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4" r:id="rId6"/>
    <p:sldId id="266" r:id="rId7"/>
    <p:sldId id="265"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35246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538179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440429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502613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54240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3808438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973983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859106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88918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079805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976529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026377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129032"/>
          </a:xfrm>
        </p:spPr>
        <p:txBody>
          <a:bodyPr>
            <a:normAutofit/>
          </a:bodyPr>
          <a:lstStyle/>
          <a:p>
            <a:pPr marL="0" indent="0" algn="ctr">
              <a:buNone/>
            </a:pPr>
            <a:r>
              <a:rPr lang="tr-TR" b="1" cap="all" dirty="0"/>
              <a:t>BORÇLU VE ALACAKLININ BİRDEN ÇOK OLMASI	</a:t>
            </a:r>
          </a:p>
          <a:p>
            <a:pPr marL="0" indent="0" algn="ctr">
              <a:buNone/>
            </a:pPr>
            <a:r>
              <a:rPr lang="tr-TR" cap="all" dirty="0"/>
              <a:t>	</a:t>
            </a:r>
            <a:endParaRPr lang="tr-TR" b="1" cap="all" dirty="0"/>
          </a:p>
          <a:p>
            <a:pPr marL="0" indent="0">
              <a:buNone/>
            </a:pPr>
            <a:endParaRPr lang="tr-TR" cap="all" dirty="0" smtClean="0"/>
          </a:p>
          <a:p>
            <a:pPr marL="0" indent="0">
              <a:buNone/>
            </a:pPr>
            <a:r>
              <a:rPr lang="tr-TR" b="1" cap="all" dirty="0" smtClean="0"/>
              <a:t>BORÇLUNUN </a:t>
            </a:r>
            <a:r>
              <a:rPr lang="tr-TR" b="1" cap="all" dirty="0"/>
              <a:t>BİRDEN ÇOK OLMASI</a:t>
            </a:r>
            <a:endParaRPr lang="tr-TR" cap="all" dirty="0" smtClean="0"/>
          </a:p>
          <a:p>
            <a:pPr marL="0" indent="0">
              <a:buNone/>
            </a:pPr>
            <a:r>
              <a:rPr lang="tr-TR" cap="all" dirty="0" smtClean="0"/>
              <a:t>I.BİRDEN </a:t>
            </a:r>
            <a:r>
              <a:rPr lang="tr-TR" cap="all" dirty="0"/>
              <a:t>ÇOK BORÇLUNUN MEVCUT OLDUĞU BORÇ </a:t>
            </a:r>
            <a:r>
              <a:rPr lang="tr-TR" cap="all" dirty="0" smtClean="0"/>
              <a:t>İLİŞKİLERİ</a:t>
            </a:r>
            <a:r>
              <a:rPr lang="tr-TR" cap="all" dirty="0"/>
              <a:t>	</a:t>
            </a:r>
          </a:p>
          <a:p>
            <a:pPr marL="0" indent="0">
              <a:buNone/>
            </a:pPr>
            <a:r>
              <a:rPr lang="tr-TR" dirty="0" smtClean="0"/>
              <a:t>	1.Bireysel </a:t>
            </a:r>
            <a:r>
              <a:rPr lang="tr-TR" dirty="0"/>
              <a:t>borç ilişkisi	</a:t>
            </a:r>
          </a:p>
          <a:p>
            <a:pPr marL="0" indent="0">
              <a:buNone/>
            </a:pPr>
            <a:r>
              <a:rPr lang="tr-TR" dirty="0" smtClean="0"/>
              <a:t>	2.Elbirliği </a:t>
            </a:r>
            <a:r>
              <a:rPr lang="tr-TR" dirty="0"/>
              <a:t>halinde borç ilişkisi	</a:t>
            </a:r>
          </a:p>
          <a:p>
            <a:pPr marL="0" indent="0">
              <a:buNone/>
            </a:pPr>
            <a:r>
              <a:rPr lang="tr-TR" cap="all" dirty="0" smtClean="0"/>
              <a:t>II.BİREYSEL </a:t>
            </a:r>
            <a:r>
              <a:rPr lang="tr-TR" cap="all" dirty="0"/>
              <a:t>BORÇ İLİŞKİSİNİN ÇEŞİTLERİ	</a:t>
            </a:r>
          </a:p>
          <a:p>
            <a:pPr marL="0" indent="0">
              <a:buNone/>
            </a:pPr>
            <a:r>
              <a:rPr lang="tr-TR" dirty="0" smtClean="0"/>
              <a:t>	1</a:t>
            </a:r>
            <a:r>
              <a:rPr lang="tr-TR" dirty="0"/>
              <a:t>. </a:t>
            </a:r>
            <a:r>
              <a:rPr lang="tr-TR" dirty="0" smtClean="0"/>
              <a:t>Bölünemeyen </a:t>
            </a:r>
            <a:r>
              <a:rPr lang="tr-TR" dirty="0"/>
              <a:t>borç	</a:t>
            </a:r>
          </a:p>
          <a:p>
            <a:pPr marL="0" indent="0">
              <a:buNone/>
            </a:pPr>
            <a:r>
              <a:rPr lang="tr-TR" dirty="0" smtClean="0"/>
              <a:t>	2</a:t>
            </a:r>
            <a:r>
              <a:rPr lang="tr-TR" dirty="0"/>
              <a:t>. </a:t>
            </a:r>
            <a:r>
              <a:rPr lang="tr-TR" dirty="0" smtClean="0"/>
              <a:t>Müteselsil </a:t>
            </a:r>
            <a:r>
              <a:rPr lang="tr-TR" dirty="0"/>
              <a:t>borç	</a:t>
            </a:r>
          </a:p>
          <a:p>
            <a:pPr marL="0" indent="0">
              <a:buNone/>
            </a:pPr>
            <a:r>
              <a:rPr lang="tr-TR" dirty="0" smtClean="0"/>
              <a:t>	3</a:t>
            </a:r>
            <a:r>
              <a:rPr lang="tr-TR" dirty="0"/>
              <a:t>. </a:t>
            </a:r>
            <a:r>
              <a:rPr lang="tr-TR" dirty="0" smtClean="0"/>
              <a:t>Kümülâtif </a:t>
            </a:r>
            <a:r>
              <a:rPr lang="tr-TR" dirty="0"/>
              <a:t>borç	</a:t>
            </a:r>
          </a:p>
          <a:p>
            <a:pPr marL="0" indent="0">
              <a:buNone/>
            </a:pPr>
            <a:r>
              <a:rPr lang="tr-TR" dirty="0" smtClean="0"/>
              <a:t>	4</a:t>
            </a:r>
            <a:r>
              <a:rPr lang="tr-TR" dirty="0"/>
              <a:t>. </a:t>
            </a:r>
            <a:r>
              <a:rPr lang="tr-TR" dirty="0" smtClean="0"/>
              <a:t>Kısmî </a:t>
            </a:r>
            <a:r>
              <a:rPr lang="tr-TR" dirty="0"/>
              <a:t>borç	</a:t>
            </a:r>
          </a:p>
          <a:p>
            <a:pPr marL="0" indent="0">
              <a:buNone/>
            </a:pPr>
            <a:r>
              <a:rPr lang="tr-TR" dirty="0" smtClean="0"/>
              <a:t>	</a:t>
            </a:r>
            <a:r>
              <a:rPr lang="en-GB" dirty="0" smtClean="0"/>
              <a:t>5</a:t>
            </a:r>
            <a:r>
              <a:rPr lang="en-GB" dirty="0"/>
              <a:t>. </a:t>
            </a:r>
            <a:r>
              <a:rPr lang="en-GB" dirty="0" err="1" smtClean="0"/>
              <a:t>İkincil</a:t>
            </a:r>
            <a:r>
              <a:rPr lang="en-GB" dirty="0" smtClean="0"/>
              <a:t> </a:t>
            </a:r>
            <a:r>
              <a:rPr lang="en-GB" dirty="0"/>
              <a:t>(</a:t>
            </a:r>
            <a:r>
              <a:rPr lang="en-GB" dirty="0" err="1"/>
              <a:t>Tali</a:t>
            </a:r>
            <a:r>
              <a:rPr lang="en-GB" dirty="0"/>
              <a:t>) </a:t>
            </a:r>
            <a:r>
              <a:rPr lang="en-GB" dirty="0" err="1"/>
              <a:t>borç</a:t>
            </a:r>
            <a:endParaRPr lang="tr-TR" dirty="0"/>
          </a:p>
        </p:txBody>
      </p:sp>
    </p:spTree>
    <p:extLst>
      <p:ext uri="{BB962C8B-B14F-4D97-AF65-F5344CB8AC3E}">
        <p14:creationId xmlns:p14="http://schemas.microsoft.com/office/powerpoint/2010/main" val="620429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811491" cy="6201040"/>
          </a:xfrm>
        </p:spPr>
        <p:txBody>
          <a:bodyPr>
            <a:normAutofit lnSpcReduction="10000"/>
          </a:bodyPr>
          <a:lstStyle/>
          <a:p>
            <a:pPr marL="0" indent="0">
              <a:buNone/>
            </a:pPr>
            <a:endParaRPr lang="tr-TR" cap="all" dirty="0"/>
          </a:p>
          <a:p>
            <a:pPr marL="0" indent="0">
              <a:buNone/>
            </a:pPr>
            <a:r>
              <a:rPr lang="tr-TR" cap="all" dirty="0" smtClean="0"/>
              <a:t>III.MÜTESELSİL </a:t>
            </a:r>
            <a:r>
              <a:rPr lang="tr-TR" cap="all" dirty="0" smtClean="0"/>
              <a:t>BORÇ</a:t>
            </a:r>
            <a:r>
              <a:rPr lang="tr-TR" cap="all" dirty="0"/>
              <a:t>	</a:t>
            </a:r>
            <a:endParaRPr lang="tr-TR" cap="all" dirty="0" smtClean="0"/>
          </a:p>
          <a:p>
            <a:pPr marL="0" indent="0">
              <a:buNone/>
            </a:pPr>
            <a:endParaRPr lang="tr-TR" cap="all" dirty="0"/>
          </a:p>
          <a:p>
            <a:pPr marL="0" indent="0">
              <a:buNone/>
            </a:pPr>
            <a:r>
              <a:rPr lang="tr-TR" dirty="0" smtClean="0"/>
              <a:t>    </a:t>
            </a:r>
            <a:r>
              <a:rPr lang="tr-TR" sz="3200" dirty="0" smtClean="0">
                <a:latin typeface="Times New Roman" pitchFamily="18" charset="0"/>
                <a:cs typeface="Times New Roman" pitchFamily="18" charset="0"/>
              </a:rPr>
              <a:t>1.Tanım</a:t>
            </a:r>
            <a:r>
              <a:rPr lang="tr-TR" sz="3200" dirty="0">
                <a:latin typeface="Times New Roman" pitchFamily="18" charset="0"/>
                <a:cs typeface="Times New Roman" pitchFamily="18" charset="0"/>
              </a:rPr>
              <a:t>	</a:t>
            </a:r>
          </a:p>
          <a:p>
            <a:pPr marL="0" indent="0">
              <a:buNone/>
            </a:pPr>
            <a:r>
              <a:rPr lang="tr-TR" sz="3200" dirty="0" smtClean="0">
                <a:latin typeface="Times New Roman" pitchFamily="18" charset="0"/>
                <a:cs typeface="Times New Roman" pitchFamily="18" charset="0"/>
              </a:rPr>
              <a:t>    2.Müteselsil </a:t>
            </a:r>
            <a:r>
              <a:rPr lang="tr-TR" sz="3200" dirty="0">
                <a:latin typeface="Times New Roman" pitchFamily="18" charset="0"/>
                <a:cs typeface="Times New Roman" pitchFamily="18" charset="0"/>
              </a:rPr>
              <a:t>borcun hukukî niteliği	</a:t>
            </a:r>
          </a:p>
          <a:p>
            <a:pPr marL="0" indent="0">
              <a:buNone/>
            </a:pPr>
            <a:r>
              <a:rPr lang="tr-TR" sz="3200" dirty="0" smtClean="0">
                <a:latin typeface="Times New Roman" pitchFamily="18" charset="0"/>
                <a:cs typeface="Times New Roman" pitchFamily="18" charset="0"/>
              </a:rPr>
              <a:t>    3.Müteselsil </a:t>
            </a:r>
            <a:r>
              <a:rPr lang="tr-TR" sz="3200" dirty="0">
                <a:latin typeface="Times New Roman" pitchFamily="18" charset="0"/>
                <a:cs typeface="Times New Roman" pitchFamily="18" charset="0"/>
              </a:rPr>
              <a:t>borcun özellikleri	</a:t>
            </a:r>
          </a:p>
          <a:p>
            <a:pPr marL="0" indent="0">
              <a:buNone/>
            </a:pPr>
            <a:r>
              <a:rPr lang="tr-TR" sz="3200" dirty="0" smtClean="0">
                <a:latin typeface="Times New Roman" pitchFamily="18" charset="0"/>
                <a:cs typeface="Times New Roman" pitchFamily="18" charset="0"/>
              </a:rPr>
              <a:t>    4.Müteselsil </a:t>
            </a:r>
            <a:r>
              <a:rPr lang="tr-TR" sz="3200" dirty="0">
                <a:latin typeface="Times New Roman" pitchFamily="18" charset="0"/>
                <a:cs typeface="Times New Roman" pitchFamily="18" charset="0"/>
              </a:rPr>
              <a:t>borcun doğuş </a:t>
            </a:r>
            <a:r>
              <a:rPr lang="tr-TR" sz="3200" dirty="0" smtClean="0">
                <a:latin typeface="Times New Roman" pitchFamily="18" charset="0"/>
                <a:cs typeface="Times New Roman" pitchFamily="18" charset="0"/>
              </a:rPr>
              <a:t>sebepleri</a:t>
            </a:r>
          </a:p>
          <a:p>
            <a:pPr marL="0" indent="0" defTabSz="360000">
              <a:buNone/>
            </a:pPr>
            <a:r>
              <a:rPr lang="tr-TR" sz="3200" dirty="0" smtClean="0">
                <a:latin typeface="Times New Roman" pitchFamily="18" charset="0"/>
                <a:cs typeface="Times New Roman" pitchFamily="18" charset="0"/>
              </a:rPr>
              <a:t>    5.Müteselsil </a:t>
            </a:r>
            <a:r>
              <a:rPr lang="tr-TR" sz="3200" dirty="0">
                <a:latin typeface="Times New Roman" pitchFamily="18" charset="0"/>
                <a:cs typeface="Times New Roman" pitchFamily="18" charset="0"/>
              </a:rPr>
              <a:t>borcun hüküm ve sonuçları	</a:t>
            </a:r>
          </a:p>
          <a:p>
            <a:pPr marL="0" indent="0" defTabSz="360000">
              <a:buNone/>
            </a:pPr>
            <a:r>
              <a:rPr lang="tr-TR" sz="3200" dirty="0">
                <a:latin typeface="Times New Roman" pitchFamily="18" charset="0"/>
                <a:cs typeface="Times New Roman" pitchFamily="18" charset="0"/>
              </a:rPr>
              <a:t>	6.Müteselsil borcun sona ermesi	</a:t>
            </a:r>
          </a:p>
          <a:p>
            <a:pPr marL="0" indent="0" defTabSz="360000">
              <a:buNone/>
            </a:pPr>
            <a:r>
              <a:rPr lang="tr-TR" sz="3200" dirty="0" smtClean="0">
                <a:latin typeface="Times New Roman" pitchFamily="18" charset="0"/>
                <a:cs typeface="Times New Roman" pitchFamily="18" charset="0"/>
              </a:rPr>
              <a:t>    </a:t>
            </a:r>
            <a:r>
              <a:rPr lang="en-GB" sz="3200" dirty="0" smtClean="0">
                <a:latin typeface="Times New Roman" pitchFamily="18" charset="0"/>
                <a:cs typeface="Times New Roman" pitchFamily="18" charset="0"/>
              </a:rPr>
              <a:t>7</a:t>
            </a:r>
            <a:r>
              <a:rPr lang="en-GB" sz="3200" dirty="0">
                <a:latin typeface="Times New Roman" pitchFamily="18" charset="0"/>
                <a:cs typeface="Times New Roman" pitchFamily="18" charset="0"/>
              </a:rPr>
              <a:t>. Tam </a:t>
            </a:r>
            <a:r>
              <a:rPr lang="en-GB" sz="3200" dirty="0" err="1">
                <a:latin typeface="Times New Roman" pitchFamily="18" charset="0"/>
                <a:cs typeface="Times New Roman" pitchFamily="18" charset="0"/>
              </a:rPr>
              <a:t>teselsül</a:t>
            </a:r>
            <a:r>
              <a:rPr lang="en-GB" sz="3200" dirty="0">
                <a:latin typeface="Times New Roman" pitchFamily="18" charset="0"/>
                <a:cs typeface="Times New Roman" pitchFamily="18" charset="0"/>
              </a:rPr>
              <a:t> - </a:t>
            </a:r>
            <a:r>
              <a:rPr lang="en-GB" sz="3200" dirty="0" err="1">
                <a:latin typeface="Times New Roman" pitchFamily="18" charset="0"/>
                <a:cs typeface="Times New Roman" pitchFamily="18" charset="0"/>
              </a:rPr>
              <a:t>Eksik</a:t>
            </a:r>
            <a:r>
              <a:rPr lang="en-GB" sz="3200" dirty="0">
                <a:latin typeface="Times New Roman" pitchFamily="18" charset="0"/>
                <a:cs typeface="Times New Roman" pitchFamily="18" charset="0"/>
              </a:rPr>
              <a:t> </a:t>
            </a:r>
            <a:r>
              <a:rPr lang="en-GB" sz="3200" dirty="0" err="1">
                <a:latin typeface="Times New Roman" pitchFamily="18" charset="0"/>
                <a:cs typeface="Times New Roman" pitchFamily="18" charset="0"/>
              </a:rPr>
              <a:t>teselsül</a:t>
            </a:r>
            <a:endParaRPr lang="tr-TR" sz="3200" dirty="0">
              <a:latin typeface="Times New Roman" pitchFamily="18" charset="0"/>
              <a:cs typeface="Times New Roman" pitchFamily="18" charset="0"/>
            </a:endParaRPr>
          </a:p>
          <a:p>
            <a:pPr marL="0" indent="0">
              <a:buNone/>
            </a:pPr>
            <a:r>
              <a:rPr lang="tr-TR" dirty="0"/>
              <a:t>	</a:t>
            </a:r>
          </a:p>
          <a:p>
            <a:pPr marL="0" indent="0">
              <a:buNone/>
            </a:pPr>
            <a:r>
              <a:rPr lang="tr-TR" dirty="0" smtClean="0"/>
              <a:t>        </a:t>
            </a:r>
            <a:endParaRPr lang="tr-TR" dirty="0"/>
          </a:p>
        </p:txBody>
      </p:sp>
    </p:spTree>
    <p:extLst>
      <p:ext uri="{BB962C8B-B14F-4D97-AF65-F5344CB8AC3E}">
        <p14:creationId xmlns:p14="http://schemas.microsoft.com/office/powerpoint/2010/main" val="218147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540328"/>
            <a:ext cx="8435280" cy="6317672"/>
          </a:xfrm>
        </p:spPr>
        <p:txBody>
          <a:bodyPr>
            <a:normAutofit/>
          </a:bodyPr>
          <a:lstStyle/>
          <a:p>
            <a:pPr marL="0" indent="0" algn="ctr">
              <a:buNone/>
            </a:pPr>
            <a:r>
              <a:rPr lang="tr-TR" sz="3200" b="1" cap="all" dirty="0" smtClean="0"/>
              <a:t>ALACAKLININ </a:t>
            </a:r>
            <a:r>
              <a:rPr lang="tr-TR" sz="3200" b="1" cap="all" dirty="0"/>
              <a:t>BİRDEN ÇOK OLMASI</a:t>
            </a:r>
            <a:r>
              <a:rPr lang="tr-TR" cap="all" dirty="0"/>
              <a:t>	</a:t>
            </a:r>
            <a:endParaRPr lang="tr-TR" b="1" cap="all" dirty="0"/>
          </a:p>
          <a:p>
            <a:pPr marL="0" indent="0">
              <a:buNone/>
            </a:pPr>
            <a:endParaRPr lang="tr-TR" cap="all" dirty="0"/>
          </a:p>
          <a:p>
            <a:pPr marL="0" indent="0">
              <a:buNone/>
            </a:pPr>
            <a:r>
              <a:rPr lang="tr-TR" cap="all" dirty="0" smtClean="0"/>
              <a:t>I.ELBİRLİĞİ </a:t>
            </a:r>
            <a:r>
              <a:rPr lang="tr-TR" cap="all" dirty="0"/>
              <a:t>HALİNDE ALACAK İLİŞKİSİ	</a:t>
            </a:r>
          </a:p>
          <a:p>
            <a:pPr marL="0" indent="0">
              <a:buNone/>
            </a:pPr>
            <a:r>
              <a:rPr lang="tr-TR" cap="all" dirty="0" smtClean="0"/>
              <a:t>II.BİREYSEL </a:t>
            </a:r>
            <a:r>
              <a:rPr lang="tr-TR" cap="all" dirty="0"/>
              <a:t>ALACAK İLİŞKİSİ	</a:t>
            </a:r>
          </a:p>
          <a:p>
            <a:pPr marL="400050" lvl="1" indent="0">
              <a:buNone/>
            </a:pPr>
            <a:r>
              <a:rPr lang="tr-TR" dirty="0" smtClean="0"/>
              <a:t>1.Bölünemeyen </a:t>
            </a:r>
            <a:r>
              <a:rPr lang="tr-TR" dirty="0"/>
              <a:t>alacak	</a:t>
            </a:r>
          </a:p>
          <a:p>
            <a:pPr marL="400050" lvl="1" indent="0">
              <a:buNone/>
            </a:pPr>
            <a:r>
              <a:rPr lang="tr-TR" dirty="0" smtClean="0"/>
              <a:t>2.Kümülâtif </a:t>
            </a:r>
            <a:r>
              <a:rPr lang="tr-TR" dirty="0"/>
              <a:t>alacak	</a:t>
            </a:r>
          </a:p>
          <a:p>
            <a:pPr marL="400050" lvl="1" indent="0">
              <a:buNone/>
            </a:pPr>
            <a:r>
              <a:rPr lang="tr-TR" dirty="0" smtClean="0"/>
              <a:t>3.Kısmî </a:t>
            </a:r>
            <a:r>
              <a:rPr lang="tr-TR" dirty="0"/>
              <a:t>alacak	</a:t>
            </a:r>
          </a:p>
          <a:p>
            <a:pPr marL="400050" lvl="1" indent="0">
              <a:buNone/>
            </a:pPr>
            <a:r>
              <a:rPr lang="tr-TR" dirty="0" smtClean="0"/>
              <a:t>4.Müteselsil alacak	</a:t>
            </a:r>
            <a:endParaRPr lang="tr-TR" dirty="0"/>
          </a:p>
        </p:txBody>
      </p:sp>
    </p:spTree>
    <p:extLst>
      <p:ext uri="{BB962C8B-B14F-4D97-AF65-F5344CB8AC3E}">
        <p14:creationId xmlns:p14="http://schemas.microsoft.com/office/powerpoint/2010/main" val="4080037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3" y="540328"/>
            <a:ext cx="8507288" cy="6317672"/>
          </a:xfrm>
        </p:spPr>
        <p:txBody>
          <a:bodyPr>
            <a:normAutofit lnSpcReduction="10000"/>
          </a:bodyPr>
          <a:lstStyle/>
          <a:p>
            <a:pPr marL="0" indent="0">
              <a:buNone/>
            </a:pPr>
            <a:endParaRPr lang="tr-TR" cap="all" dirty="0"/>
          </a:p>
          <a:p>
            <a:pPr marL="0" indent="0">
              <a:buNone/>
            </a:pPr>
            <a:r>
              <a:rPr lang="tr-TR" cap="all" dirty="0" smtClean="0"/>
              <a:t>I.ALACAĞIN </a:t>
            </a:r>
            <a:r>
              <a:rPr lang="tr-TR" cap="all" dirty="0"/>
              <a:t>DEVRİ	</a:t>
            </a:r>
          </a:p>
          <a:p>
            <a:pPr marL="400050" lvl="1" indent="0">
              <a:buNone/>
            </a:pPr>
            <a:r>
              <a:rPr lang="tr-TR" sz="3600" dirty="0">
                <a:latin typeface="Times New Roman" pitchFamily="18" charset="0"/>
                <a:cs typeface="Times New Roman" pitchFamily="18" charset="0"/>
              </a:rPr>
              <a:t>1</a:t>
            </a:r>
            <a:r>
              <a:rPr lang="tr-TR" sz="3600" dirty="0" smtClean="0">
                <a:latin typeface="Times New Roman" pitchFamily="18" charset="0"/>
                <a:cs typeface="Times New Roman" pitchFamily="18" charset="0"/>
              </a:rPr>
              <a:t>.Çeşitleri</a:t>
            </a:r>
            <a:r>
              <a:rPr lang="tr-TR" sz="3600" dirty="0">
                <a:latin typeface="Times New Roman" pitchFamily="18" charset="0"/>
                <a:cs typeface="Times New Roman" pitchFamily="18" charset="0"/>
              </a:rPr>
              <a:t>	</a:t>
            </a:r>
          </a:p>
          <a:p>
            <a:pPr marL="400050" lvl="1" indent="0">
              <a:buNone/>
            </a:pPr>
            <a:r>
              <a:rPr lang="tr-TR" sz="3600" dirty="0">
                <a:latin typeface="Times New Roman" pitchFamily="18" charset="0"/>
                <a:cs typeface="Times New Roman" pitchFamily="18" charset="0"/>
              </a:rPr>
              <a:t>2</a:t>
            </a:r>
            <a:r>
              <a:rPr lang="tr-TR" sz="3600" dirty="0" smtClean="0">
                <a:latin typeface="Times New Roman" pitchFamily="18" charset="0"/>
                <a:cs typeface="Times New Roman" pitchFamily="18" charset="0"/>
              </a:rPr>
              <a:t>.Devrin </a:t>
            </a:r>
            <a:r>
              <a:rPr lang="tr-TR" sz="3600" dirty="0">
                <a:latin typeface="Times New Roman" pitchFamily="18" charset="0"/>
                <a:cs typeface="Times New Roman" pitchFamily="18" charset="0"/>
              </a:rPr>
              <a:t>hukukî </a:t>
            </a:r>
            <a:r>
              <a:rPr lang="tr-TR" sz="3600" dirty="0" smtClean="0">
                <a:latin typeface="Times New Roman" pitchFamily="18" charset="0"/>
                <a:cs typeface="Times New Roman" pitchFamily="18" charset="0"/>
              </a:rPr>
              <a:t>niteliği</a:t>
            </a:r>
          </a:p>
          <a:p>
            <a:pPr marL="0" indent="0">
              <a:buNone/>
            </a:pPr>
            <a:r>
              <a:rPr lang="tr-TR" sz="3600" dirty="0" smtClean="0">
                <a:latin typeface="Times New Roman" pitchFamily="18" charset="0"/>
                <a:cs typeface="Times New Roman" pitchFamily="18" charset="0"/>
              </a:rPr>
              <a:t>    3.Devrin </a:t>
            </a:r>
            <a:r>
              <a:rPr lang="tr-TR" sz="3600" dirty="0">
                <a:latin typeface="Times New Roman" pitchFamily="18" charset="0"/>
                <a:cs typeface="Times New Roman" pitchFamily="18" charset="0"/>
              </a:rPr>
              <a:t>esas ve şekle ilişkin şartları	</a:t>
            </a:r>
          </a:p>
          <a:p>
            <a:pPr marL="0" indent="0">
              <a:buNone/>
            </a:pPr>
            <a:r>
              <a:rPr lang="tr-TR" sz="3600" dirty="0" smtClean="0">
                <a:latin typeface="Times New Roman" pitchFamily="18" charset="0"/>
                <a:cs typeface="Times New Roman" pitchFamily="18" charset="0"/>
              </a:rPr>
              <a:t>    4. </a:t>
            </a:r>
            <a:r>
              <a:rPr lang="tr-TR" sz="3600" dirty="0">
                <a:latin typeface="Times New Roman" pitchFamily="18" charset="0"/>
                <a:cs typeface="Times New Roman" pitchFamily="18" charset="0"/>
              </a:rPr>
              <a:t>Devrin konusu	</a:t>
            </a:r>
          </a:p>
          <a:p>
            <a:pPr marL="0" indent="0">
              <a:buNone/>
            </a:pPr>
            <a:r>
              <a:rPr lang="tr-TR" sz="3600" dirty="0" smtClean="0">
                <a:latin typeface="Times New Roman" pitchFamily="18" charset="0"/>
                <a:cs typeface="Times New Roman" pitchFamily="18" charset="0"/>
              </a:rPr>
              <a:t>    5.Devrin kapsamı</a:t>
            </a:r>
          </a:p>
          <a:p>
            <a:pPr marL="0" indent="0">
              <a:buNone/>
            </a:pPr>
            <a:r>
              <a:rPr lang="tr-TR" sz="3600" dirty="0" smtClean="0"/>
              <a:t>     </a:t>
            </a:r>
            <a:r>
              <a:rPr lang="tr-TR" sz="3600" dirty="0" smtClean="0">
                <a:latin typeface="Times New Roman" pitchFamily="18" charset="0"/>
                <a:cs typeface="Times New Roman" pitchFamily="18" charset="0"/>
              </a:rPr>
              <a:t>7.Devrin </a:t>
            </a:r>
            <a:r>
              <a:rPr lang="tr-TR" sz="3600" dirty="0">
                <a:latin typeface="Times New Roman" pitchFamily="18" charset="0"/>
                <a:cs typeface="Times New Roman" pitchFamily="18" charset="0"/>
              </a:rPr>
              <a:t>hüküm ve sonuçları	</a:t>
            </a:r>
          </a:p>
          <a:p>
            <a:pPr marL="0" indent="0">
              <a:buNone/>
            </a:pPr>
            <a:r>
              <a:rPr lang="tr-TR" sz="3600" dirty="0">
                <a:latin typeface="Times New Roman" pitchFamily="18" charset="0"/>
                <a:cs typeface="Times New Roman" pitchFamily="18" charset="0"/>
              </a:rPr>
              <a:t>	</a:t>
            </a:r>
          </a:p>
          <a:p>
            <a:pPr marL="0" indent="0">
              <a:buNone/>
            </a:pPr>
            <a:r>
              <a:rPr lang="tr-TR" sz="3600" dirty="0">
                <a:latin typeface="Times New Roman" pitchFamily="18" charset="0"/>
                <a:cs typeface="Times New Roman" pitchFamily="18" charset="0"/>
              </a:rPr>
              <a:t>	</a:t>
            </a:r>
          </a:p>
          <a:p>
            <a:pPr marL="400050" lvl="1" indent="0">
              <a:buNone/>
            </a:pPr>
            <a:r>
              <a:rPr lang="tr-TR" sz="3600" dirty="0">
                <a:latin typeface="Times New Roman" pitchFamily="18" charset="0"/>
                <a:cs typeface="Times New Roman" pitchFamily="18" charset="0"/>
              </a:rPr>
              <a:t>	</a:t>
            </a:r>
          </a:p>
        </p:txBody>
      </p:sp>
    </p:spTree>
    <p:extLst>
      <p:ext uri="{BB962C8B-B14F-4D97-AF65-F5344CB8AC3E}">
        <p14:creationId xmlns:p14="http://schemas.microsoft.com/office/powerpoint/2010/main" val="2247186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908720"/>
            <a:ext cx="8354291" cy="5585836"/>
          </a:xfrm>
        </p:spPr>
        <p:txBody>
          <a:bodyPr>
            <a:normAutofit/>
          </a:bodyPr>
          <a:lstStyle/>
          <a:p>
            <a:pPr marL="0" indent="0" defTabSz="360000">
              <a:buNone/>
            </a:pPr>
            <a:r>
              <a:rPr lang="tr-TR" cap="all" dirty="0" smtClean="0"/>
              <a:t>II.BORCUN </a:t>
            </a:r>
            <a:r>
              <a:rPr lang="tr-TR" cap="all" dirty="0"/>
              <a:t>ÜSTLENİLMESİ 	</a:t>
            </a:r>
            <a:endParaRPr lang="tr-TR" dirty="0"/>
          </a:p>
          <a:p>
            <a:pPr marL="0" indent="0" defTabSz="360000">
              <a:buNone/>
            </a:pPr>
            <a:r>
              <a:rPr lang="tr-TR" dirty="0" smtClean="0"/>
              <a:t>	</a:t>
            </a:r>
            <a:r>
              <a:rPr lang="tr-TR" dirty="0" smtClean="0"/>
              <a:t>1. </a:t>
            </a:r>
            <a:r>
              <a:rPr lang="tr-TR" dirty="0" smtClean="0"/>
              <a:t>Çeşitleri</a:t>
            </a:r>
            <a:r>
              <a:rPr lang="tr-TR" dirty="0"/>
              <a:t>	</a:t>
            </a:r>
          </a:p>
          <a:p>
            <a:pPr marL="0" indent="0" defTabSz="360000">
              <a:buNone/>
            </a:pPr>
            <a:r>
              <a:rPr lang="tr-TR" dirty="0" smtClean="0"/>
              <a:t>		a</a:t>
            </a:r>
            <a:r>
              <a:rPr lang="tr-TR" dirty="0"/>
              <a:t>) </a:t>
            </a:r>
            <a:r>
              <a:rPr lang="tr-TR" dirty="0" smtClean="0"/>
              <a:t>Borcun </a:t>
            </a:r>
            <a:r>
              <a:rPr lang="tr-TR" dirty="0"/>
              <a:t>iç üstlenilmesi	</a:t>
            </a:r>
          </a:p>
          <a:p>
            <a:pPr marL="0" indent="0" defTabSz="360000">
              <a:buNone/>
            </a:pPr>
            <a:r>
              <a:rPr lang="tr-TR" dirty="0" smtClean="0"/>
              <a:t>		</a:t>
            </a:r>
            <a:r>
              <a:rPr lang="tr-TR" dirty="0" err="1" smtClean="0"/>
              <a:t>aa</a:t>
            </a:r>
            <a:r>
              <a:rPr lang="tr-TR" dirty="0" smtClean="0"/>
              <a:t>) </a:t>
            </a:r>
            <a:r>
              <a:rPr lang="tr-TR" dirty="0" smtClean="0"/>
              <a:t>Borcu </a:t>
            </a:r>
            <a:r>
              <a:rPr lang="tr-TR" dirty="0"/>
              <a:t>iç üstlenme sözleşmesi	</a:t>
            </a:r>
          </a:p>
          <a:p>
            <a:pPr marL="0" indent="0" defTabSz="360000">
              <a:buNone/>
            </a:pPr>
            <a:r>
              <a:rPr lang="tr-TR" dirty="0" smtClean="0"/>
              <a:t>		</a:t>
            </a:r>
            <a:r>
              <a:rPr lang="tr-TR" dirty="0" err="1" smtClean="0"/>
              <a:t>bb</a:t>
            </a:r>
            <a:r>
              <a:rPr lang="tr-TR" dirty="0" smtClean="0"/>
              <a:t>)İç </a:t>
            </a:r>
            <a:r>
              <a:rPr lang="tr-TR" dirty="0"/>
              <a:t>üstlenmesi sözleşmesinin hüküm ve sonuçları	</a:t>
            </a:r>
          </a:p>
          <a:p>
            <a:pPr marL="0" indent="0" defTabSz="360000">
              <a:buNone/>
            </a:pPr>
            <a:r>
              <a:rPr lang="tr-TR" dirty="0" smtClean="0"/>
              <a:t>		b</a:t>
            </a:r>
            <a:r>
              <a:rPr lang="tr-TR" dirty="0"/>
              <a:t>) </a:t>
            </a:r>
            <a:r>
              <a:rPr lang="tr-TR" dirty="0" smtClean="0"/>
              <a:t>Borcun </a:t>
            </a:r>
            <a:r>
              <a:rPr lang="tr-TR" dirty="0"/>
              <a:t>dış üstlenilmesi 	</a:t>
            </a:r>
          </a:p>
          <a:p>
            <a:pPr marL="0" indent="0" defTabSz="360000">
              <a:buNone/>
            </a:pPr>
            <a:r>
              <a:rPr lang="tr-TR" dirty="0" smtClean="0"/>
              <a:t>			</a:t>
            </a:r>
            <a:r>
              <a:rPr lang="tr-TR" dirty="0" err="1" smtClean="0"/>
              <a:t>aa</a:t>
            </a:r>
            <a:r>
              <a:rPr lang="tr-TR" dirty="0" smtClean="0"/>
              <a:t>) </a:t>
            </a:r>
            <a:r>
              <a:rPr lang="tr-TR" dirty="0" smtClean="0"/>
              <a:t>Sözleşmenin </a:t>
            </a:r>
            <a:r>
              <a:rPr lang="tr-TR" dirty="0"/>
              <a:t>konusu	</a:t>
            </a:r>
          </a:p>
          <a:p>
            <a:pPr marL="0" indent="0" defTabSz="360000">
              <a:buNone/>
            </a:pPr>
            <a:r>
              <a:rPr lang="tr-TR" dirty="0" smtClean="0"/>
              <a:t>			</a:t>
            </a:r>
            <a:r>
              <a:rPr lang="tr-TR" dirty="0" err="1" smtClean="0"/>
              <a:t>bb</a:t>
            </a:r>
            <a:r>
              <a:rPr lang="tr-TR" dirty="0" smtClean="0"/>
              <a:t>) </a:t>
            </a:r>
            <a:r>
              <a:rPr lang="tr-TR" dirty="0" smtClean="0"/>
              <a:t>Dış </a:t>
            </a:r>
            <a:r>
              <a:rPr lang="tr-TR" dirty="0"/>
              <a:t>üstlenme sözleşmesinin tarafları	</a:t>
            </a:r>
          </a:p>
          <a:p>
            <a:pPr marL="0" indent="0" defTabSz="360000">
              <a:buNone/>
            </a:pPr>
            <a:r>
              <a:rPr lang="tr-TR" dirty="0" smtClean="0"/>
              <a:t>			</a:t>
            </a:r>
            <a:r>
              <a:rPr lang="tr-TR" dirty="0" smtClean="0"/>
              <a:t>cc</a:t>
            </a:r>
            <a:r>
              <a:rPr lang="tr-TR" dirty="0" smtClean="0"/>
              <a:t>) </a:t>
            </a:r>
            <a:r>
              <a:rPr lang="tr-TR" dirty="0" smtClean="0"/>
              <a:t>Borcun </a:t>
            </a:r>
            <a:r>
              <a:rPr lang="tr-TR" dirty="0"/>
              <a:t>dış üstlenilmesi sözleşmesinin kurulması	</a:t>
            </a:r>
          </a:p>
          <a:p>
            <a:pPr marL="0" indent="0" defTabSz="360000">
              <a:buNone/>
            </a:pPr>
            <a:r>
              <a:rPr lang="tr-TR" dirty="0" smtClean="0"/>
              <a:t>			</a:t>
            </a:r>
            <a:r>
              <a:rPr lang="tr-TR" dirty="0" err="1" smtClean="0"/>
              <a:t>dd</a:t>
            </a:r>
            <a:r>
              <a:rPr lang="tr-TR" dirty="0" smtClean="0"/>
              <a:t>) </a:t>
            </a:r>
            <a:r>
              <a:rPr lang="tr-TR" dirty="0" smtClean="0"/>
              <a:t>Dış </a:t>
            </a:r>
            <a:r>
              <a:rPr lang="tr-TR" dirty="0"/>
              <a:t>üstlenme sözleşmesinin şekli	</a:t>
            </a:r>
          </a:p>
          <a:p>
            <a:pPr marL="0" indent="0" defTabSz="360000">
              <a:buNone/>
            </a:pPr>
            <a:r>
              <a:rPr lang="tr-TR" dirty="0" smtClean="0"/>
              <a:t>			</a:t>
            </a:r>
            <a:r>
              <a:rPr lang="tr-TR" dirty="0" err="1" smtClean="0"/>
              <a:t>ee</a:t>
            </a:r>
            <a:r>
              <a:rPr lang="tr-TR" dirty="0" smtClean="0"/>
              <a:t>) </a:t>
            </a:r>
            <a:r>
              <a:rPr lang="tr-TR" dirty="0" smtClean="0"/>
              <a:t>Borcun </a:t>
            </a:r>
            <a:r>
              <a:rPr lang="tr-TR" dirty="0"/>
              <a:t>dış üstlenilmesinin hüküm ve sonuçları	</a:t>
            </a:r>
          </a:p>
          <a:p>
            <a:pPr marL="0" indent="0" defTabSz="360000">
              <a:buNone/>
            </a:pPr>
            <a:r>
              <a:rPr lang="tr-TR" dirty="0" smtClean="0"/>
              <a:t>				</a:t>
            </a:r>
            <a:endParaRPr lang="tr-TR" dirty="0"/>
          </a:p>
        </p:txBody>
      </p:sp>
    </p:spTree>
    <p:extLst>
      <p:ext uri="{BB962C8B-B14F-4D97-AF65-F5344CB8AC3E}">
        <p14:creationId xmlns:p14="http://schemas.microsoft.com/office/powerpoint/2010/main" val="979208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1124744"/>
            <a:ext cx="8964487" cy="5616624"/>
          </a:xfrm>
        </p:spPr>
        <p:txBody>
          <a:bodyPr>
            <a:normAutofit fontScale="92500" lnSpcReduction="20000"/>
          </a:bodyPr>
          <a:lstStyle/>
          <a:p>
            <a:pPr algn="just"/>
            <a:r>
              <a:rPr lang="tr-TR" dirty="0">
                <a:latin typeface="Times New Roman" pitchFamily="18" charset="0"/>
                <a:cs typeface="Times New Roman" pitchFamily="18" charset="0"/>
              </a:rPr>
              <a:t>Arsa payı karşılığı inşaat sözleşmesi yükleniciye şahsi hak sağlar. Koşulları gerçekleşmiş ise kazandığı şahsi hakka dayanarak yüklenici arsa sahibini bir şey vermeye veya yapmaya zorlayabilir. Şahsi hak kazanan yüklenici bu hakkını doğrudan arsa sahibine karşı ileri sürebileceği gibi arsa sahibinin rızası gerekmeksizin ve ancak yazılı olmak koşulu ile üçüncü bir kişiye de devredebilir. </a:t>
            </a:r>
          </a:p>
          <a:p>
            <a:pPr algn="just"/>
            <a:r>
              <a:rPr lang="tr-TR" dirty="0">
                <a:latin typeface="Times New Roman" pitchFamily="18" charset="0"/>
                <a:cs typeface="Times New Roman" pitchFamily="18" charset="0"/>
              </a:rPr>
              <a:t>Alacağın devri ve borcun üstlenilmesi Mülga Borçlar Kanununun 162 ila 181. maddelerinde düzenlenmiştir. </a:t>
            </a:r>
          </a:p>
          <a:p>
            <a:pPr algn="just"/>
            <a:r>
              <a:rPr lang="tr-TR" dirty="0">
                <a:latin typeface="Times New Roman" pitchFamily="18" charset="0"/>
                <a:cs typeface="Times New Roman" pitchFamily="18" charset="0"/>
              </a:rPr>
              <a:t>Görülüyor ki, alacağın devri hayat şartlarının gerektirdiği ihtiyaçlardan ortaya çıkan bir hukuk kurumudur. Örneğin, arsa payı karşılığı inşaat sözleşmelerinde bina yapım işini borçlanan yüklenici finans ihtiyacı duyar. Bu ihtiyacın kısmen veya tamamen yükleniciye bırakılması kararlaştırılan bağımsız bölüm veya bölümlerin onun tarafından daha inşaat aşamasında üçüncü kişilere satılarak veya satış vaadinde bulunularak karşılanması imkanı mevcuttur. Aslında arsa sahibinin kural olarak Mülga Borçlar Kanununun 364. maddesi uyarınca eserin tesliminde vermesi gereken arsa payını inşaat aşamasında yükleniciye devretmesi, yüklenicinin de bunu üçüncü kişilere devrederek finans sağlaması, arsa sahibinin yükleniciye kredi kullandırması demektir</a:t>
            </a:r>
            <a:r>
              <a:rPr lang="tr-TR" dirty="0"/>
              <a:t>.</a:t>
            </a:r>
          </a:p>
          <a:p>
            <a:endParaRPr lang="tr-TR" dirty="0"/>
          </a:p>
        </p:txBody>
      </p:sp>
      <p:sp>
        <p:nvSpPr>
          <p:cNvPr id="3" name="Başlık 2"/>
          <p:cNvSpPr>
            <a:spLocks noGrp="1"/>
          </p:cNvSpPr>
          <p:nvPr>
            <p:ph type="title"/>
          </p:nvPr>
        </p:nvSpPr>
        <p:spPr>
          <a:xfrm>
            <a:off x="457200" y="338328"/>
            <a:ext cx="8229600" cy="570392"/>
          </a:xfrm>
        </p:spPr>
        <p:txBody>
          <a:bodyPr>
            <a:normAutofit/>
          </a:bodyPr>
          <a:lstStyle/>
          <a:p>
            <a:r>
              <a:rPr lang="tr-TR" sz="2800" dirty="0" smtClean="0">
                <a:solidFill>
                  <a:schemeClr val="tx1"/>
                </a:solidFill>
                <a:latin typeface="Times New Roman" pitchFamily="18" charset="0"/>
                <a:cs typeface="Times New Roman" pitchFamily="18" charset="0"/>
              </a:rPr>
              <a:t>14. HD. T. 30.11.2012, E. 2012/12520, K. 2012/13985</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32898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8500" y="332656"/>
            <a:ext cx="8354291" cy="7890092"/>
          </a:xfrm>
        </p:spPr>
        <p:txBody>
          <a:bodyPr>
            <a:normAutofit/>
          </a:bodyPr>
          <a:lstStyle/>
          <a:p>
            <a:pPr marL="0" indent="0">
              <a:buNone/>
            </a:pPr>
            <a:r>
              <a:rPr lang="tr-TR" dirty="0" smtClean="0"/>
              <a:t>    c</a:t>
            </a:r>
            <a:r>
              <a:rPr lang="tr-TR" dirty="0"/>
              <a:t>) </a:t>
            </a:r>
            <a:r>
              <a:rPr lang="tr-TR" dirty="0" smtClean="0"/>
              <a:t>Bir </a:t>
            </a:r>
            <a:r>
              <a:rPr lang="tr-TR" dirty="0"/>
              <a:t>malvarlığının veya işletmenin devri yoluyla borcun üstlenilmesi	</a:t>
            </a:r>
          </a:p>
          <a:p>
            <a:pPr marL="0" indent="0">
              <a:buNone/>
            </a:pPr>
            <a:r>
              <a:rPr lang="tr-TR" dirty="0" smtClean="0"/>
              <a:t>          </a:t>
            </a:r>
            <a:r>
              <a:rPr lang="tr-TR" dirty="0" err="1" smtClean="0"/>
              <a:t>aa</a:t>
            </a:r>
            <a:r>
              <a:rPr lang="tr-TR" dirty="0"/>
              <a:t>) </a:t>
            </a:r>
            <a:r>
              <a:rPr lang="tr-TR" dirty="0" smtClean="0"/>
              <a:t>Kavram</a:t>
            </a:r>
            <a:r>
              <a:rPr lang="tr-TR" dirty="0"/>
              <a:t>	</a:t>
            </a:r>
          </a:p>
          <a:p>
            <a:pPr marL="0" indent="0">
              <a:buNone/>
            </a:pPr>
            <a:r>
              <a:rPr lang="tr-TR" dirty="0" smtClean="0"/>
              <a:t>          bb</a:t>
            </a:r>
            <a:r>
              <a:rPr lang="tr-TR" dirty="0"/>
              <a:t>) </a:t>
            </a:r>
            <a:r>
              <a:rPr lang="tr-TR" dirty="0" smtClean="0"/>
              <a:t>Hüküm </a:t>
            </a:r>
            <a:r>
              <a:rPr lang="tr-TR" dirty="0"/>
              <a:t>ve sonuçları	</a:t>
            </a:r>
          </a:p>
          <a:p>
            <a:pPr marL="0" indent="0">
              <a:buNone/>
            </a:pPr>
            <a:r>
              <a:rPr lang="tr-TR" dirty="0" smtClean="0"/>
              <a:t>    d</a:t>
            </a:r>
            <a:r>
              <a:rPr lang="tr-TR" dirty="0"/>
              <a:t>) </a:t>
            </a:r>
            <a:r>
              <a:rPr lang="tr-TR" dirty="0" smtClean="0"/>
              <a:t>İşletmelerin </a:t>
            </a:r>
            <a:r>
              <a:rPr lang="tr-TR" dirty="0"/>
              <a:t>birleşmesi ve şekil </a:t>
            </a:r>
            <a:r>
              <a:rPr lang="tr-TR" dirty="0" smtClean="0"/>
              <a:t>değiştirmesi</a:t>
            </a:r>
            <a:endParaRPr lang="tr-TR" dirty="0"/>
          </a:p>
          <a:p>
            <a:pPr marL="0" indent="0">
              <a:buNone/>
            </a:pPr>
            <a:r>
              <a:rPr lang="tr-TR" dirty="0"/>
              <a:t>5. </a:t>
            </a:r>
            <a:r>
              <a:rPr lang="tr-TR" dirty="0" smtClean="0"/>
              <a:t>Borca </a:t>
            </a:r>
            <a:r>
              <a:rPr lang="tr-TR" dirty="0"/>
              <a:t>katılma	</a:t>
            </a:r>
          </a:p>
          <a:p>
            <a:pPr marL="0" indent="0">
              <a:buNone/>
            </a:pPr>
            <a:r>
              <a:rPr lang="tr-TR" dirty="0" smtClean="0"/>
              <a:t>    a</a:t>
            </a:r>
            <a:r>
              <a:rPr lang="tr-TR" dirty="0"/>
              <a:t>) </a:t>
            </a:r>
            <a:r>
              <a:rPr lang="tr-TR" dirty="0" smtClean="0"/>
              <a:t>Kavram</a:t>
            </a:r>
            <a:r>
              <a:rPr lang="tr-TR" dirty="0"/>
              <a:t>	</a:t>
            </a:r>
          </a:p>
          <a:p>
            <a:pPr marL="0" indent="0">
              <a:buNone/>
            </a:pPr>
            <a:r>
              <a:rPr lang="tr-TR" dirty="0" smtClean="0"/>
              <a:t>    b</a:t>
            </a:r>
            <a:r>
              <a:rPr lang="tr-TR" dirty="0"/>
              <a:t>) </a:t>
            </a:r>
            <a:r>
              <a:rPr lang="tr-TR" dirty="0" smtClean="0"/>
              <a:t>Hüküm </a:t>
            </a:r>
            <a:r>
              <a:rPr lang="tr-TR" dirty="0"/>
              <a:t>ve sonuçları	</a:t>
            </a:r>
          </a:p>
          <a:p>
            <a:pPr marL="0" indent="0">
              <a:buNone/>
            </a:pPr>
            <a:r>
              <a:rPr lang="en-GB" dirty="0" smtClean="0"/>
              <a:t>6.Sözleşmenin </a:t>
            </a:r>
            <a:r>
              <a:rPr lang="en-GB" dirty="0" err="1"/>
              <a:t>devri</a:t>
            </a:r>
            <a:endParaRPr lang="tr-TR" dirty="0"/>
          </a:p>
        </p:txBody>
      </p:sp>
    </p:spTree>
    <p:extLst>
      <p:ext uri="{BB962C8B-B14F-4D97-AF65-F5344CB8AC3E}">
        <p14:creationId xmlns:p14="http://schemas.microsoft.com/office/powerpoint/2010/main" val="13143245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211</Words>
  <Application>Microsoft Office PowerPoint</Application>
  <PresentationFormat>Ekran Gösterisi (4:3)</PresentationFormat>
  <Paragraphs>68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Dalga Biçimi</vt:lpstr>
      <vt:lpstr>PowerPoint Sunusu</vt:lpstr>
      <vt:lpstr>PowerPoint Sunusu</vt:lpstr>
      <vt:lpstr>PowerPoint Sunusu</vt:lpstr>
      <vt:lpstr>PowerPoint Sunusu</vt:lpstr>
      <vt:lpstr>PowerPoint Sunusu</vt:lpstr>
      <vt:lpstr>14. HD. T. 30.11.2012, E. 2012/12520, K. 2012/13985</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9</cp:revision>
  <dcterms:created xsi:type="dcterms:W3CDTF">2018-02-28T13:03:38Z</dcterms:created>
  <dcterms:modified xsi:type="dcterms:W3CDTF">2018-03-03T14:48:29Z</dcterms:modified>
</cp:coreProperties>
</file>