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67" r:id="rId3"/>
    <p:sldId id="257" r:id="rId4"/>
    <p:sldId id="258"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134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A21D2C-7BB3-4C89-B82D-0724364AA797}" type="datetimeFigureOut">
              <a:rPr lang="tr-TR" smtClean="0"/>
              <a:pPr/>
              <a:t>3.01.2019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AD034C-7B47-4D5F-8D2E-A3F5DF6D5BFE}"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AAFDBB1C-DB7D-4F7F-BB92-34CFFCC59D60}" type="slidenum">
              <a:rPr lang="tr-TR" smtClean="0"/>
              <a:pPr/>
              <a:t>12</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3.01.2019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cene3d>
              <a:camera prst="orthographicFront"/>
              <a:lightRig rig="freezing" dir="t">
                <a:rot lat="0" lon="0" rev="5640000"/>
              </a:lightRig>
            </a:scene3d>
            <a:sp3d prstMaterial="flat">
              <a:bevelT w="38100" h="38100"/>
              <a:contourClr>
                <a:schemeClr val="tx2"/>
              </a:contourClr>
            </a:sp3d>
          </a:bodyPr>
          <a:lstStyle/>
          <a:p>
            <a:pPr algn="l"/>
            <a:r>
              <a:rPr lang="tr-TR" dirty="0" smtClean="0">
                <a:solidFill>
                  <a:srgbClr val="FFC000"/>
                </a:solidFill>
                <a:effectLst/>
              </a:rPr>
              <a:t>KALİDASA’NIN HAYATI VE ESERLERİ</a:t>
            </a:r>
            <a:endParaRPr lang="tr-TR" dirty="0">
              <a:solidFill>
                <a:srgbClr val="FFC000"/>
              </a:solidFill>
              <a:effectLst/>
            </a:endParaRPr>
          </a:p>
        </p:txBody>
      </p:sp>
      <p:sp>
        <p:nvSpPr>
          <p:cNvPr id="3" name="2 Alt Başlık"/>
          <p:cNvSpPr>
            <a:spLocks noGrp="1"/>
          </p:cNvSpPr>
          <p:nvPr>
            <p:ph type="subTitle" idx="1"/>
          </p:nvPr>
        </p:nvSpPr>
        <p:spPr>
          <a:xfrm>
            <a:off x="533400" y="3228536"/>
            <a:ext cx="7854696" cy="2648736"/>
          </a:xfrm>
        </p:spPr>
        <p:txBody>
          <a:bodyPr>
            <a:normAutofit/>
          </a:bodyPr>
          <a:lstStyle/>
          <a:p>
            <a:r>
              <a:rPr lang="tr-TR" sz="2300" b="1" i="1" dirty="0" smtClean="0"/>
              <a:t>IX. HAFTA</a:t>
            </a:r>
          </a:p>
          <a:p>
            <a:r>
              <a:rPr lang="tr-TR" sz="2300" b="1" i="1" dirty="0" smtClean="0"/>
              <a:t>HİN </a:t>
            </a:r>
            <a:r>
              <a:rPr lang="tr-TR" sz="2300" b="1" i="1" dirty="0" smtClean="0"/>
              <a:t>405  </a:t>
            </a:r>
            <a:r>
              <a:rPr lang="tr-TR" sz="2300" b="1" i="1" dirty="0" smtClean="0"/>
              <a:t>KLASİK SANSKRİT </a:t>
            </a:r>
            <a:r>
              <a:rPr lang="tr-TR" sz="2300" b="1" i="1" dirty="0" smtClean="0"/>
              <a:t>EDEBİYATI TARİHİ</a:t>
            </a:r>
            <a:endParaRPr lang="tr-TR" sz="2300" b="1" i="1" dirty="0" smtClean="0"/>
          </a:p>
          <a:p>
            <a:endParaRPr lang="tr-TR" dirty="0" smtClean="0"/>
          </a:p>
          <a:p>
            <a:r>
              <a:rPr lang="tr-TR" sz="1600" dirty="0" smtClean="0"/>
              <a:t>Ankara Üniversitesi</a:t>
            </a:r>
          </a:p>
          <a:p>
            <a:r>
              <a:rPr lang="tr-TR" sz="1600" dirty="0" smtClean="0"/>
              <a:t>Dil ve Tarih-Coğrafya Fakültesi</a:t>
            </a:r>
          </a:p>
          <a:p>
            <a:r>
              <a:rPr lang="tr-TR" sz="1600" dirty="0" smtClean="0"/>
              <a:t>Hindoloji Anabilim Dalı</a:t>
            </a:r>
          </a:p>
          <a:p>
            <a:r>
              <a:rPr lang="tr-TR" sz="1600" dirty="0" smtClean="0"/>
              <a:t>Prof. Dr. H. Derya Can</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MEGHADUTA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sz="3200" dirty="0" smtClean="0">
                <a:latin typeface="Times New Roman" pitchFamily="18" charset="0"/>
                <a:cs typeface="Times New Roman" pitchFamily="18" charset="0"/>
              </a:rPr>
              <a:t>   Yüz yirmi bir beyit ve </a:t>
            </a:r>
            <a:r>
              <a:rPr lang="tr-TR" sz="3200" dirty="0" err="1" smtClean="0">
                <a:latin typeface="Times New Roman" pitchFamily="18" charset="0"/>
                <a:cs typeface="Times New Roman" pitchFamily="18" charset="0"/>
              </a:rPr>
              <a:t>Purvamegha</a:t>
            </a:r>
            <a:r>
              <a:rPr lang="tr-TR" sz="3200" dirty="0" smtClean="0">
                <a:latin typeface="Times New Roman" pitchFamily="18" charset="0"/>
                <a:cs typeface="Times New Roman" pitchFamily="18" charset="0"/>
              </a:rPr>
              <a:t> (İlk Bulut) ve </a:t>
            </a:r>
            <a:r>
              <a:rPr lang="tr-TR" sz="3200" dirty="0" err="1" smtClean="0">
                <a:latin typeface="Times New Roman" pitchFamily="18" charset="0"/>
                <a:cs typeface="Times New Roman" pitchFamily="18" charset="0"/>
              </a:rPr>
              <a:t>Uttaramegha</a:t>
            </a:r>
            <a:r>
              <a:rPr lang="tr-TR" sz="3200" dirty="0" smtClean="0">
                <a:latin typeface="Times New Roman" pitchFamily="18" charset="0"/>
                <a:cs typeface="Times New Roman" pitchFamily="18" charset="0"/>
              </a:rPr>
              <a:t> (Son Bulut) olmak üzere iki bölümden meydana gelmiştir. Birinci bölüm altmış altı beyit, ikinci bölüm elli beş beyittir. Şiirde sevgilisinden ayrı düşmüş olan </a:t>
            </a:r>
            <a:r>
              <a:rPr lang="tr-TR" sz="3200" dirty="0" err="1" smtClean="0">
                <a:latin typeface="Times New Roman" pitchFamily="18" charset="0"/>
                <a:cs typeface="Times New Roman" pitchFamily="18" charset="0"/>
              </a:rPr>
              <a:t>Yaksha’nın</a:t>
            </a:r>
            <a:r>
              <a:rPr lang="tr-TR" sz="3200" dirty="0" smtClean="0">
                <a:latin typeface="Times New Roman" pitchFamily="18" charset="0"/>
                <a:cs typeface="Times New Roman" pitchFamily="18" charset="0"/>
              </a:rPr>
              <a:t> sevgilisine olan özlemi ve ayrılık acısı dile getirilmiştir.</a:t>
            </a:r>
          </a:p>
          <a:p>
            <a:pPr>
              <a:buNone/>
            </a:pP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RİTUSAMHARA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buNone/>
            </a:pPr>
            <a:r>
              <a:rPr lang="tr-TR" dirty="0" smtClean="0"/>
              <a:t>  </a:t>
            </a:r>
            <a:r>
              <a:rPr lang="tr-TR" sz="3200" dirty="0" smtClean="0">
                <a:latin typeface="Times New Roman" pitchFamily="18" charset="0"/>
                <a:cs typeface="Times New Roman" pitchFamily="18" charset="0"/>
              </a:rPr>
              <a:t>Yüz kırk dört beyit ve altı bölümden meydana gelmiş şiirde Hindistan’ın mevsimleri altı bölüm halinde anlatılmıştır. İnce ve güzel bir tarzda yazılmış şiirde ağaçlar, çiçekler, dağlar, tepeler, nehirler, pirinç tarlaları, çiçek bahçeleri, esen meltem, vızıldayan arılar, dans eden tavuslar, ötüşen kuşlar, dev gibi aslan ve filleriyle, doğanın renk ve sesleri ve bunların çeşitli mevsimlerde insanların kalplerinde uyandırdığı duygu ve özdeyişler betimlenmiştir.</a:t>
            </a:r>
            <a:endParaRPr lang="tr-TR" sz="32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a:t>RİTUSAMHARA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tr-TR" dirty="0" smtClean="0"/>
              <a:t>Bu şiirle ilgili olarak Çağdaş şöyle söylemektedir: “Bu eser geniş Hint literatürü içinde bozkırda bir yeşil köşe gibidir.” İlk bölümde yaz mevsimini, ikinci bölümde yağmur mevsimini, üçüncü bölümde sonbahar mevsimini, dördüncü bölümde kış mevsimini, beşinci bölümde soğuk mevsimi, altıncı bölümde ilkbahar mevsimini betimlemiştir.</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Kaynakça:</a:t>
            </a:r>
          </a:p>
          <a:p>
            <a:r>
              <a:rPr lang="tr-TR" dirty="0" err="1" smtClean="0"/>
              <a:t>Kalidasa</a:t>
            </a:r>
            <a:r>
              <a:rPr lang="tr-TR" dirty="0" smtClean="0"/>
              <a:t>. (1953). </a:t>
            </a:r>
            <a:r>
              <a:rPr lang="tr-TR" dirty="0" err="1" smtClean="0"/>
              <a:t>Raghuvamşa</a:t>
            </a:r>
            <a:r>
              <a:rPr lang="tr-TR" dirty="0" smtClean="0"/>
              <a:t>. Bombay: </a:t>
            </a:r>
            <a:r>
              <a:rPr lang="tr-TR" dirty="0" err="1" smtClean="0"/>
              <a:t>Booksellers</a:t>
            </a:r>
            <a:r>
              <a:rPr lang="tr-TR" dirty="0" smtClean="0"/>
              <a:t> </a:t>
            </a:r>
            <a:r>
              <a:rPr lang="tr-TR" dirty="0" err="1" smtClean="0"/>
              <a:t>Publishers</a:t>
            </a:r>
            <a:r>
              <a:rPr lang="tr-TR" smtClean="0"/>
              <a:t>.</a:t>
            </a:r>
            <a:endParaRPr lang="tr-TR" dirty="0" smtClean="0"/>
          </a:p>
          <a:p>
            <a:r>
              <a:rPr lang="tr-TR" dirty="0" err="1" smtClean="0"/>
              <a:t>Kalidasa</a:t>
            </a:r>
            <a:r>
              <a:rPr lang="tr-TR" dirty="0" smtClean="0"/>
              <a:t>. (1997). </a:t>
            </a:r>
            <a:r>
              <a:rPr lang="tr-TR" dirty="0" err="1" smtClean="0"/>
              <a:t>Kumarasambhava</a:t>
            </a:r>
            <a:r>
              <a:rPr lang="tr-TR" dirty="0" smtClean="0"/>
              <a:t>. (</a:t>
            </a:r>
            <a:r>
              <a:rPr lang="tr-TR" dirty="0" err="1" smtClean="0"/>
              <a:t>Sans</a:t>
            </a:r>
            <a:r>
              <a:rPr lang="tr-TR" dirty="0" smtClean="0"/>
              <a:t>-İng. </a:t>
            </a:r>
            <a:r>
              <a:rPr lang="tr-TR" dirty="0" err="1" smtClean="0"/>
              <a:t>Çev</a:t>
            </a:r>
            <a:r>
              <a:rPr lang="tr-TR" dirty="0" smtClean="0"/>
              <a:t>. C.R. </a:t>
            </a:r>
            <a:r>
              <a:rPr lang="tr-TR" dirty="0" err="1" smtClean="0"/>
              <a:t>Devadhar</a:t>
            </a:r>
            <a:r>
              <a:rPr lang="tr-TR" dirty="0" smtClean="0"/>
              <a:t>). Delhi: </a:t>
            </a:r>
            <a:r>
              <a:rPr lang="tr-TR" dirty="0" err="1" smtClean="0"/>
              <a:t>Motilal</a:t>
            </a:r>
            <a:r>
              <a:rPr lang="tr-TR" dirty="0" smtClean="0"/>
              <a:t> </a:t>
            </a:r>
            <a:r>
              <a:rPr lang="tr-TR" dirty="0" err="1" smtClean="0"/>
              <a:t>Banarsidass</a:t>
            </a:r>
            <a:r>
              <a:rPr lang="tr-TR" dirty="0" smtClean="0"/>
              <a:t> </a:t>
            </a:r>
            <a:r>
              <a:rPr lang="tr-TR" dirty="0" err="1" smtClean="0"/>
              <a:t>Publishers</a:t>
            </a:r>
            <a:endParaRPr lang="tr-TR" dirty="0" smtClean="0"/>
          </a:p>
          <a:p>
            <a:r>
              <a:rPr lang="tr-TR" dirty="0" smtClean="0"/>
              <a:t> </a:t>
            </a:r>
            <a:r>
              <a:rPr lang="tr-TR" dirty="0" err="1" smtClean="0"/>
              <a:t>Kalidasa</a:t>
            </a:r>
            <a:r>
              <a:rPr lang="tr-TR" dirty="0" smtClean="0"/>
              <a:t>. (2008). </a:t>
            </a:r>
            <a:r>
              <a:rPr lang="tr-TR" dirty="0" err="1" smtClean="0"/>
              <a:t>Rtusamhara</a:t>
            </a:r>
            <a:r>
              <a:rPr lang="tr-TR" dirty="0" smtClean="0"/>
              <a:t>. (</a:t>
            </a:r>
            <a:r>
              <a:rPr lang="tr-TR" dirty="0" err="1" smtClean="0"/>
              <a:t>Sans</a:t>
            </a:r>
            <a:r>
              <a:rPr lang="tr-TR" dirty="0" smtClean="0"/>
              <a:t>-İng. </a:t>
            </a:r>
            <a:r>
              <a:rPr lang="tr-TR" dirty="0" err="1" smtClean="0"/>
              <a:t>Çev</a:t>
            </a:r>
            <a:r>
              <a:rPr lang="tr-TR" dirty="0" smtClean="0"/>
              <a:t>. M.R. Kale). Delhi: </a:t>
            </a:r>
            <a:r>
              <a:rPr lang="tr-TR" dirty="0" err="1" smtClean="0"/>
              <a:t>Motilal</a:t>
            </a:r>
            <a:r>
              <a:rPr lang="tr-TR" dirty="0" smtClean="0"/>
              <a:t> </a:t>
            </a:r>
            <a:r>
              <a:rPr lang="tr-TR" dirty="0" err="1" smtClean="0"/>
              <a:t>Banarsidass</a:t>
            </a:r>
            <a:r>
              <a:rPr lang="tr-TR" dirty="0" smtClean="0"/>
              <a:t> </a:t>
            </a:r>
            <a:r>
              <a:rPr lang="tr-TR" dirty="0" err="1" smtClean="0"/>
              <a:t>Publishers</a:t>
            </a:r>
            <a:endParaRPr lang="tr-TR" dirty="0" smtClean="0"/>
          </a:p>
          <a:p>
            <a:r>
              <a:rPr lang="tr-TR" dirty="0" smtClean="0"/>
              <a:t> </a:t>
            </a:r>
            <a:r>
              <a:rPr lang="tr-TR" dirty="0" err="1" smtClean="0"/>
              <a:t>Kalidasa</a:t>
            </a:r>
            <a:r>
              <a:rPr lang="tr-TR" dirty="0" smtClean="0"/>
              <a:t>. (2011). </a:t>
            </a:r>
            <a:r>
              <a:rPr lang="tr-TR" dirty="0" err="1" smtClean="0"/>
              <a:t>Meghaduta</a:t>
            </a:r>
            <a:r>
              <a:rPr lang="tr-TR" dirty="0" smtClean="0"/>
              <a:t>. (</a:t>
            </a:r>
            <a:r>
              <a:rPr lang="tr-TR" dirty="0" err="1" smtClean="0"/>
              <a:t>Sans</a:t>
            </a:r>
            <a:r>
              <a:rPr lang="tr-TR" dirty="0" smtClean="0"/>
              <a:t>-İng. </a:t>
            </a:r>
            <a:r>
              <a:rPr lang="tr-TR" dirty="0" err="1" smtClean="0"/>
              <a:t>Çev</a:t>
            </a:r>
            <a:r>
              <a:rPr lang="tr-TR" dirty="0" smtClean="0"/>
              <a:t>. M.R. Kale). Delhi: </a:t>
            </a:r>
            <a:r>
              <a:rPr lang="tr-TR" dirty="0" err="1" smtClean="0"/>
              <a:t>Motilal</a:t>
            </a:r>
            <a:r>
              <a:rPr lang="tr-TR" dirty="0" smtClean="0"/>
              <a:t> </a:t>
            </a:r>
            <a:r>
              <a:rPr lang="tr-TR" dirty="0" err="1" smtClean="0"/>
              <a:t>Banarsidass</a:t>
            </a:r>
            <a:r>
              <a:rPr lang="tr-TR" dirty="0" smtClean="0"/>
              <a:t> </a:t>
            </a:r>
            <a:r>
              <a:rPr lang="tr-TR" dirty="0" err="1" smtClean="0"/>
              <a:t>Publishers</a:t>
            </a:r>
            <a:endParaRPr lang="tr-TR" dirty="0" smtClean="0"/>
          </a:p>
          <a:p>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RAGHUVAMŞA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err="1" smtClean="0">
                <a:latin typeface="Times New Roman" pitchFamily="18" charset="0"/>
                <a:cs typeface="Times New Roman" pitchFamily="18" charset="0"/>
              </a:rPr>
              <a:t>Raghu</a:t>
            </a:r>
            <a:r>
              <a:rPr lang="tr-TR" sz="3200" dirty="0" smtClean="0">
                <a:latin typeface="Times New Roman" pitchFamily="18" charset="0"/>
                <a:cs typeface="Times New Roman" pitchFamily="18" charset="0"/>
              </a:rPr>
              <a:t> Soyu’nun tarihini anlatan on dokuz bölümlük bir şiirdir. Bu şiirde </a:t>
            </a:r>
            <a:r>
              <a:rPr lang="tr-TR" sz="3200" dirty="0" err="1" smtClean="0">
                <a:latin typeface="Times New Roman" pitchFamily="18" charset="0"/>
                <a:cs typeface="Times New Roman" pitchFamily="18" charset="0"/>
              </a:rPr>
              <a:t>Rama’nın</a:t>
            </a:r>
            <a:r>
              <a:rPr lang="tr-TR" sz="3200" dirty="0" smtClean="0">
                <a:latin typeface="Times New Roman" pitchFamily="18" charset="0"/>
                <a:cs typeface="Times New Roman" pitchFamily="18" charset="0"/>
              </a:rPr>
              <a:t> hayatı ve başarılarının yanı sıra, onun atalarının ve haleflerinin başarılarından da bahseder. İlk dokuz kıta </a:t>
            </a:r>
            <a:r>
              <a:rPr lang="tr-TR" sz="3200" dirty="0" err="1" smtClean="0">
                <a:latin typeface="Times New Roman" pitchFamily="18" charset="0"/>
                <a:cs typeface="Times New Roman" pitchFamily="18" charset="0"/>
              </a:rPr>
              <a:t>Rama’nın</a:t>
            </a:r>
            <a:r>
              <a:rPr lang="tr-TR" sz="3200" dirty="0" smtClean="0">
                <a:latin typeface="Times New Roman" pitchFamily="18" charset="0"/>
                <a:cs typeface="Times New Roman" pitchFamily="18" charset="0"/>
              </a:rPr>
              <a:t> dört atası yani </a:t>
            </a:r>
            <a:r>
              <a:rPr lang="tr-TR" sz="3200" dirty="0" err="1" smtClean="0">
                <a:latin typeface="Times New Roman" pitchFamily="18" charset="0"/>
                <a:cs typeface="Times New Roman" pitchFamily="18" charset="0"/>
              </a:rPr>
              <a:t>Dilipa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Raghu</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Aca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Daşaratha’nın</a:t>
            </a:r>
            <a:r>
              <a:rPr lang="tr-TR" sz="3200" dirty="0" smtClean="0">
                <a:latin typeface="Times New Roman" pitchFamily="18" charset="0"/>
                <a:cs typeface="Times New Roman" pitchFamily="18" charset="0"/>
              </a:rPr>
              <a:t> başarılarıyla ilgilidir.</a:t>
            </a:r>
            <a:endParaRPr lang="tr-TR" sz="3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RAGHUVAMŞA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pPr algn="just">
              <a:buNone/>
            </a:pPr>
            <a:r>
              <a:rPr lang="tr-TR" dirty="0" smtClean="0"/>
              <a:t>   </a:t>
            </a:r>
            <a:r>
              <a:rPr lang="tr-TR" sz="3200" dirty="0" smtClean="0">
                <a:latin typeface="Times New Roman" pitchFamily="18" charset="0"/>
                <a:cs typeface="Times New Roman" pitchFamily="18" charset="0"/>
              </a:rPr>
              <a:t>On ve on altıncı kıtalar </a:t>
            </a:r>
            <a:r>
              <a:rPr lang="tr-TR" sz="3200" dirty="0" err="1" smtClean="0">
                <a:latin typeface="Times New Roman" pitchFamily="18" charset="0"/>
                <a:cs typeface="Times New Roman" pitchFamily="18" charset="0"/>
              </a:rPr>
              <a:t>Ramayana</a:t>
            </a:r>
            <a:r>
              <a:rPr lang="tr-TR" sz="3200" dirty="0" smtClean="0">
                <a:latin typeface="Times New Roman" pitchFamily="18" charset="0"/>
                <a:cs typeface="Times New Roman" pitchFamily="18" charset="0"/>
              </a:rPr>
              <a:t> destanından bahseder ve burada </a:t>
            </a:r>
            <a:r>
              <a:rPr lang="tr-TR" sz="3200" dirty="0" err="1" smtClean="0">
                <a:latin typeface="Times New Roman" pitchFamily="18" charset="0"/>
                <a:cs typeface="Times New Roman" pitchFamily="18" charset="0"/>
              </a:rPr>
              <a:t>Rama’nın</a:t>
            </a:r>
            <a:r>
              <a:rPr lang="tr-TR" sz="3200" dirty="0" smtClean="0">
                <a:latin typeface="Times New Roman" pitchFamily="18" charset="0"/>
                <a:cs typeface="Times New Roman" pitchFamily="18" charset="0"/>
              </a:rPr>
              <a:t> hikâyesinin özetini verir. On altı ve on sekizinci kıtalarda kısaca </a:t>
            </a:r>
            <a:r>
              <a:rPr lang="tr-TR" sz="3200" dirty="0" err="1" smtClean="0">
                <a:latin typeface="Times New Roman" pitchFamily="18" charset="0"/>
                <a:cs typeface="Times New Roman" pitchFamily="18" charset="0"/>
              </a:rPr>
              <a:t>Rama’nın</a:t>
            </a:r>
            <a:r>
              <a:rPr lang="tr-TR" sz="3200" dirty="0" smtClean="0">
                <a:latin typeface="Times New Roman" pitchFamily="18" charset="0"/>
                <a:cs typeface="Times New Roman" pitchFamily="18" charset="0"/>
              </a:rPr>
              <a:t> haleflerinden söz eder. On dokuzuncu kıtayla şiir umulmadık bir şekilde biter. Bu kıtada prensin doğumu betimlenir ve şiir mutlulukla sona erer.</a:t>
            </a:r>
            <a:endParaRPr lang="tr-TR" sz="32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KUMARASAMBHAVA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buNone/>
            </a:pPr>
            <a:r>
              <a:rPr lang="tr-TR" sz="3200" dirty="0" smtClean="0">
                <a:latin typeface="Times New Roman" pitchFamily="18" charset="0"/>
                <a:cs typeface="Times New Roman" pitchFamily="18" charset="0"/>
              </a:rPr>
              <a:t>   On yedi bölüm ve 1096 beyittir. </a:t>
            </a:r>
            <a:r>
              <a:rPr lang="tr-TR" sz="3200" dirty="0" err="1" smtClean="0">
                <a:latin typeface="Times New Roman" pitchFamily="18" charset="0"/>
                <a:cs typeface="Times New Roman" pitchFamily="18" charset="0"/>
              </a:rPr>
              <a:t>Kumara’nın</a:t>
            </a:r>
            <a:r>
              <a:rPr lang="tr-TR" sz="3200" dirty="0" smtClean="0">
                <a:latin typeface="Times New Roman" pitchFamily="18" charset="0"/>
                <a:cs typeface="Times New Roman" pitchFamily="18" charset="0"/>
              </a:rPr>
              <a:t> doğumunu anlatan bir şiirdir. Kumara, mitolojide tanrı </a:t>
            </a:r>
            <a:r>
              <a:rPr lang="tr-TR" sz="3200" dirty="0" err="1" smtClean="0">
                <a:latin typeface="Times New Roman" pitchFamily="18" charset="0"/>
                <a:cs typeface="Times New Roman" pitchFamily="18" charset="0"/>
              </a:rPr>
              <a:t>Şiva’nın</a:t>
            </a:r>
            <a:r>
              <a:rPr lang="tr-TR" sz="3200" dirty="0" smtClean="0">
                <a:latin typeface="Times New Roman" pitchFamily="18" charset="0"/>
                <a:cs typeface="Times New Roman" pitchFamily="18" charset="0"/>
              </a:rPr>
              <a:t> oğlu olan savaş tanrısı </a:t>
            </a:r>
            <a:r>
              <a:rPr lang="tr-TR" sz="3200" dirty="0" err="1" smtClean="0">
                <a:latin typeface="Times New Roman" pitchFamily="18" charset="0"/>
                <a:cs typeface="Times New Roman" pitchFamily="18" charset="0"/>
              </a:rPr>
              <a:t>Skanda’dır</a:t>
            </a:r>
            <a:r>
              <a:rPr lang="tr-TR" sz="3200" dirty="0" smtClean="0">
                <a:latin typeface="Times New Roman" pitchFamily="18" charset="0"/>
                <a:cs typeface="Times New Roman" pitchFamily="18" charset="0"/>
              </a:rPr>
              <a:t>. Şiir, </a:t>
            </a:r>
            <a:r>
              <a:rPr lang="tr-TR" sz="3200" dirty="0" err="1" smtClean="0">
                <a:latin typeface="Times New Roman" pitchFamily="18" charset="0"/>
                <a:cs typeface="Times New Roman" pitchFamily="18" charset="0"/>
              </a:rPr>
              <a:t>Himalaya</a:t>
            </a:r>
            <a:r>
              <a:rPr lang="tr-TR" sz="3200" dirty="0" smtClean="0">
                <a:latin typeface="Times New Roman" pitchFamily="18" charset="0"/>
                <a:cs typeface="Times New Roman" pitchFamily="18" charset="0"/>
              </a:rPr>
              <a:t> dağının betimlenmesiyle başlar. </a:t>
            </a:r>
            <a:r>
              <a:rPr lang="tr-TR" sz="3200" dirty="0" err="1" smtClean="0">
                <a:latin typeface="Times New Roman" pitchFamily="18" charset="0"/>
                <a:cs typeface="Times New Roman" pitchFamily="18" charset="0"/>
              </a:rPr>
              <a:t>Himalaya’nın</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Mainaka</a:t>
            </a:r>
            <a:r>
              <a:rPr lang="tr-TR" sz="3200" dirty="0" smtClean="0">
                <a:latin typeface="Times New Roman" pitchFamily="18" charset="0"/>
                <a:cs typeface="Times New Roman" pitchFamily="18" charset="0"/>
              </a:rPr>
              <a:t> adlı bir oğlu ve </a:t>
            </a:r>
            <a:r>
              <a:rPr lang="tr-TR" sz="3200" dirty="0" err="1" smtClean="0">
                <a:latin typeface="Times New Roman" pitchFamily="18" charset="0"/>
                <a:cs typeface="Times New Roman" pitchFamily="18" charset="0"/>
              </a:rPr>
              <a:t>Parvati</a:t>
            </a:r>
            <a:r>
              <a:rPr lang="tr-TR" sz="3200" dirty="0" smtClean="0">
                <a:latin typeface="Times New Roman" pitchFamily="18" charset="0"/>
                <a:cs typeface="Times New Roman" pitchFamily="18" charset="0"/>
              </a:rPr>
              <a:t> adlı bir kızı vardır. </a:t>
            </a:r>
            <a:r>
              <a:rPr lang="tr-TR" sz="3200" dirty="0" err="1" smtClean="0">
                <a:latin typeface="Times New Roman" pitchFamily="18" charset="0"/>
                <a:cs typeface="Times New Roman" pitchFamily="18" charset="0"/>
              </a:rPr>
              <a:t>Parvati</a:t>
            </a:r>
            <a:r>
              <a:rPr lang="tr-TR" sz="3200" dirty="0" smtClean="0">
                <a:latin typeface="Times New Roman" pitchFamily="18" charset="0"/>
                <a:cs typeface="Times New Roman" pitchFamily="18" charset="0"/>
              </a:rPr>
              <a:t> evlilik çağına geldiğinde, </a:t>
            </a:r>
            <a:r>
              <a:rPr lang="tr-TR" sz="3200" dirty="0" err="1" smtClean="0">
                <a:latin typeface="Times New Roman" pitchFamily="18" charset="0"/>
                <a:cs typeface="Times New Roman" pitchFamily="18" charset="0"/>
              </a:rPr>
              <a:t>Himalaya’yı</a:t>
            </a:r>
            <a:r>
              <a:rPr lang="tr-TR" sz="3200" dirty="0" smtClean="0">
                <a:latin typeface="Times New Roman" pitchFamily="18" charset="0"/>
                <a:cs typeface="Times New Roman" pitchFamily="18" charset="0"/>
              </a:rPr>
              <a:t> ziyaret eden aziz Narada, ona </a:t>
            </a:r>
            <a:r>
              <a:rPr lang="tr-TR" sz="3200" dirty="0" err="1" smtClean="0">
                <a:latin typeface="Times New Roman" pitchFamily="18" charset="0"/>
                <a:cs typeface="Times New Roman" pitchFamily="18" charset="0"/>
              </a:rPr>
              <a:t>Şiva’yı</a:t>
            </a:r>
            <a:r>
              <a:rPr lang="tr-TR" sz="3200" dirty="0" smtClean="0">
                <a:latin typeface="Times New Roman" pitchFamily="18" charset="0"/>
                <a:cs typeface="Times New Roman" pitchFamily="18" charset="0"/>
              </a:rPr>
              <a:t> eş olarak seçmesini söyler.</a:t>
            </a:r>
            <a:endParaRPr lang="tr-TR" sz="32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KUMARASAMBHAVA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Bunu duyan </a:t>
            </a:r>
            <a:r>
              <a:rPr lang="tr-TR" sz="3200" dirty="0" err="1" smtClean="0">
                <a:latin typeface="Times New Roman" pitchFamily="18" charset="0"/>
                <a:cs typeface="Times New Roman" pitchFamily="18" charset="0"/>
              </a:rPr>
              <a:t>Himalaya</a:t>
            </a:r>
            <a:r>
              <a:rPr lang="tr-TR" sz="3200" dirty="0" smtClean="0">
                <a:latin typeface="Times New Roman" pitchFamily="18" charset="0"/>
                <a:cs typeface="Times New Roman" pitchFamily="18" charset="0"/>
              </a:rPr>
              <a:t> kızının evliliği konusunda özellikle bir şey yapmaz. Bu sırada tanrı </a:t>
            </a:r>
            <a:r>
              <a:rPr lang="tr-TR" sz="3200" dirty="0" err="1" smtClean="0">
                <a:latin typeface="Times New Roman" pitchFamily="18" charset="0"/>
                <a:cs typeface="Times New Roman" pitchFamily="18" charset="0"/>
              </a:rPr>
              <a:t>Şiva’da</a:t>
            </a:r>
            <a:r>
              <a:rPr lang="tr-TR" sz="3200" dirty="0" smtClean="0">
                <a:latin typeface="Times New Roman" pitchFamily="18" charset="0"/>
                <a:cs typeface="Times New Roman" pitchFamily="18" charset="0"/>
              </a:rPr>
              <a:t> eşi </a:t>
            </a:r>
            <a:r>
              <a:rPr lang="tr-TR" sz="3200" dirty="0" err="1" smtClean="0">
                <a:latin typeface="Times New Roman" pitchFamily="18" charset="0"/>
                <a:cs typeface="Times New Roman" pitchFamily="18" charset="0"/>
              </a:rPr>
              <a:t>Sati’yi</a:t>
            </a:r>
            <a:r>
              <a:rPr lang="tr-TR" sz="3200" dirty="0" smtClean="0">
                <a:latin typeface="Times New Roman" pitchFamily="18" charset="0"/>
                <a:cs typeface="Times New Roman" pitchFamily="18" charset="0"/>
              </a:rPr>
              <a:t> kaybetmiş ve </a:t>
            </a:r>
            <a:r>
              <a:rPr lang="tr-TR" sz="3200" dirty="0" err="1" smtClean="0">
                <a:latin typeface="Times New Roman" pitchFamily="18" charset="0"/>
                <a:cs typeface="Times New Roman" pitchFamily="18" charset="0"/>
              </a:rPr>
              <a:t>Himalaya’nın</a:t>
            </a:r>
            <a:r>
              <a:rPr lang="tr-TR" sz="3200" dirty="0" smtClean="0">
                <a:latin typeface="Times New Roman" pitchFamily="18" charset="0"/>
                <a:cs typeface="Times New Roman" pitchFamily="18" charset="0"/>
              </a:rPr>
              <a:t> zirvesinde günahlarının kefaretini ödemektedir. Bunu bilen </a:t>
            </a:r>
            <a:r>
              <a:rPr lang="tr-TR" sz="3200" dirty="0" err="1" smtClean="0">
                <a:latin typeface="Times New Roman" pitchFamily="18" charset="0"/>
                <a:cs typeface="Times New Roman" pitchFamily="18" charset="0"/>
              </a:rPr>
              <a:t>Himalaya</a:t>
            </a:r>
            <a:r>
              <a:rPr lang="tr-TR" sz="3200" dirty="0" smtClean="0">
                <a:latin typeface="Times New Roman" pitchFamily="18" charset="0"/>
                <a:cs typeface="Times New Roman" pitchFamily="18" charset="0"/>
              </a:rPr>
              <a:t> kızıyla birlikte </a:t>
            </a:r>
            <a:r>
              <a:rPr lang="tr-TR" sz="3200" dirty="0" err="1" smtClean="0">
                <a:latin typeface="Times New Roman" pitchFamily="18" charset="0"/>
                <a:cs typeface="Times New Roman" pitchFamily="18" charset="0"/>
              </a:rPr>
              <a:t>Şiva’nın</a:t>
            </a:r>
            <a:r>
              <a:rPr lang="tr-TR" sz="3200" dirty="0" smtClean="0">
                <a:latin typeface="Times New Roman" pitchFamily="18" charset="0"/>
                <a:cs typeface="Times New Roman" pitchFamily="18" charset="0"/>
              </a:rPr>
              <a:t> kefaretinin bitmesini bekler. Aynı sıralarda cennetteki tanrılar </a:t>
            </a:r>
            <a:r>
              <a:rPr lang="tr-TR" sz="3200" dirty="0" err="1" smtClean="0">
                <a:latin typeface="Times New Roman" pitchFamily="18" charset="0"/>
                <a:cs typeface="Times New Roman" pitchFamily="18" charset="0"/>
              </a:rPr>
              <a:t>rakshasa</a:t>
            </a:r>
            <a:r>
              <a:rPr lang="tr-TR" sz="3200" dirty="0" smtClean="0">
                <a:latin typeface="Times New Roman" pitchFamily="18" charset="0"/>
                <a:cs typeface="Times New Roman" pitchFamily="18" charset="0"/>
              </a:rPr>
              <a:t> </a:t>
            </a:r>
            <a:r>
              <a:rPr lang="tr-TR" sz="3200" dirty="0" err="1" smtClean="0">
                <a:latin typeface="Times New Roman" pitchFamily="18" charset="0"/>
                <a:cs typeface="Times New Roman" pitchFamily="18" charset="0"/>
              </a:rPr>
              <a:t>Taraka</a:t>
            </a:r>
            <a:r>
              <a:rPr lang="tr-TR" sz="3200" dirty="0" smtClean="0">
                <a:latin typeface="Times New Roman" pitchFamily="18" charset="0"/>
                <a:cs typeface="Times New Roman" pitchFamily="18" charset="0"/>
              </a:rPr>
              <a:t> tarafından rahatsız edilmektedirler.</a:t>
            </a:r>
            <a:endParaRPr lang="tr-TR" sz="32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KUMARASAMBHAVA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buNone/>
            </a:pPr>
            <a:r>
              <a:rPr lang="tr-TR" dirty="0" smtClean="0"/>
              <a:t>   </a:t>
            </a:r>
            <a:r>
              <a:rPr lang="tr-TR" sz="3200" dirty="0" smtClean="0">
                <a:latin typeface="Times New Roman" pitchFamily="18" charset="0"/>
                <a:cs typeface="Times New Roman" pitchFamily="18" charset="0"/>
              </a:rPr>
              <a:t>Onlar Brahma’ya giderek </a:t>
            </a:r>
            <a:r>
              <a:rPr lang="tr-TR" sz="3200" dirty="0" err="1" smtClean="0">
                <a:latin typeface="Times New Roman" pitchFamily="18" charset="0"/>
                <a:cs typeface="Times New Roman" pitchFamily="18" charset="0"/>
              </a:rPr>
              <a:t>Taraka’yı</a:t>
            </a:r>
            <a:r>
              <a:rPr lang="tr-TR" sz="3200" dirty="0" smtClean="0">
                <a:latin typeface="Times New Roman" pitchFamily="18" charset="0"/>
                <a:cs typeface="Times New Roman" pitchFamily="18" charset="0"/>
              </a:rPr>
              <a:t> şikâyet ederler. Brahma onlara </a:t>
            </a:r>
            <a:r>
              <a:rPr lang="tr-TR" sz="3200" dirty="0" err="1" smtClean="0">
                <a:latin typeface="Times New Roman" pitchFamily="18" charset="0"/>
                <a:cs typeface="Times New Roman" pitchFamily="18" charset="0"/>
              </a:rPr>
              <a:t>Taraka’yla</a:t>
            </a:r>
            <a:r>
              <a:rPr lang="tr-TR" sz="3200" dirty="0" smtClean="0">
                <a:latin typeface="Times New Roman" pitchFamily="18" charset="0"/>
                <a:cs typeface="Times New Roman" pitchFamily="18" charset="0"/>
              </a:rPr>
              <a:t> sadece </a:t>
            </a:r>
            <a:r>
              <a:rPr lang="tr-TR" sz="3200" dirty="0" err="1" smtClean="0">
                <a:latin typeface="Times New Roman" pitchFamily="18" charset="0"/>
                <a:cs typeface="Times New Roman" pitchFamily="18" charset="0"/>
              </a:rPr>
              <a:t>Şiva’nın</a:t>
            </a:r>
            <a:r>
              <a:rPr lang="tr-TR" sz="3200" dirty="0" smtClean="0">
                <a:latin typeface="Times New Roman" pitchFamily="18" charset="0"/>
                <a:cs typeface="Times New Roman" pitchFamily="18" charset="0"/>
              </a:rPr>
              <a:t> oğlunun baş edebileceğini söyler. Bunun üzerine tanrı </a:t>
            </a:r>
            <a:r>
              <a:rPr lang="tr-TR" sz="3200" dirty="0" err="1" smtClean="0">
                <a:latin typeface="Times New Roman" pitchFamily="18" charset="0"/>
                <a:cs typeface="Times New Roman" pitchFamily="18" charset="0"/>
              </a:rPr>
              <a:t>İndra</a:t>
            </a:r>
            <a:r>
              <a:rPr lang="tr-TR" sz="3200" dirty="0" smtClean="0">
                <a:latin typeface="Times New Roman" pitchFamily="18" charset="0"/>
                <a:cs typeface="Times New Roman" pitchFamily="18" charset="0"/>
              </a:rPr>
              <a:t> aşk tanrısı Kama’yı </a:t>
            </a:r>
            <a:r>
              <a:rPr lang="tr-TR" sz="3200" dirty="0" err="1" smtClean="0">
                <a:latin typeface="Times New Roman" pitchFamily="18" charset="0"/>
                <a:cs typeface="Times New Roman" pitchFamily="18" charset="0"/>
              </a:rPr>
              <a:t>Şiva</a:t>
            </a:r>
            <a:r>
              <a:rPr lang="tr-TR" sz="3200" dirty="0" smtClean="0">
                <a:latin typeface="Times New Roman" pitchFamily="18" charset="0"/>
                <a:cs typeface="Times New Roman" pitchFamily="18" charset="0"/>
              </a:rPr>
              <a:t> ile </a:t>
            </a:r>
            <a:r>
              <a:rPr lang="tr-TR" sz="3200" dirty="0" err="1" smtClean="0">
                <a:latin typeface="Times New Roman" pitchFamily="18" charset="0"/>
                <a:cs typeface="Times New Roman" pitchFamily="18" charset="0"/>
              </a:rPr>
              <a:t>Parvati’nin</a:t>
            </a:r>
            <a:r>
              <a:rPr lang="tr-TR" sz="3200" dirty="0" smtClean="0">
                <a:latin typeface="Times New Roman" pitchFamily="18" charset="0"/>
                <a:cs typeface="Times New Roman" pitchFamily="18" charset="0"/>
              </a:rPr>
              <a:t> evlenmesine yardımcı olması için görevlendirir. Kama arkadaşı </a:t>
            </a:r>
            <a:r>
              <a:rPr lang="tr-TR" sz="3200" dirty="0" err="1" smtClean="0">
                <a:latin typeface="Times New Roman" pitchFamily="18" charset="0"/>
                <a:cs typeface="Times New Roman" pitchFamily="18" charset="0"/>
              </a:rPr>
              <a:t>Vasanta’yla</a:t>
            </a:r>
            <a:r>
              <a:rPr lang="tr-TR" sz="3200" dirty="0" smtClean="0">
                <a:latin typeface="Times New Roman" pitchFamily="18" charset="0"/>
                <a:cs typeface="Times New Roman" pitchFamily="18" charset="0"/>
              </a:rPr>
              <a:t> birlikte </a:t>
            </a:r>
            <a:r>
              <a:rPr lang="tr-TR" sz="3200" dirty="0" err="1" smtClean="0">
                <a:latin typeface="Times New Roman" pitchFamily="18" charset="0"/>
                <a:cs typeface="Times New Roman" pitchFamily="18" charset="0"/>
              </a:rPr>
              <a:t>Şiva’nın</a:t>
            </a:r>
            <a:r>
              <a:rPr lang="tr-TR" sz="3200" dirty="0" smtClean="0">
                <a:latin typeface="Times New Roman" pitchFamily="18" charset="0"/>
                <a:cs typeface="Times New Roman" pitchFamily="18" charset="0"/>
              </a:rPr>
              <a:t> bulunduğu yeri bahara çevirir. Baharın gelişiyle her yer cıvıl cıvıl kuş sesleri ve âşık peri kızları ile dolar.</a:t>
            </a:r>
            <a:endParaRPr lang="tr-TR" sz="32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KUMARASAMBHAVA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Autofit/>
          </a:bodyPr>
          <a:lstStyle/>
          <a:p>
            <a:pPr algn="just">
              <a:buNone/>
            </a:pPr>
            <a:r>
              <a:rPr lang="tr-TR" sz="3200" dirty="0" smtClean="0">
                <a:latin typeface="Times New Roman" pitchFamily="18" charset="0"/>
                <a:cs typeface="Times New Roman" pitchFamily="18" charset="0"/>
              </a:rPr>
              <a:t>  Bu durum bir an için </a:t>
            </a:r>
            <a:r>
              <a:rPr lang="tr-TR" sz="3200" dirty="0" err="1" smtClean="0">
                <a:latin typeface="Times New Roman" pitchFamily="18" charset="0"/>
                <a:cs typeface="Times New Roman" pitchFamily="18" charset="0"/>
              </a:rPr>
              <a:t>Şiva’nın</a:t>
            </a:r>
            <a:r>
              <a:rPr lang="tr-TR" sz="3200" dirty="0" smtClean="0">
                <a:latin typeface="Times New Roman" pitchFamily="18" charset="0"/>
                <a:cs typeface="Times New Roman" pitchFamily="18" charset="0"/>
              </a:rPr>
              <a:t> konsantrasyonunu bozar. Buna öfkelenen </a:t>
            </a:r>
            <a:r>
              <a:rPr lang="tr-TR" sz="3200" dirty="0" err="1" smtClean="0">
                <a:latin typeface="Times New Roman" pitchFamily="18" charset="0"/>
                <a:cs typeface="Times New Roman" pitchFamily="18" charset="0"/>
              </a:rPr>
              <a:t>Şiva</a:t>
            </a:r>
            <a:r>
              <a:rPr lang="tr-TR" sz="3200" dirty="0" smtClean="0">
                <a:latin typeface="Times New Roman" pitchFamily="18" charset="0"/>
                <a:cs typeface="Times New Roman" pitchFamily="18" charset="0"/>
              </a:rPr>
              <a:t> üçüncü gözüyle Kama’yı küle çevirir. Bu tepkiden korkan </a:t>
            </a:r>
            <a:r>
              <a:rPr lang="tr-TR" sz="3200" dirty="0" err="1" smtClean="0">
                <a:latin typeface="Times New Roman" pitchFamily="18" charset="0"/>
                <a:cs typeface="Times New Roman" pitchFamily="18" charset="0"/>
              </a:rPr>
              <a:t>Himalaya</a:t>
            </a:r>
            <a:r>
              <a:rPr lang="tr-TR" sz="3200" dirty="0" smtClean="0">
                <a:latin typeface="Times New Roman" pitchFamily="18" charset="0"/>
                <a:cs typeface="Times New Roman" pitchFamily="18" charset="0"/>
              </a:rPr>
              <a:t> kızını alarak güvenli bir yere gider. </a:t>
            </a:r>
            <a:r>
              <a:rPr lang="tr-TR" sz="3200" dirty="0" err="1" smtClean="0">
                <a:latin typeface="Times New Roman" pitchFamily="18" charset="0"/>
                <a:cs typeface="Times New Roman" pitchFamily="18" charset="0"/>
              </a:rPr>
              <a:t>Şiva</a:t>
            </a:r>
            <a:r>
              <a:rPr lang="tr-TR" sz="3200" dirty="0" smtClean="0">
                <a:latin typeface="Times New Roman" pitchFamily="18" charset="0"/>
                <a:cs typeface="Times New Roman" pitchFamily="18" charset="0"/>
              </a:rPr>
              <a:t> kefaretini ödedikten sonra </a:t>
            </a:r>
            <a:r>
              <a:rPr lang="tr-TR" sz="3200" dirty="0" err="1" smtClean="0">
                <a:latin typeface="Times New Roman" pitchFamily="18" charset="0"/>
                <a:cs typeface="Times New Roman" pitchFamily="18" charset="0"/>
              </a:rPr>
              <a:t>Şiva</a:t>
            </a:r>
            <a:r>
              <a:rPr lang="tr-TR" sz="3200" dirty="0" smtClean="0">
                <a:latin typeface="Times New Roman" pitchFamily="18" charset="0"/>
                <a:cs typeface="Times New Roman" pitchFamily="18" charset="0"/>
              </a:rPr>
              <a:t> ve </a:t>
            </a:r>
            <a:r>
              <a:rPr lang="tr-TR" sz="3200" dirty="0" err="1" smtClean="0">
                <a:latin typeface="Times New Roman" pitchFamily="18" charset="0"/>
                <a:cs typeface="Times New Roman" pitchFamily="18" charset="0"/>
              </a:rPr>
              <a:t>Parvati</a:t>
            </a:r>
            <a:r>
              <a:rPr lang="tr-TR" sz="3200" dirty="0" smtClean="0">
                <a:latin typeface="Times New Roman" pitchFamily="18" charset="0"/>
                <a:cs typeface="Times New Roman" pitchFamily="18" charset="0"/>
              </a:rPr>
              <a:t> evlenir. Aşk dolu aylardan sonra bir çocukları olur. Büyük bir festivalle çocuğun doğumu kutlanır. </a:t>
            </a:r>
            <a:endParaRPr lang="tr-TR" sz="32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a:t>KUMARASAMBHAVA</a:t>
            </a:r>
            <a:endParaRPr lang="tr-TR" dirty="0"/>
          </a:p>
        </p:txBody>
      </p:sp>
      <p:sp>
        <p:nvSpPr>
          <p:cNvPr id="3" name="2 İçerik Yer Tutucusu"/>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lgn="just">
              <a:buNone/>
            </a:pPr>
            <a:r>
              <a:rPr lang="tr-TR" dirty="0" smtClean="0"/>
              <a:t>   </a:t>
            </a:r>
            <a:r>
              <a:rPr lang="tr-TR" sz="3200" dirty="0" smtClean="0">
                <a:latin typeface="Times New Roman" pitchFamily="18" charset="0"/>
                <a:cs typeface="Times New Roman" pitchFamily="18" charset="0"/>
              </a:rPr>
              <a:t>Tanrı </a:t>
            </a:r>
            <a:r>
              <a:rPr lang="tr-TR" sz="3200" dirty="0" err="1" smtClean="0">
                <a:latin typeface="Times New Roman" pitchFamily="18" charset="0"/>
                <a:cs typeface="Times New Roman" pitchFamily="18" charset="0"/>
              </a:rPr>
              <a:t>İndra</a:t>
            </a:r>
            <a:r>
              <a:rPr lang="tr-TR" sz="3200" dirty="0" smtClean="0">
                <a:latin typeface="Times New Roman" pitchFamily="18" charset="0"/>
                <a:cs typeface="Times New Roman" pitchFamily="18" charset="0"/>
              </a:rPr>
              <a:t> ve bütün tanrılar, </a:t>
            </a:r>
            <a:r>
              <a:rPr lang="tr-TR" sz="3200" dirty="0" err="1" smtClean="0">
                <a:latin typeface="Times New Roman" pitchFamily="18" charset="0"/>
                <a:cs typeface="Times New Roman" pitchFamily="18" charset="0"/>
              </a:rPr>
              <a:t>Şiva’nın</a:t>
            </a:r>
            <a:r>
              <a:rPr lang="tr-TR" sz="3200" dirty="0" smtClean="0">
                <a:latin typeface="Times New Roman" pitchFamily="18" charset="0"/>
                <a:cs typeface="Times New Roman" pitchFamily="18" charset="0"/>
              </a:rPr>
              <a:t> sarayına gelirler. </a:t>
            </a:r>
            <a:r>
              <a:rPr lang="tr-TR" sz="3200" dirty="0" err="1" smtClean="0">
                <a:latin typeface="Times New Roman" pitchFamily="18" charset="0"/>
                <a:cs typeface="Times New Roman" pitchFamily="18" charset="0"/>
              </a:rPr>
              <a:t>Şiva</a:t>
            </a:r>
            <a:r>
              <a:rPr lang="tr-TR" sz="3200" dirty="0" smtClean="0">
                <a:latin typeface="Times New Roman" pitchFamily="18" charset="0"/>
                <a:cs typeface="Times New Roman" pitchFamily="18" charset="0"/>
              </a:rPr>
              <a:t> oğlu </a:t>
            </a:r>
            <a:r>
              <a:rPr lang="tr-TR" sz="3200" dirty="0" err="1" smtClean="0">
                <a:latin typeface="Times New Roman" pitchFamily="18" charset="0"/>
                <a:cs typeface="Times New Roman" pitchFamily="18" charset="0"/>
              </a:rPr>
              <a:t>Kumara’yı</a:t>
            </a:r>
            <a:r>
              <a:rPr lang="tr-TR" sz="3200" dirty="0" smtClean="0">
                <a:latin typeface="Times New Roman" pitchFamily="18" charset="0"/>
                <a:cs typeface="Times New Roman" pitchFamily="18" charset="0"/>
              </a:rPr>
              <a:t> onlara tanıtır. Kumara tanrılarla birlikte babasının yanından ayrılarak cennete gelir. Orada </a:t>
            </a:r>
            <a:r>
              <a:rPr lang="tr-TR" sz="3200" dirty="0" err="1" smtClean="0">
                <a:latin typeface="Times New Roman" pitchFamily="18" charset="0"/>
                <a:cs typeface="Times New Roman" pitchFamily="18" charset="0"/>
              </a:rPr>
              <a:t>Kaşyapa</a:t>
            </a:r>
            <a:r>
              <a:rPr lang="tr-TR" sz="3200" dirty="0" smtClean="0">
                <a:latin typeface="Times New Roman" pitchFamily="18" charset="0"/>
                <a:cs typeface="Times New Roman" pitchFamily="18" charset="0"/>
              </a:rPr>
              <a:t> ve tanrıların annesi tarafından kutsandıktan sonra tanrılarla birlikte </a:t>
            </a:r>
            <a:r>
              <a:rPr lang="tr-TR" sz="3200" dirty="0" err="1" smtClean="0">
                <a:latin typeface="Times New Roman" pitchFamily="18" charset="0"/>
                <a:cs typeface="Times New Roman" pitchFamily="18" charset="0"/>
              </a:rPr>
              <a:t>Taraka’ya</a:t>
            </a:r>
            <a:r>
              <a:rPr lang="tr-TR" sz="3200" dirty="0" smtClean="0">
                <a:latin typeface="Times New Roman" pitchFamily="18" charset="0"/>
                <a:cs typeface="Times New Roman" pitchFamily="18" charset="0"/>
              </a:rPr>
              <a:t> karşı savaşmaya gider. İki ordu şiddetli bir şekilde çarpışırlar. </a:t>
            </a:r>
            <a:r>
              <a:rPr lang="tr-TR" sz="3200" dirty="0" err="1" smtClean="0">
                <a:latin typeface="Times New Roman" pitchFamily="18" charset="0"/>
                <a:cs typeface="Times New Roman" pitchFamily="18" charset="0"/>
              </a:rPr>
              <a:t>Kumara’nın</a:t>
            </a:r>
            <a:r>
              <a:rPr lang="tr-TR" sz="3200" dirty="0" smtClean="0">
                <a:latin typeface="Times New Roman" pitchFamily="18" charset="0"/>
                <a:cs typeface="Times New Roman" pitchFamily="18" charset="0"/>
              </a:rPr>
              <a:t> başarısıyla sonuçlanan mücadele sonucunda </a:t>
            </a:r>
            <a:r>
              <a:rPr lang="tr-TR" sz="3200" dirty="0" err="1" smtClean="0">
                <a:latin typeface="Times New Roman" pitchFamily="18" charset="0"/>
                <a:cs typeface="Times New Roman" pitchFamily="18" charset="0"/>
              </a:rPr>
              <a:t>İndra</a:t>
            </a:r>
            <a:r>
              <a:rPr lang="tr-TR" sz="3200" dirty="0" smtClean="0">
                <a:latin typeface="Times New Roman" pitchFamily="18" charset="0"/>
                <a:cs typeface="Times New Roman" pitchFamily="18" charset="0"/>
              </a:rPr>
              <a:t> ve tanrılar onu tebrik ederek başından aşağı Kalpa çiçekleri atarlar. </a:t>
            </a:r>
          </a:p>
          <a:p>
            <a:pPr>
              <a:buNone/>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TotalTime>
  <Words>678</Words>
  <Application>Microsoft Office PowerPoint</Application>
  <PresentationFormat>Ekran Gösterisi (4:3)</PresentationFormat>
  <Paragraphs>34</Paragraphs>
  <Slides>12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Calibri</vt:lpstr>
      <vt:lpstr>Constantia</vt:lpstr>
      <vt:lpstr>Times New Roman</vt:lpstr>
      <vt:lpstr>Wingdings 2</vt:lpstr>
      <vt:lpstr>Akış</vt:lpstr>
      <vt:lpstr>KALİDASA’NIN HAYATI VE ESERLERİ</vt:lpstr>
      <vt:lpstr>PowerPoint Sunusu</vt:lpstr>
      <vt:lpstr>RAGHUVAMŞA</vt:lpstr>
      <vt:lpstr>RAGHUVAMŞA</vt:lpstr>
      <vt:lpstr>KUMARASAMBHAVA</vt:lpstr>
      <vt:lpstr>KUMARASAMBHAVA</vt:lpstr>
      <vt:lpstr>KUMARASAMBHAVA</vt:lpstr>
      <vt:lpstr>KUMARASAMBHAVA</vt:lpstr>
      <vt:lpstr>KUMARASAMBHAVA</vt:lpstr>
      <vt:lpstr>MEGHADUTA</vt:lpstr>
      <vt:lpstr>RİTUSAMHARA</vt:lpstr>
      <vt:lpstr>RİTUSAMHARA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KALİDASA’NIN HAYATI VE ESERLERİ</dc:title>
  <dc:creator>Arş. Gör. Y.KAYALI</dc:creator>
  <cp:lastModifiedBy>Derya Hoca</cp:lastModifiedBy>
  <cp:revision>6</cp:revision>
  <dcterms:created xsi:type="dcterms:W3CDTF">2014-01-20T08:23:59Z</dcterms:created>
  <dcterms:modified xsi:type="dcterms:W3CDTF">2019-01-03T11:31:40Z</dcterms:modified>
</cp:coreProperties>
</file>