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40058-BC9E-40F1-BD2C-FCCB09B0D9E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21AA7-008F-438D-8E09-790C6DB80C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410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CD411-2F5A-40B0-8863-268290F9D9DE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045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76803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619D76-3309-4B3E-B569-8594D687CACE}" type="slidenum">
              <a:rPr lang="tr-TR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68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21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1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54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419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55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0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04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67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7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23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50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2FE3D-C35E-47DD-8D94-D07C08D2D35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7BB9D-9196-484A-975B-8971FD37CB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23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tr.wikipedia.org/wiki/Bitkiler" TargetMode="External"/><Relationship Id="rId13" Type="http://schemas.openxmlformats.org/officeDocument/2006/relationships/hyperlink" Target="http://tr.wikipedia.org/wiki/Maya" TargetMode="External"/><Relationship Id="rId3" Type="http://schemas.openxmlformats.org/officeDocument/2006/relationships/hyperlink" Target="http://tr.wikipedia.org/wiki/Hayvan" TargetMode="External"/><Relationship Id="rId7" Type="http://schemas.openxmlformats.org/officeDocument/2006/relationships/hyperlink" Target="http://tr.wikipedia.org/wiki/Herbivor" TargetMode="External"/><Relationship Id="rId12" Type="http://schemas.openxmlformats.org/officeDocument/2006/relationships/hyperlink" Target="http://tr.wikipedia.org/wiki/Saprofitik" TargetMode="External"/><Relationship Id="rId2" Type="http://schemas.openxmlformats.org/officeDocument/2006/relationships/hyperlink" Target="http://tr.wikipedia.org/wiki/Ototrof" TargetMode="External"/><Relationship Id="rId16" Type="http://schemas.openxmlformats.org/officeDocument/2006/relationships/hyperlink" Target="http://tr.wikipedia.org/w/index.php?title=Parazitik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.wikipedia.org/wiki/Holozoik" TargetMode="External"/><Relationship Id="rId11" Type="http://schemas.openxmlformats.org/officeDocument/2006/relationships/hyperlink" Target="http://tr.wikipedia.org/wiki/Omnivor" TargetMode="External"/><Relationship Id="rId5" Type="http://schemas.openxmlformats.org/officeDocument/2006/relationships/hyperlink" Target="http://tr.wikipedia.org/wiki/Bakteri" TargetMode="External"/><Relationship Id="rId15" Type="http://schemas.openxmlformats.org/officeDocument/2006/relationships/hyperlink" Target="http://tr.wikipedia.org/wiki/Bakteriler" TargetMode="External"/><Relationship Id="rId10" Type="http://schemas.openxmlformats.org/officeDocument/2006/relationships/hyperlink" Target="http://tr.wikipedia.org/wiki/Et" TargetMode="External"/><Relationship Id="rId4" Type="http://schemas.openxmlformats.org/officeDocument/2006/relationships/hyperlink" Target="http://tr.wikipedia.org/wiki/Mantarlar" TargetMode="External"/><Relationship Id="rId9" Type="http://schemas.openxmlformats.org/officeDocument/2006/relationships/hyperlink" Target="http://tr.wikipedia.org/wiki/Karnivor" TargetMode="External"/><Relationship Id="rId14" Type="http://schemas.openxmlformats.org/officeDocument/2006/relationships/hyperlink" Target="http://tr.wikipedia.org/wiki/K%C3%BC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2569468"/>
            <a:ext cx="8229600" cy="171906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8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Mayaların</a:t>
            </a:r>
            <a:br>
              <a:rPr lang="tr-TR" sz="48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tr-TR" sz="48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Anatomik Yapısı</a:t>
            </a:r>
            <a:endParaRPr lang="tr-TR" sz="4800" b="1" dirty="0">
              <a:solidFill>
                <a:schemeClr val="accent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6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2 İçerik Yer Tutucusu"/>
          <p:cNvSpPr>
            <a:spLocks noGrp="1"/>
          </p:cNvSpPr>
          <p:nvPr>
            <p:ph idx="1"/>
          </p:nvPr>
        </p:nvSpPr>
        <p:spPr>
          <a:xfrm>
            <a:off x="1981200" y="2780929"/>
            <a:ext cx="8229600" cy="129614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</a:pPr>
            <a:r>
              <a:rPr lang="tr-TR" sz="56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MANTARLARDA ÜREME</a:t>
            </a:r>
          </a:p>
        </p:txBody>
      </p:sp>
    </p:spTree>
    <p:extLst>
      <p:ext uri="{BB962C8B-B14F-4D97-AF65-F5344CB8AC3E}">
        <p14:creationId xmlns:p14="http://schemas.microsoft.com/office/powerpoint/2010/main" val="25519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332656"/>
            <a:ext cx="8784530" cy="6336432"/>
          </a:xfrm>
        </p:spPr>
        <p:txBody>
          <a:bodyPr/>
          <a:lstStyle/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Mantarlar, sporlanma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sporulasyon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ile eşeysiz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aseksüel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ve eşeyli (seksüel) olarak üreme yeteneğine sahiptirler.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Miselyumlar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olgunlaşır ve yeterince gıda depo ederse veya çevresel koşullar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sporulasyona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uygun ise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(genellikle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aerial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) çeşitli şekillerde sporlar gelişir.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Sporlar olgunlaştıktan sonra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hifadan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ayrılarak serbest hale gelir ve uygun ortam ve koşullarda çimlenerek kendi türüne özgü mantarı oluşturulurlar .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sporları çok değişik biçim ve görünüme sahiptirler. 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özellik, mantarların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klasifikasyonunda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kullanılır.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sporları değişen çevre koşullarına çok dayanıklıdırlar ve bu nedenle, doğada uzun yıllar canlı ve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infektif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olarak kalabilirler. 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732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332258"/>
            <a:ext cx="8928100" cy="5761038"/>
          </a:xfrm>
        </p:spPr>
        <p:txBody>
          <a:bodyPr/>
          <a:lstStyle/>
          <a:p>
            <a:pPr>
              <a:lnSpc>
                <a:spcPts val="24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Sporun içinde, seksüel veya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aseksüel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reprodüksiyon sonu oluşan bir veya birden fazla çekirdek bulunur.</a:t>
            </a:r>
          </a:p>
          <a:p>
            <a:pPr>
              <a:lnSpc>
                <a:spcPts val="2400"/>
              </a:lnSpc>
              <a:buFont typeface="Wingdings" pitchFamily="2" charset="2"/>
              <a:buChar char="§"/>
            </a:pPr>
            <a:endParaRPr lang="tr-TR" sz="2400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Sporun etrafında kalın bir spor muhafazası (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epispor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bunun altında da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protoplasmayı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çevreleyen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endospor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yer alır.</a:t>
            </a:r>
          </a:p>
          <a:p>
            <a:pPr>
              <a:lnSpc>
                <a:spcPts val="2400"/>
              </a:lnSpc>
              <a:buFont typeface="Wingdings" pitchFamily="2" charset="2"/>
              <a:buChar char="§"/>
            </a:pPr>
            <a:endParaRPr lang="tr-TR" sz="2400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Bazı mantar sporlarında sporu en dıştan saran ayrıca  bir tabaka  (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perispor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daha bulunabilir.</a:t>
            </a:r>
          </a:p>
          <a:p>
            <a:pPr>
              <a:lnSpc>
                <a:spcPts val="2400"/>
              </a:lnSpc>
              <a:buFont typeface="Wingdings" pitchFamily="2" charset="2"/>
              <a:buChar char="§"/>
            </a:pPr>
            <a:endParaRPr lang="tr-TR" sz="2400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Sporların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sitoplasmalarında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nukleus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vakuoller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lipid</a:t>
            </a:r>
            <a:r>
              <a:rPr lang="tr-TR" sz="2400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granülleri ve bir mantarın oluşumuna yetecek miktarda diğer inorganik ve organik moleküller vardır.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  <p:pic>
        <p:nvPicPr>
          <p:cNvPr id="7373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8552" y="4581128"/>
            <a:ext cx="505572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62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2" y="476672"/>
            <a:ext cx="8712968" cy="576103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Spordan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tallusun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ortaya çıkması  (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germinasyon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çimlenme, filizlenme ) sırasında, sporlar su alarak şişerler,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dışardan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yeterince su ve gerekli diğer maddeleri alırlar ve sonra buradan dışarı doğru bir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jerm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tüpü uzanır.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tüp uygun ortamlarda hızla gelişerek ve büyüyerek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diferensiye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olur ve kendi türüne özgü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bunlardan da diğer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reprodüktif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meydana getirir. </a:t>
            </a:r>
          </a:p>
        </p:txBody>
      </p:sp>
      <p:pic>
        <p:nvPicPr>
          <p:cNvPr id="7475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9656" y="4150646"/>
            <a:ext cx="5400600" cy="223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967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14 Başlık"/>
          <p:cNvSpPr>
            <a:spLocks noGrp="1"/>
          </p:cNvSpPr>
          <p:nvPr>
            <p:ph type="title"/>
          </p:nvPr>
        </p:nvSpPr>
        <p:spPr>
          <a:xfrm>
            <a:off x="1881189" y="3804716"/>
            <a:ext cx="8358187" cy="560388"/>
          </a:xfrm>
        </p:spPr>
        <p:txBody>
          <a:bodyPr/>
          <a:lstStyle/>
          <a:p>
            <a:r>
              <a:rPr lang="tr-TR" sz="28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Aseksüel</a:t>
            </a:r>
            <a:r>
              <a:rPr lang="tr-TR" sz="2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Sporlar   			Seksüel Sporlar</a:t>
            </a:r>
          </a:p>
        </p:txBody>
      </p:sp>
      <p:sp>
        <p:nvSpPr>
          <p:cNvPr id="75778" name="2 İçerik Yer Tutucusu"/>
          <p:cNvSpPr>
            <a:spLocks noGrp="1"/>
          </p:cNvSpPr>
          <p:nvPr>
            <p:ph idx="4294967295"/>
          </p:nvPr>
        </p:nvSpPr>
        <p:spPr>
          <a:xfrm>
            <a:off x="1847528" y="620689"/>
            <a:ext cx="8352928" cy="1285875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tr-TR" sz="6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Sporlar</a:t>
            </a:r>
          </a:p>
        </p:txBody>
      </p:sp>
      <p:cxnSp>
        <p:nvCxnSpPr>
          <p:cNvPr id="5" name="4 Düz Ok Bağlayıcısı"/>
          <p:cNvCxnSpPr/>
          <p:nvPr/>
        </p:nvCxnSpPr>
        <p:spPr>
          <a:xfrm flipH="1">
            <a:off x="3863754" y="1628801"/>
            <a:ext cx="2160239" cy="2170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>
            <a:off x="6023992" y="1628801"/>
            <a:ext cx="2088232" cy="21539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05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68464" y="260350"/>
            <a:ext cx="8855075" cy="463550"/>
          </a:xfrm>
        </p:spPr>
        <p:txBody>
          <a:bodyPr/>
          <a:lstStyle/>
          <a:p>
            <a:pPr algn="l" eaLnBrk="1" hangingPunct="1"/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Mayaların Anatomik Yapısı;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692697"/>
            <a:ext cx="8928100" cy="3673475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Mayalar yuvarlak, oval veya silindirik biçimde olup tek hücrelidirler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Bazen çok sayıda hücre yan yana gelerek uzun zincirler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pseudohyphae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oluştururlar</a:t>
            </a:r>
          </a:p>
          <a:p>
            <a:pPr eaLnBrk="1" hangingPunct="1">
              <a:buFont typeface="Wingdings" pitchFamily="2" charset="2"/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1) Hücre duvarı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Glukoz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mannoz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polimerleri ile birlikte az oranda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lipid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protein ve kitin içerir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2)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Sitoplazmik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endParaRPr lang="tr-TR" sz="20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Ünit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yapısında ve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permeabilite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özelliğine sahip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3) Çekirdek, granüller,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vakuol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mitokondrium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ribozom</a:t>
            </a:r>
          </a:p>
        </p:txBody>
      </p:sp>
      <p:pic>
        <p:nvPicPr>
          <p:cNvPr id="68611" name="Picture 5" descr="Labelled diagram illustrating a yeast budding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3820" y="4091136"/>
            <a:ext cx="4316156" cy="13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2" name="Text Box 6"/>
          <p:cNvSpPr txBox="1">
            <a:spLocks noChangeArrowheads="1"/>
          </p:cNvSpPr>
          <p:nvPr/>
        </p:nvSpPr>
        <p:spPr bwMode="auto">
          <a:xfrm>
            <a:off x="1774826" y="5445225"/>
            <a:ext cx="3889375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Mayalarda tomurcuklanma yoluyla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aseksüel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üreme </a:t>
            </a:r>
          </a:p>
          <a:p>
            <a:pPr eaLnBrk="1" hangingPunct="1">
              <a:spcBef>
                <a:spcPct val="50000"/>
              </a:spcBef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Örn.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Saccharomyces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cerevisiae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68613" name="Picture 8" descr="Labelled diagram illustrating a yeast cell undergoing binary fission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7800" y="4077073"/>
            <a:ext cx="4011566" cy="14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4" name="Text Box 9"/>
          <p:cNvSpPr txBox="1">
            <a:spLocks noChangeArrowheads="1"/>
          </p:cNvSpPr>
          <p:nvPr/>
        </p:nvSpPr>
        <p:spPr bwMode="auto">
          <a:xfrm>
            <a:off x="6528049" y="5589241"/>
            <a:ext cx="3889375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Mayalarda ortadan bölünme yoluyla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aseksüel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üreme </a:t>
            </a:r>
          </a:p>
          <a:p>
            <a:pPr eaLnBrk="1" hangingPunct="1">
              <a:spcBef>
                <a:spcPct val="50000"/>
              </a:spcBef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Örn.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Schizosaccharomyces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pombe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905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03834" y="-243408"/>
            <a:ext cx="8856662" cy="1128713"/>
          </a:xfrm>
        </p:spPr>
        <p:txBody>
          <a:bodyPr/>
          <a:lstStyle/>
          <a:p>
            <a:pPr eaLnBrk="1" hangingPunct="1"/>
            <a:r>
              <a:rPr lang="tr-TR" sz="3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Mantarların </a:t>
            </a:r>
            <a:r>
              <a:rPr lang="tr-TR" sz="3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Makroskopik</a:t>
            </a:r>
            <a:r>
              <a:rPr lang="tr-TR" sz="3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Morfolojileri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59496" y="476672"/>
            <a:ext cx="8928100" cy="51689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Difazik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 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tr-TR" sz="16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tr-TR" sz="16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Cryptosporoides</a:t>
            </a:r>
            <a:r>
              <a:rPr lang="tr-TR" sz="16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6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immitis</a:t>
            </a:r>
            <a:r>
              <a:rPr lang="tr-TR" sz="16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) </a:t>
            </a:r>
            <a:endParaRPr lang="tr-TR" sz="16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eaLnBrk="1" hangingPunct="1">
              <a:buFont typeface="Wingdings" pitchFamily="2" charset="2"/>
              <a:buChar char="ü"/>
            </a:pPr>
            <a:r>
              <a:rPr lang="tr-TR" sz="18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37 °</a:t>
            </a:r>
            <a:r>
              <a:rPr lang="tr-TR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tr-TR" altLang="en-US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</a:t>
            </a:r>
            <a:r>
              <a:rPr lang="tr-TR" sz="18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maya benzeri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tr-TR" sz="18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22-25 °</a:t>
            </a:r>
            <a:r>
              <a:rPr lang="tr-TR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tr-TR" altLang="en-US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</a:t>
            </a:r>
            <a:r>
              <a:rPr lang="tr-TR" sz="18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tr-TR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miselyal</a:t>
            </a:r>
            <a:r>
              <a:rPr lang="tr-TR" sz="18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koloni</a:t>
            </a:r>
          </a:p>
          <a:p>
            <a:pPr lvl="2" eaLnBrk="1" hangingPunct="1">
              <a:buFont typeface="Wingdings" pitchFamily="2" charset="2"/>
              <a:buChar char="ü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Miselyal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koloniler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Kutan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mikozes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oluşturan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</a:p>
          <a:p>
            <a:pPr lvl="1" eaLnBrk="1" hangingPunct="1">
              <a:buNone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(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Epidermophyton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Microsporum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Trichophyton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Sistemik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mikozes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oluşturan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 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C.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immitis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)</a:t>
            </a:r>
            <a:endParaRPr lang="tr-TR" i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endParaRPr lang="tr-TR" i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5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03512" y="188640"/>
            <a:ext cx="8496944" cy="64087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2) Maya benzeri koloniler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(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Saccharomyces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cerevisiae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)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Yumuşak,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mukoid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kıvamda,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kabarık ve nemli görünümlü koloniler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None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42900" lvl="1" indent="-342900">
              <a:buNone/>
            </a:pPr>
            <a:r>
              <a:rPr lang="tr-TR" sz="3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3) </a:t>
            </a:r>
            <a:r>
              <a:rPr lang="tr-TR" sz="3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Membranöz</a:t>
            </a:r>
            <a:r>
              <a:rPr lang="tr-TR" sz="3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koloniler </a:t>
            </a:r>
          </a:p>
          <a:p>
            <a:pPr marL="342900" lvl="1" indent="-342900">
              <a:buNone/>
            </a:pPr>
            <a:r>
              <a:rPr lang="tr-TR" sz="3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İnce deri veya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membranöz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yapıda koloniler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tr-TR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Trichophyton</a:t>
            </a:r>
            <a:r>
              <a:rPr lang="tr-TR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i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spp</a:t>
            </a:r>
            <a:r>
              <a:rPr lang="tr-TR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17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260648"/>
            <a:ext cx="8928100" cy="640844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ü"/>
            </a:pPr>
            <a:endParaRPr lang="tr-TR" sz="2000" i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4)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Granüler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koloniler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Kolonide fazla miktarda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sporulasyon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meydana gelmişse,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aerial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sayıca azalır ve koloni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granülasyon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gösterir. 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5)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Pleomorfik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koloniler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Uzun süre pasaj sonucunda koloninin ortasında veya kenarlarında beyaz, steril ve kadife görünümünde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oluşması.</a:t>
            </a:r>
          </a:p>
        </p:txBody>
      </p:sp>
    </p:spTree>
    <p:extLst>
      <p:ext uri="{BB962C8B-B14F-4D97-AF65-F5344CB8AC3E}">
        <p14:creationId xmlns:p14="http://schemas.microsoft.com/office/powerpoint/2010/main" val="27048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2636912"/>
            <a:ext cx="8229600" cy="15841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5400" b="1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Mantarlarda Beslenme</a:t>
            </a:r>
            <a:endParaRPr lang="tr-TR" sz="5400" b="1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8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İçerik Yer Tutucusu"/>
          <p:cNvSpPr>
            <a:spLocks noGrp="1"/>
          </p:cNvSpPr>
          <p:nvPr>
            <p:ph idx="1"/>
          </p:nvPr>
        </p:nvSpPr>
        <p:spPr>
          <a:xfrm>
            <a:off x="1981200" y="333375"/>
            <a:ext cx="8229600" cy="57927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Heterotrof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canlılar, kendi besinini kendi üretemeyen, yaşamak için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2" action="ppaction://hlinkfile" tooltip="Ototrof"/>
              </a:rPr>
              <a:t>ototroflardan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 da diğer heterotroflardan besin alması gereken canlılardır.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3" action="ppaction://hlinkfile" tooltip="Hayvan"/>
              </a:rPr>
              <a:t>Hayvan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4" action="ppaction://hlinkfile" tooltip="Mantarlar"/>
              </a:rPr>
              <a:t>mantarların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tümü ile birçok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5" action="ppaction://hlinkfile" tooltip="Bakteri"/>
              </a:rPr>
              <a:t>bakteri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türü bu gruba girmektedir.</a:t>
            </a:r>
          </a:p>
          <a:p>
            <a:pPr eaLnBrk="1" hangingPunct="1"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Heterotrof organizmalar beslenme özellikleri yönünden:</a:t>
            </a:r>
          </a:p>
          <a:p>
            <a:pPr eaLnBrk="1" hangingPunct="1"/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1.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6" action="ppaction://hlinkfile" tooltip="Holozoik"/>
              </a:rPr>
              <a:t>Holozoik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formlar (besinlerini katı parçacıklar halinde alarak sindiren canlılardır. Örn : Hayvanların birçoğu.) Aldıkları besinin yapısına göre üçe ayrılır:</a:t>
            </a:r>
          </a:p>
          <a:p>
            <a:pPr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a-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7" action="ppaction://hlinkfile" tooltip="Herbivor"/>
              </a:rPr>
              <a:t>Herbivor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(sadece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8" action="ppaction://hlinkfile" tooltip="Bitkiler"/>
              </a:rPr>
              <a:t>bitkilerle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beslenenler)</a:t>
            </a:r>
            <a:b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b-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9" action="ppaction://hlinkfile" tooltip="Karnivor"/>
              </a:rPr>
              <a:t>Karnivor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(sadece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10" action="ppaction://hlinkfile" tooltip="Et"/>
              </a:rPr>
              <a:t>etle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beslenenler)</a:t>
            </a:r>
            <a:b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c-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11" action="ppaction://hlinkfile" tooltip="Omnivor"/>
              </a:rPr>
              <a:t>Omnivor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(hem ot, hem etle beslenenler)</a:t>
            </a:r>
          </a:p>
          <a:p>
            <a:pPr eaLnBrk="1" hangingPunct="1">
              <a:buNone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2.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12" action="ppaction://hlinkfile" tooltip="Saprofitik"/>
              </a:rPr>
              <a:t>Saprofitik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Formlar (organik maddeleri doğrudan hücre zarlarıyla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absorbe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eden canlılar. Örn :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13" action="ppaction://hlinkfile" tooltip="Maya"/>
              </a:rPr>
              <a:t>Mayalar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14" action="ppaction://hlinkfile" tooltip="Küf"/>
              </a:rPr>
              <a:t>küfler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15" action="ppaction://hlinkfile" tooltip="Bakteriler"/>
              </a:rPr>
              <a:t>bakterilerin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birçoğu)</a:t>
            </a:r>
          </a:p>
          <a:p>
            <a:pPr eaLnBrk="1" hangingPunct="1"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3.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16" action="ppaction://hlinkfile" tooltip="Parazitik (sayfa mevcut değil)"/>
              </a:rPr>
              <a:t>Parazitik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Formlar (bitkisel ya da hayvansal parazitler konakçı olarak tanımlanan bir bitki ya da hayvan üzerinde ya da içinde yaşar ve besinini konakçıdan sağlayan canlılardır.)</a:t>
            </a:r>
          </a:p>
          <a:p>
            <a:pPr eaLnBrk="1" hangingPunct="1"/>
            <a:endParaRPr lang="tr-TR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597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65176" y="116632"/>
            <a:ext cx="8435280" cy="6408712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Ototrof canlılar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tr-TR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inorganik bileşikleri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kullanarak </a:t>
            </a:r>
            <a:r>
              <a:rPr lang="tr-TR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bileşikler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olarak adlandırılan karmaşık ve uzun molekül zincirlerini üretebilen canlılardır. </a:t>
            </a:r>
          </a:p>
          <a:p>
            <a:pPr algn="just"/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Ototrof canlılar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yaşamsal faaliyetlerini sürdürebilmek için gereksinim duydukları tüm </a:t>
            </a:r>
            <a:r>
              <a:rPr lang="tr-TR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organik bileşikleri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doğrudan doğruya </a:t>
            </a:r>
            <a:r>
              <a:rPr lang="tr-TR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inorganik bileşiklerden sentezleyerek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elde ederler. </a:t>
            </a:r>
          </a:p>
          <a:p>
            <a:pPr algn="just"/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Heteretrof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 canlıların aksine 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kendi besinlerini kendileri üretebilirler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yani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karbondioksidi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(CO</a:t>
            </a:r>
            <a:r>
              <a:rPr lang="tr-TR" sz="2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) büyük ölçüde güneş ışığı ya da kimyasal enerji ile indirgeyerek organik bileşikler sentezlerler.</a:t>
            </a:r>
          </a:p>
          <a:p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Organik bileşikler olarak da adlandırılan, enerji depolanmış bileşiklerin sentezlenmesinde;</a:t>
            </a:r>
          </a:p>
          <a:p>
            <a:pPr algn="just"/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Güneş ışığını kullanan canlılara 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Fotosentetik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canlılar ya da 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Fototroflar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Kimyasal enerjiyi kullanan canlılara da 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Kemosentetik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canlılar ya da 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Kemotroflar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adı verilir. 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49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03512" y="188466"/>
            <a:ext cx="8712968" cy="33845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Beslenmeyi sağlayan ve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substratın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içine gömülen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vejetatif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adı verilir.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Dışarıda kalan ve üremede rol oynayan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da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aerial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reprodüktif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fertil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denilir.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meydana gelen ağ benzeri oluşumlara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miselyum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adı verilir.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ea typeface="ＭＳ Ｐゴシック" pitchFamily="34" charset="-128"/>
              </a:rPr>
              <a:t>Miselyumlar</a:t>
            </a:r>
            <a:r>
              <a:rPr lang="tr-TR" sz="2400" dirty="0">
                <a:ea typeface="ＭＳ Ｐゴシック" pitchFamily="34" charset="-128"/>
              </a:rPr>
              <a:t> mantarın </a:t>
            </a:r>
            <a:r>
              <a:rPr lang="tr-TR" sz="2400" dirty="0" err="1">
                <a:ea typeface="ＭＳ Ｐゴシック" pitchFamily="34" charset="-128"/>
              </a:rPr>
              <a:t>vejetatif</a:t>
            </a:r>
            <a:r>
              <a:rPr lang="tr-TR" sz="2400" dirty="0">
                <a:ea typeface="ＭＳ Ｐゴシック" pitchFamily="34" charset="-128"/>
              </a:rPr>
              <a:t> gövdesini oluşturur.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62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Geniş ekran</PresentationFormat>
  <Paragraphs>92</Paragraphs>
  <Slides>14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Mayaların Anatomik Yapısı</vt:lpstr>
      <vt:lpstr> Mayaların Anatomik Yapısı;</vt:lpstr>
      <vt:lpstr>Mantarların Makroskopik Morfolojileri</vt:lpstr>
      <vt:lpstr>PowerPoint Sunusu</vt:lpstr>
      <vt:lpstr>PowerPoint Sunusu</vt:lpstr>
      <vt:lpstr>Mantarlarda Beslenme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Aseksüel Sporlar      Seksüel Sporlar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Mayaların Anatomik Yapısı</dc:title>
  <dc:creator>Inci Basak Kaya</dc:creator>
  <cp:lastModifiedBy>Inci Basak Kaya</cp:lastModifiedBy>
  <cp:revision>1</cp:revision>
  <dcterms:created xsi:type="dcterms:W3CDTF">2019-09-27T08:38:33Z</dcterms:created>
  <dcterms:modified xsi:type="dcterms:W3CDTF">2019-09-27T08:38:42Z</dcterms:modified>
</cp:coreProperties>
</file>