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40963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40964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grpSp>
          <p:nvGrpSpPr>
            <p:cNvPr id="40965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0966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7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8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69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0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1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2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3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4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0975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tr-TR" altLang="tr-TR" sz="2400">
                  <a:solidFill>
                    <a:srgbClr val="000000"/>
                  </a:solidFill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DE9BF7-DE41-4C21-9A9B-23618C613959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097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tr-TR" altLang="tr-TR" noProof="0" smtClean="0"/>
              <a:t>Click to edit Master title style</a:t>
            </a:r>
          </a:p>
        </p:txBody>
      </p:sp>
      <p:sp>
        <p:nvSpPr>
          <p:cNvPr id="4098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tr-TR" altLang="tr-TR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4739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9CAC53A-2002-484E-87AD-D993B0A25D1C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421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26400" cy="54102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EF8B98-83D4-468D-B5DC-77DD8BA229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5764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Başlık ve Metin Üzerind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0" y="4000500"/>
            <a:ext cx="10972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4E90BE67-E83C-4A1C-9451-B228C62D7474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061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4000500"/>
            <a:ext cx="5384800" cy="18669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909A8BC-9010-43DF-A7C1-4FF5EB03B19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Veri Yer Tutucusu 7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E45DD441-9A2B-401E-A2B3-AE1698F01B9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488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3886200"/>
          </a:xfr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CCF18D28-D39E-4E98-9D7B-7CD142ABE010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664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A41123-8E5A-4F03-8B44-F818358B79E3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987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1DD7FCB-7D60-4C72-A903-71C8933D6B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516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3886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8E1841-8391-4B7F-8C3E-105F7E49F4D1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992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Altbilgi Yer Tutucusu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8" name="Slayt Numarası Yer Tutucus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EF34F1C-59A3-4180-971B-233638DF09C5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9" name="Veri Yer Tutucusu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78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26AF6E-807C-4D6B-A571-31C0834ACCC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895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bilgi Yer Tutucusu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D9898A-E446-453E-A82B-26853BAA343A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576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2EC0E9-EB65-46AE-B2B0-00464DC601FF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9765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F3F466-D0BD-40B6-8F4D-5E978B82304E}" type="slidenum">
              <a:rPr lang="tr-TR" altLang="tr-TR">
                <a:solidFill>
                  <a:srgbClr val="000000"/>
                </a:solidFill>
              </a:rPr>
              <a:pPr/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95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59A1998-9385-473B-A154-80A9BBBD716F}" type="slidenum">
              <a:rPr lang="tr-TR" altLang="tr-T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tr-TR" altLang="tr-TR">
              <a:solidFill>
                <a:srgbClr val="000000"/>
              </a:solidFill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3994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666699"/>
                </a:solidFill>
              </a:endParaRPr>
            </a:p>
          </p:txBody>
        </p:sp>
        <p:sp>
          <p:nvSpPr>
            <p:cNvPr id="3994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24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3994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  <p:sp>
          <p:nvSpPr>
            <p:cNvPr id="3994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tr-TR" altLang="tr-TR" sz="1800">
                <a:solidFill>
                  <a:srgbClr val="9999CC"/>
                </a:solidFill>
              </a:endParaRPr>
            </a:p>
          </p:txBody>
        </p:sp>
      </p:grpSp>
      <p:sp>
        <p:nvSpPr>
          <p:cNvPr id="39950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title style</a:t>
            </a:r>
          </a:p>
        </p:txBody>
      </p:sp>
      <p:sp>
        <p:nvSpPr>
          <p:cNvPr id="3995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Click to edit Master text styles</a:t>
            </a:r>
          </a:p>
          <a:p>
            <a:pPr lvl="1"/>
            <a:r>
              <a:rPr lang="tr-TR" altLang="tr-TR" smtClean="0"/>
              <a:t>Second level</a:t>
            </a:r>
          </a:p>
          <a:p>
            <a:pPr lvl="2"/>
            <a:r>
              <a:rPr lang="tr-TR" altLang="tr-TR" smtClean="0"/>
              <a:t>Third level</a:t>
            </a:r>
          </a:p>
          <a:p>
            <a:pPr lvl="3"/>
            <a:r>
              <a:rPr lang="tr-TR" altLang="tr-TR" smtClean="0"/>
              <a:t>Fourth level</a:t>
            </a:r>
          </a:p>
          <a:p>
            <a:pPr lvl="4"/>
            <a:r>
              <a:rPr lang="tr-TR" altLang="tr-TR" smtClean="0"/>
              <a:t>Fifth level</a:t>
            </a:r>
          </a:p>
        </p:txBody>
      </p:sp>
      <p:sp>
        <p:nvSpPr>
          <p:cNvPr id="3995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77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reenfacts.org/glossary/abc/aquaculture.ht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o.org/fi/website/FIRetrieveAction.do?dom=culturespecies&amp;xml=Cyprinus_carpio.xml" TargetMode="External"/><Relationship Id="rId2" Type="http://schemas.openxmlformats.org/officeDocument/2006/relationships/hyperlink" Target="http://www.fao.org/fi/website/FIRetrieveAction.do?dom=culturespecies&amp;xml=Oncorhynchus_mykiss.x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o.org/fi/website/FIRetrieveAction.do?dom=culturespecies&amp;xml=Hypophthalmichthys_molitrix.xml" TargetMode="External"/><Relationship Id="rId5" Type="http://schemas.openxmlformats.org/officeDocument/2006/relationships/hyperlink" Target="http://www.fao.org/fi/website/FIRetrieveAction.do?dom=culturespecies&amp;xml=Aristichthys_nobilis.xml" TargetMode="External"/><Relationship Id="rId4" Type="http://schemas.openxmlformats.org/officeDocument/2006/relationships/hyperlink" Target="http://www.fao.org/fi/website/FIRetrieveAction.do?dom=culturespecies&amp;xml=Ctenopharyngodon_idella.xm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765176"/>
            <a:ext cx="8686800" cy="6092825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tr-TR" altLang="tr-TR" sz="2400"/>
          </a:p>
          <a:p>
            <a:pPr>
              <a:lnSpc>
                <a:spcPct val="90000"/>
              </a:lnSpc>
            </a:pPr>
            <a:r>
              <a:rPr lang="tr-TR" altLang="tr-TR" sz="2400"/>
              <a:t>Production of fishery products in the world 135 million tons </a:t>
            </a:r>
          </a:p>
          <a:p>
            <a:pPr lvl="1">
              <a:lnSpc>
                <a:spcPct val="90000"/>
              </a:lnSpc>
            </a:pPr>
            <a:r>
              <a:rPr lang="tr-TR" altLang="tr-TR" sz="2000"/>
              <a:t>95 million tons (70 %) obtained by fishing (catching, hunting) </a:t>
            </a:r>
          </a:p>
          <a:p>
            <a:pPr lvl="1">
              <a:lnSpc>
                <a:spcPct val="90000"/>
              </a:lnSpc>
            </a:pPr>
            <a:r>
              <a:rPr lang="tr-TR" altLang="tr-TR" sz="2000"/>
              <a:t>40 million tons (30 %) obtained by aquaculture </a:t>
            </a:r>
          </a:p>
          <a:p>
            <a:pPr>
              <a:lnSpc>
                <a:spcPct val="90000"/>
              </a:lnSpc>
            </a:pPr>
            <a:endParaRPr lang="tr-TR" altLang="tr-TR" sz="2400" b="1"/>
          </a:p>
          <a:p>
            <a:pPr>
              <a:lnSpc>
                <a:spcPct val="90000"/>
              </a:lnSpc>
            </a:pPr>
            <a:r>
              <a:rPr lang="tr-TR" altLang="tr-TR" sz="2400" b="1">
                <a:hlinkClick r:id="rId2"/>
              </a:rPr>
              <a:t>Aquaculture</a:t>
            </a:r>
            <a:r>
              <a:rPr lang="tr-TR" altLang="tr-TR" sz="2400"/>
              <a:t> is the fastest growing animal based food-producing sector, particularly in developing countries. 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400"/>
              <a:t>	This sector alone contributes nearly a third of the world’s supply of fish products. </a:t>
            </a:r>
          </a:p>
          <a:p>
            <a:pPr lvl="1">
              <a:lnSpc>
                <a:spcPct val="90000"/>
              </a:lnSpc>
            </a:pPr>
            <a:r>
              <a:rPr lang="tr-TR" altLang="tr-TR" sz="2000"/>
              <a:t>China and other Asian countries are by far the largest producers. </a:t>
            </a:r>
          </a:p>
          <a:p>
            <a:pPr lvl="1">
              <a:lnSpc>
                <a:spcPct val="90000"/>
              </a:lnSpc>
            </a:pPr>
            <a:r>
              <a:rPr lang="tr-TR" altLang="tr-TR" sz="2000"/>
              <a:t>fishery products in Turkey 600.000 tons</a:t>
            </a:r>
          </a:p>
          <a:p>
            <a:pPr lvl="2">
              <a:lnSpc>
                <a:spcPct val="90000"/>
              </a:lnSpc>
            </a:pPr>
            <a:r>
              <a:rPr lang="tr-TR" altLang="tr-TR" sz="1800"/>
              <a:t>85 % fishing </a:t>
            </a:r>
          </a:p>
          <a:p>
            <a:pPr lvl="2">
              <a:lnSpc>
                <a:spcPct val="90000"/>
              </a:lnSpc>
            </a:pPr>
            <a:r>
              <a:rPr lang="tr-TR" altLang="tr-TR" sz="1800"/>
              <a:t>15 % aquaculture  </a:t>
            </a:r>
          </a:p>
          <a:p>
            <a:pPr lvl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/>
              <a:t>38.067 tons (50% of aquaculture) Rainbow trout </a:t>
            </a:r>
          </a:p>
          <a:p>
            <a:pPr lvl="1" algn="ctr">
              <a:lnSpc>
                <a:spcPct val="90000"/>
              </a:lnSpc>
              <a:buFont typeface="Wingdings" panose="05000000000000000000" pitchFamily="2" charset="2"/>
              <a:buNone/>
            </a:pPr>
            <a:endParaRPr lang="tr-TR" altLang="tr-TR" sz="2000" b="1"/>
          </a:p>
          <a:p>
            <a:pPr lvl="1" algn="ctr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tr-TR" altLang="tr-TR" sz="2000" b="1"/>
              <a:t>ANIMAL PROTEIN NEEDS = AQUACULTURE</a:t>
            </a:r>
            <a:r>
              <a:rPr lang="tr-TR" altLang="tr-TR" sz="2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6427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31" name="Line 543"/>
          <p:cNvSpPr>
            <a:spLocks noChangeShapeType="1"/>
          </p:cNvSpPr>
          <p:nvPr/>
        </p:nvSpPr>
        <p:spPr bwMode="auto">
          <a:xfrm>
            <a:off x="4535488" y="958850"/>
            <a:ext cx="0" cy="0"/>
          </a:xfrm>
          <a:prstGeom prst="line">
            <a:avLst/>
          </a:prstGeom>
          <a:noFill/>
          <a:ln w="9525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tr-TR">
              <a:solidFill>
                <a:srgbClr val="000000"/>
              </a:solidFill>
            </a:endParaRPr>
          </a:p>
        </p:txBody>
      </p:sp>
      <p:graphicFrame>
        <p:nvGraphicFramePr>
          <p:cNvPr id="91184" name="Group 1072"/>
          <p:cNvGraphicFramePr>
            <a:graphicFrameLocks noGrp="1"/>
          </p:cNvGraphicFramePr>
          <p:nvPr/>
        </p:nvGraphicFramePr>
        <p:xfrm>
          <a:off x="2640014" y="836613"/>
          <a:ext cx="7272337" cy="5659122"/>
        </p:xfrm>
        <a:graphic>
          <a:graphicData uri="http://schemas.openxmlformats.org/drawingml/2006/table">
            <a:tbl>
              <a:tblPr/>
              <a:tblGrid>
                <a:gridCol w="3067050"/>
                <a:gridCol w="811212"/>
                <a:gridCol w="661988"/>
                <a:gridCol w="660400"/>
                <a:gridCol w="660400"/>
                <a:gridCol w="660400"/>
                <a:gridCol w="750887"/>
              </a:tblGrid>
              <a:tr h="446088">
                <a:tc gridSpan="7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World fisheries production and utilization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2D7E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80975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 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1998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1999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2000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2001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2002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2003</a:t>
                      </a:r>
                      <a:r>
                        <a:rPr kumimoji="0" lang="tr-TR" altLang="tr-TR" sz="1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(million tonnes)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PRODUCTION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INLAND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6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Capture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8.1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Aquaculture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18.5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20.2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21.3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22.5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23.9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25.2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Total inland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26.6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28.7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31.2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32.6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34.2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MARINE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           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Capture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79.6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85.2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86.8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84.2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84.5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81.3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Aquaculture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13.3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14.2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Total marine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91.6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98.5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101.0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99.4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100.4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98.0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Total capture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87.7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93.8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95.5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92.9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93.2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90.3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Total aquaculture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30.6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33.4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35.5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37.8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39.8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41.9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Total world fisheries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118.2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127.2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131.0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130.7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133.0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132.2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UTILIZATION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            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746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Human consumption 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93.6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95.4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96.8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99.5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100.7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103.0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Non-food uses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24.6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31.8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34.2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31.1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32.2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29.2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6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Population (billions)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5.9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6.0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6.1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6.1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6.3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82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Per capita food fish supply (kg)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15.8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15.9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16.2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Times New Roman" panose="02020603050405020304" pitchFamily="18" charset="0"/>
                        </a:rPr>
                        <a:t>16.3</a:t>
                      </a:r>
                      <a:endParaRPr kumimoji="0" lang="tr-TR" altLang="tr-TR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14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6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0" y="1052514"/>
            <a:ext cx="6769100" cy="453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039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913" y="1196976"/>
            <a:ext cx="6553200" cy="439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2572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26" name="Rectangle 1794"/>
          <p:cNvSpPr>
            <a:spLocks noChangeArrowheads="1"/>
          </p:cNvSpPr>
          <p:nvPr/>
        </p:nvSpPr>
        <p:spPr bwMode="auto">
          <a:xfrm>
            <a:off x="2208213" y="1320801"/>
            <a:ext cx="7632700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	Total fish production in aquaculture is showing an increasing trend: in 2004 it reached 1 181 tonnes. The economic role of fisheries in the Slovak national economy is insignificant: in 2004 fisheries accounted for 0.002 percent of GDP. Fish consumption is also low, amounting to 4.2 kg per capita in 2004. In Slovakia fish farming consists of both salmonid (cold-water species) production, mainly trout, and cyprinid (warm-water species) production, mainly carp. Production is based mainly on rainbow trout (69.5 percent) and carp (29.2 percent).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	Only private owners and companies currently operate in the Slovak freshwater aquaculture. In 2004, according to the Ministry of Agriculture, there were 33 fish farms in operation, practicing cyprinid (warm-water species) production in ponds, including predatory fish species, such as Northern pike, zander and wels catfish. Of these, 15 were family-owned farms, 14 cooperatives and 4 companies. 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000000"/>
                </a:solidFill>
              </a:rPr>
              <a:t>	There were 32 fish farms using intensive farming systems for salmonids (cold-water species) production including grayling, and sterlet. Of these 15 were family-owned, 14 cooperatives and 3 were companies. </a:t>
            </a:r>
          </a:p>
        </p:txBody>
      </p:sp>
      <p:sp>
        <p:nvSpPr>
          <p:cNvPr id="97027" name="Rectangle 1795"/>
          <p:cNvSpPr>
            <a:spLocks noChangeArrowheads="1"/>
          </p:cNvSpPr>
          <p:nvPr/>
        </p:nvSpPr>
        <p:spPr bwMode="auto">
          <a:xfrm>
            <a:off x="2135188" y="476250"/>
            <a:ext cx="7632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tr-TR" altLang="tr-TR" sz="2400" b="1">
                <a:solidFill>
                  <a:srgbClr val="000000"/>
                </a:solidFill>
              </a:rPr>
              <a:t>Slovakia Fisheries</a:t>
            </a:r>
          </a:p>
        </p:txBody>
      </p:sp>
    </p:spTree>
    <p:extLst>
      <p:ext uri="{BB962C8B-B14F-4D97-AF65-F5344CB8AC3E}">
        <p14:creationId xmlns:p14="http://schemas.microsoft.com/office/powerpoint/2010/main" val="317776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052514"/>
            <a:ext cx="8229600" cy="54006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/>
              <a:t>Slovakia Fisheries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tr-TR" altLang="tr-TR" sz="20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i="1"/>
              <a:t>Rainbow trout (</a:t>
            </a:r>
            <a:r>
              <a:rPr lang="tr-TR" altLang="tr-TR" sz="2000" b="1" i="1">
                <a:hlinkClick r:id="rId2"/>
              </a:rPr>
              <a:t>Oncorhynchus mykiss</a:t>
            </a:r>
            <a:r>
              <a:rPr lang="tr-TR" altLang="tr-TR" sz="2000" b="1" i="1"/>
              <a:t>) is the dominant species, accounting for about 70 percent of total production. It is marketed at 250 g or more of its live weight after 16-24 months. </a:t>
            </a:r>
            <a:br>
              <a:rPr lang="tr-TR" altLang="tr-TR" sz="2000" b="1" i="1"/>
            </a:br>
            <a:endParaRPr lang="tr-TR" altLang="tr-TR" sz="2000" b="1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i="1"/>
              <a:t>The production of common carp (</a:t>
            </a:r>
            <a:r>
              <a:rPr lang="tr-TR" altLang="tr-TR" sz="2000" b="1" i="1">
                <a:hlinkClick r:id="rId3"/>
              </a:rPr>
              <a:t>Cyprinus carpio</a:t>
            </a:r>
            <a:r>
              <a:rPr lang="tr-TR" altLang="tr-TR" sz="2000" b="1" i="1"/>
              <a:t>) accounts for approximately 20 percent of total production. Common carp is marketed at 2 kg or more of its live weight, after 3-4 growth seasons. 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000" b="1" i="1"/>
              <a:t>Common carp is supplemented in polyculture stocks by other fish species: Prussian carp (Carassius gibelio), grass carp (</a:t>
            </a:r>
            <a:r>
              <a:rPr lang="tr-TR" altLang="tr-TR" sz="2000" b="1" i="1">
                <a:hlinkClick r:id="rId4"/>
              </a:rPr>
              <a:t>Ctenopharyngodon idella</a:t>
            </a:r>
            <a:r>
              <a:rPr lang="tr-TR" altLang="tr-TR" sz="2000" b="1" i="1"/>
              <a:t>), bighead carp (</a:t>
            </a:r>
            <a:r>
              <a:rPr lang="tr-TR" altLang="tr-TR" sz="2000" b="1" i="1">
                <a:hlinkClick r:id="rId5"/>
              </a:rPr>
              <a:t>Aristichthys nobilis</a:t>
            </a:r>
            <a:r>
              <a:rPr lang="tr-TR" altLang="tr-TR" sz="2000" b="1" i="1"/>
              <a:t>), silver carp (</a:t>
            </a:r>
            <a:r>
              <a:rPr lang="tr-TR" altLang="tr-TR" sz="2000" b="1" i="1">
                <a:hlinkClick r:id="rId6"/>
              </a:rPr>
              <a:t>Hypophthalmichthys molitrix</a:t>
            </a:r>
            <a:r>
              <a:rPr lang="tr-TR" altLang="tr-TR" sz="2000" b="1" i="1"/>
              <a:t>), tench (Tinca tinca), and some predatory fish such as Northern pike (Esox lucius), zander (Sander lucioperca), and wels catfish (Silurus glanis). </a:t>
            </a:r>
            <a:endParaRPr lang="tr-TR" altLang="tr-TR" sz="2000"/>
          </a:p>
        </p:txBody>
      </p:sp>
    </p:spTree>
    <p:extLst>
      <p:ext uri="{BB962C8B-B14F-4D97-AF65-F5344CB8AC3E}">
        <p14:creationId xmlns:p14="http://schemas.microsoft.com/office/powerpoint/2010/main" val="42163079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836613"/>
            <a:ext cx="8229600" cy="431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1400" b="1"/>
              <a:t>Table 1. Production of cultured fish species (in tonnes) during 2000-2004</a:t>
            </a:r>
            <a:r>
              <a:rPr lang="tr-TR" altLang="tr-TR" sz="1400"/>
              <a:t/>
            </a:r>
            <a:br>
              <a:rPr lang="tr-TR" altLang="tr-TR" sz="1400"/>
            </a:br>
            <a:endParaRPr lang="tr-TR" altLang="tr-TR" sz="1400"/>
          </a:p>
        </p:txBody>
      </p:sp>
      <p:pic>
        <p:nvPicPr>
          <p:cNvPr id="1044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2314" y="1773238"/>
            <a:ext cx="8135937" cy="3529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20392176"/>
      </p:ext>
    </p:extLst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230</Words>
  <Application>Microsoft Office PowerPoint</Application>
  <PresentationFormat>Geniş ekran</PresentationFormat>
  <Paragraphs>130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Times New Roman</vt:lpstr>
      <vt:lpstr>Wingdings</vt:lpstr>
      <vt:lpstr>Pixel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Akcay</dc:creator>
  <cp:lastModifiedBy>Akcay</cp:lastModifiedBy>
  <cp:revision>1</cp:revision>
  <dcterms:created xsi:type="dcterms:W3CDTF">2019-09-05T09:52:16Z</dcterms:created>
  <dcterms:modified xsi:type="dcterms:W3CDTF">2019-09-05T09:53:27Z</dcterms:modified>
</cp:coreProperties>
</file>