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C700-3B64-4B9F-87B9-CA2B7AD4416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DC97-EB3F-44FD-941D-459B763E76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408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C700-3B64-4B9F-87B9-CA2B7AD4416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DC97-EB3F-44FD-941D-459B763E76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020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C700-3B64-4B9F-87B9-CA2B7AD4416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DC97-EB3F-44FD-941D-459B763E76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62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C700-3B64-4B9F-87B9-CA2B7AD4416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DC97-EB3F-44FD-941D-459B763E76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622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C700-3B64-4B9F-87B9-CA2B7AD4416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DC97-EB3F-44FD-941D-459B763E76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47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C700-3B64-4B9F-87B9-CA2B7AD4416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DC97-EB3F-44FD-941D-459B763E76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318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C700-3B64-4B9F-87B9-CA2B7AD4416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DC97-EB3F-44FD-941D-459B763E76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251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C700-3B64-4B9F-87B9-CA2B7AD4416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DC97-EB3F-44FD-941D-459B763E76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64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C700-3B64-4B9F-87B9-CA2B7AD4416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DC97-EB3F-44FD-941D-459B763E76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954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C700-3B64-4B9F-87B9-CA2B7AD4416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DC97-EB3F-44FD-941D-459B763E76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828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C700-3B64-4B9F-87B9-CA2B7AD4416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DC97-EB3F-44FD-941D-459B763E76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335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EC700-3B64-4B9F-87B9-CA2B7AD4416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1DC97-EB3F-44FD-941D-459B763E76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2636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Dikdörtgen 3"/>
              <p:cNvSpPr/>
              <p:nvPr/>
            </p:nvSpPr>
            <p:spPr>
              <a:xfrm>
                <a:off x="211389" y="865815"/>
                <a:ext cx="3621440" cy="5946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tr-TR" sz="32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tr-TR" sz="3200" b="0" i="0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  <m:sup>
                          <m:r>
                            <a:rPr lang="tr-TR" sz="3200" b="0" i="0">
                              <a:latin typeface="Cambria Math" panose="02040503050406030204" pitchFamily="18" charset="0"/>
                            </a:rPr>
                            <m:t>        27</m:t>
                          </m:r>
                        </m:sup>
                        <m:e>
                          <m:r>
                            <a:rPr lang="tr-TR" sz="3200" b="1">
                              <a:latin typeface="Cambria Math" panose="02040503050406030204" pitchFamily="18" charset="0"/>
                            </a:rPr>
                            <m:t>𝐀</m:t>
                          </m:r>
                          <m:r>
                            <a:rPr lang="tr-TR" sz="3200" b="1" i="0">
                              <a:latin typeface="Cambria Math" panose="02040503050406030204" pitchFamily="18" charset="0"/>
                            </a:rPr>
                            <m:t>𝐥</m:t>
                          </m:r>
                          <m:r>
                            <a:rPr lang="tr-TR" sz="3200" b="0" i="0">
                              <a:latin typeface="Cambria Math" panose="02040503050406030204" pitchFamily="18" charset="0"/>
                            </a:rPr>
                            <m:t>  (</m:t>
                          </m:r>
                          <m:r>
                            <a:rPr lang="tr-TR" sz="3200" b="1" i="0">
                              <a:latin typeface="Cambria Math" panose="02040503050406030204" pitchFamily="18" charset="0"/>
                            </a:rPr>
                            <m:t>𝐧</m:t>
                          </m:r>
                          <m:r>
                            <a:rPr lang="tr-TR" sz="3200" b="0" i="0">
                              <a:latin typeface="Cambria Math" panose="02040503050406030204" pitchFamily="18" charset="0"/>
                            </a:rPr>
                            <m:t>, ∝)  </m:t>
                          </m:r>
                        </m:e>
                      </m:sPre>
                      <m:sPre>
                        <m:sPrePr>
                          <m:ctrlPr>
                            <a:rPr lang="tr-TR" sz="3200" b="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tr-TR" sz="3200" b="0" i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  <m:sup>
                          <m:r>
                            <a:rPr lang="tr-TR" sz="3200" b="0" i="0"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  <m:e>
                          <m:r>
                            <a:rPr lang="tr-TR" sz="3200" b="1" i="0" smtClean="0">
                              <a:latin typeface="Cambria Math" panose="02040503050406030204" pitchFamily="18" charset="0"/>
                            </a:rPr>
                            <m:t>𝐍</m:t>
                          </m:r>
                        </m:e>
                      </m:sPre>
                    </m:oMath>
                  </m:oMathPara>
                </a14:m>
                <a:endParaRPr lang="tr-TR" sz="3200" dirty="0"/>
              </a:p>
            </p:txBody>
          </p:sp>
        </mc:Choice>
        <mc:Fallback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89" y="865815"/>
                <a:ext cx="3621440" cy="59465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Dikdörtgen 4"/>
              <p:cNvSpPr/>
              <p:nvPr/>
            </p:nvSpPr>
            <p:spPr>
              <a:xfrm>
                <a:off x="794758" y="1871496"/>
                <a:ext cx="10844613" cy="41520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tr-TR" sz="3200" dirty="0" err="1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It</a:t>
                </a:r>
                <a:r>
                  <a:rPr lang="tr-TR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3200" dirty="0" err="1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means</a:t>
                </a:r>
                <a:r>
                  <a:rPr lang="tr-TR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3200" dirty="0" err="1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that</a:t>
                </a:r>
                <a:r>
                  <a:rPr lang="tr-TR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3200" dirty="0" err="1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after</a:t>
                </a:r>
                <a:r>
                  <a:rPr lang="tr-TR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3200" dirty="0" err="1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bombardement</a:t>
                </a:r>
                <a:r>
                  <a:rPr lang="tr-TR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3200" dirty="0" err="1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with</a:t>
                </a:r>
                <a:r>
                  <a:rPr lang="tr-TR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3200" dirty="0" err="1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neutron</a:t>
                </a:r>
                <a:r>
                  <a:rPr lang="tr-TR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:r>
                  <a:rPr lang="tr-TR" sz="3200" dirty="0" smtClean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tr-TR" sz="32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tr-TR" sz="320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  <m:sup>
                        <m:r>
                          <a:rPr lang="tr-TR" sz="3200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  <m:e>
                        <m:r>
                          <a:rPr lang="tr-TR" sz="3200" b="1">
                            <a:latin typeface="Cambria Math" panose="02040503050406030204" pitchFamily="18" charset="0"/>
                          </a:rPr>
                          <m:t>𝐍𝐚</m:t>
                        </m:r>
                      </m:e>
                    </m:sPre>
                  </m:oMath>
                </a14:m>
                <a:r>
                  <a:rPr lang="tr-TR" sz="32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tr-TR" sz="3200" dirty="0" err="1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isotope</a:t>
                </a:r>
                <a:r>
                  <a:rPr lang="tr-TR" sz="32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is </a:t>
                </a:r>
                <a:r>
                  <a:rPr lang="tr-TR" sz="3200" dirty="0" err="1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occured</a:t>
                </a:r>
                <a:r>
                  <a:rPr lang="tr-TR" sz="32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tr-TR" sz="3200" dirty="0" err="1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and</a:t>
                </a:r>
                <a:r>
                  <a:rPr lang="tr-TR" sz="32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tr-TR" sz="3200" dirty="0" err="1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one</a:t>
                </a:r>
                <a:r>
                  <a:rPr lang="tr-TR" sz="32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3200">
                        <a:latin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tr-TR" sz="32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tr-TR" sz="3200" dirty="0" err="1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particle</a:t>
                </a:r>
                <a:r>
                  <a:rPr lang="tr-TR" sz="32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is </a:t>
                </a:r>
                <a:r>
                  <a:rPr lang="tr-TR" sz="3200" dirty="0" err="1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emitted</a:t>
                </a:r>
                <a:r>
                  <a:rPr lang="tr-TR" sz="32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tr-TR" sz="32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tr-TR" sz="3200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  <m:sup>
                        <m:r>
                          <a:rPr lang="tr-TR" sz="3200">
                            <a:latin typeface="Cambria Math" panose="02040503050406030204" pitchFamily="18" charset="0"/>
                          </a:rPr>
                          <m:t>        27</m:t>
                        </m:r>
                      </m:sup>
                      <m:e>
                        <m:r>
                          <a:rPr lang="tr-TR" sz="3200" b="1">
                            <a:latin typeface="Cambria Math" panose="02040503050406030204" pitchFamily="18" charset="0"/>
                          </a:rPr>
                          <m:t>𝐀𝐥</m:t>
                        </m:r>
                        <m:r>
                          <a:rPr lang="tr-TR" sz="3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3200" b="0" i="1" smtClean="0">
                            <a:latin typeface="Cambria Math" panose="02040503050406030204" pitchFamily="18" charset="0"/>
                          </a:rPr>
                          <m:t>+ </m:t>
                        </m:r>
                      </m:e>
                    </m:sPre>
                    <m:sPre>
                      <m:sPrePr>
                        <m:ctrlPr>
                          <a:rPr lang="tr-TR" sz="32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tr-TR" sz="3200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tr-TR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  <m:e>
                        <m:r>
                          <a:rPr lang="tr-TR" sz="3200" b="1" i="1">
                            <a:latin typeface="Cambria Math" panose="02040503050406030204" pitchFamily="18" charset="0"/>
                          </a:rPr>
                          <m:t>𝐧</m:t>
                        </m:r>
                        <m:r>
                          <a:rPr lang="tr-TR" sz="3200" b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sPre>
                    <m:r>
                      <a:rPr lang="tr-TR" sz="3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</m:t>
                    </m:r>
                  </m:oMath>
                </a14:m>
                <a:r>
                  <a:rPr lang="tr-TR" sz="3200" dirty="0" smtClean="0"/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tr-TR" sz="32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tr-TR" sz="320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  <m:sup>
                        <m:r>
                          <a:rPr lang="tr-TR" sz="3200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  <m:e>
                        <m:r>
                          <a:rPr lang="tr-TR" sz="3200" b="1">
                            <a:latin typeface="Cambria Math" panose="02040503050406030204" pitchFamily="18" charset="0"/>
                          </a:rPr>
                          <m:t>𝐍𝐚</m:t>
                        </m:r>
                      </m:e>
                    </m:sPre>
                  </m:oMath>
                </a14:m>
                <a:r>
                  <a:rPr lang="tr-TR" sz="3200" dirty="0" smtClean="0"/>
                  <a:t> +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tr-TR" sz="32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tr-TR" sz="3200">
                            <a:latin typeface="Cambria Math" panose="02040503050406030204" pitchFamily="18" charset="0"/>
                          </a:rPr>
                          <m:t>    2</m:t>
                        </m:r>
                      </m:sub>
                      <m:sup>
                        <m:r>
                          <a:rPr lang="tr-TR" sz="320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tr-TR" sz="3200">
                            <a:latin typeface="Cambria Math" panose="02040503050406030204" pitchFamily="18" charset="0"/>
                          </a:rPr>
                          <m:t>He</m:t>
                        </m:r>
                      </m:e>
                    </m:sPre>
                  </m:oMath>
                </a14:m>
                <a:endParaRPr lang="tr-TR" sz="3200" dirty="0"/>
              </a:p>
              <a:p>
                <a:pPr algn="just">
                  <a:lnSpc>
                    <a:spcPct val="150000"/>
                  </a:lnSpc>
                  <a:spcAft>
                    <a:spcPts val="600"/>
                  </a:spcAft>
                </a:pPr>
                <a:endParaRPr lang="tr-TR" sz="3200" dirty="0"/>
              </a:p>
              <a:p>
                <a:pPr algn="just">
                  <a:lnSpc>
                    <a:spcPct val="115000"/>
                  </a:lnSpc>
                  <a:spcAft>
                    <a:spcPts val="600"/>
                  </a:spcAft>
                </a:pPr>
                <a:endParaRPr lang="tr-TR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600"/>
                  </a:spcAft>
                </a:pPr>
                <a:endParaRPr lang="tr-T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758" y="1871496"/>
                <a:ext cx="10844613" cy="4152034"/>
              </a:xfrm>
              <a:prstGeom prst="rect">
                <a:avLst/>
              </a:prstGeom>
              <a:blipFill rotWithShape="0">
                <a:blip r:embed="rId3"/>
                <a:stretch>
                  <a:fillRect l="-140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8449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3465" y="0"/>
            <a:ext cx="11918535" cy="14010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important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differences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between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chemical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reactions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nuclear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reactions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8007" y="1365246"/>
            <a:ext cx="11733376" cy="553997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Number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of valence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electrons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in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chemical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reactions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lang="tr-TR" sz="3000" dirty="0" err="1" smtClean="0">
                <a:solidFill>
                  <a:srgbClr val="212121"/>
                </a:solidFill>
              </a:rPr>
              <a:t>are</a:t>
            </a:r>
            <a:r>
              <a:rPr lang="tr-TR" sz="3000" dirty="0" smtClean="0">
                <a:solidFill>
                  <a:srgbClr val="212121"/>
                </a:solidFill>
              </a:rPr>
              <a:t> </a:t>
            </a:r>
            <a:r>
              <a:rPr lang="tr-TR" sz="3000" dirty="0" err="1" smtClean="0">
                <a:solidFill>
                  <a:srgbClr val="212121"/>
                </a:solidFill>
              </a:rPr>
              <a:t>changed</a:t>
            </a:r>
            <a:r>
              <a:rPr lang="tr-TR" sz="3000" dirty="0" smtClean="0">
                <a:solidFill>
                  <a:srgbClr val="212121"/>
                </a:solidFill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while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nucleus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changes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in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nuclear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reactions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.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chemical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properties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of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isotopes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of an element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are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same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. but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elemental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isotopes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give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different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nuclear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reactions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.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mass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is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preserved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in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chemical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reactions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.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In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nuclear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reactions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mass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is not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protected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Energy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exchange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in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nuclear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reactions</a:t>
            </a:r>
            <a:r>
              <a:rPr kumimoji="0" lang="tr-TR" sz="3000" b="0" i="0" u="none" strike="noStrike" cap="none" normalizeH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much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more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than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energy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change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in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chemical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reactions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.</a:t>
            </a:r>
            <a:r>
              <a:rPr kumimoji="0" lang="tr-TR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421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96473" y="217340"/>
            <a:ext cx="11588263" cy="361701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2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varieties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radioactivity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: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Induced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radioactivity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(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artificial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radioactivity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):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When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stable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bombarded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with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some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particles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becomes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radioactive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.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96473" y="3128255"/>
            <a:ext cx="11167876" cy="361701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Natural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radioactivity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: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Unstable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isotopes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nature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cause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dirty="0" err="1" smtClean="0">
                <a:ln>
                  <a:noFill/>
                </a:ln>
                <a:effectLst/>
              </a:rPr>
              <a:t>radioactivity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half-lives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isotopes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very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long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another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radioactive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decomposition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product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discovery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natural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radioactivity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has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led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significant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developments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nuclear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structure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nuclear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mechanisms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98392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70617" y="309381"/>
            <a:ext cx="11793196" cy="1493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3200" dirty="0" err="1"/>
              <a:t>In</a:t>
            </a:r>
            <a:r>
              <a:rPr lang="tr-TR" sz="3200" dirty="0"/>
              <a:t> </a:t>
            </a:r>
            <a:r>
              <a:rPr lang="tr-TR" sz="3200" dirty="0" err="1"/>
              <a:t>addition</a:t>
            </a:r>
            <a:r>
              <a:rPr lang="tr-TR" sz="3200" dirty="0"/>
              <a:t>, </a:t>
            </a:r>
            <a:r>
              <a:rPr lang="tr-TR" sz="3200" dirty="0" err="1"/>
              <a:t>radioactivity</a:t>
            </a:r>
            <a:r>
              <a:rPr lang="tr-TR" sz="3200" dirty="0"/>
              <a:t> has </a:t>
            </a:r>
            <a:r>
              <a:rPr lang="tr-TR" sz="3200" dirty="0" err="1"/>
              <a:t>provided</a:t>
            </a:r>
            <a:r>
              <a:rPr lang="tr-TR" sz="3200" dirty="0"/>
              <a:t> </a:t>
            </a:r>
            <a:r>
              <a:rPr lang="tr-TR" sz="3200" dirty="0" err="1"/>
              <a:t>important</a:t>
            </a:r>
            <a:r>
              <a:rPr lang="tr-TR" sz="3200" dirty="0"/>
              <a:t> </a:t>
            </a:r>
            <a:r>
              <a:rPr lang="tr-TR" sz="3200" dirty="0" err="1"/>
              <a:t>information</a:t>
            </a:r>
            <a:r>
              <a:rPr lang="tr-TR" sz="3200" dirty="0"/>
              <a:t> on </a:t>
            </a:r>
            <a:r>
              <a:rPr lang="tr-TR" sz="3200" dirty="0" err="1"/>
              <a:t>basic</a:t>
            </a:r>
            <a:r>
              <a:rPr lang="tr-TR" sz="3200" dirty="0"/>
              <a:t> </a:t>
            </a:r>
            <a:r>
              <a:rPr lang="tr-TR" sz="3200" dirty="0" err="1"/>
              <a:t>interactions</a:t>
            </a:r>
            <a:r>
              <a:rPr lang="tr-TR" sz="3200" dirty="0"/>
              <a:t>, </a:t>
            </a:r>
            <a:r>
              <a:rPr lang="tr-TR" sz="3200" dirty="0" err="1"/>
              <a:t>ie</a:t>
            </a:r>
            <a:r>
              <a:rPr lang="tr-TR" sz="3200" dirty="0"/>
              <a:t> </a:t>
            </a:r>
            <a:r>
              <a:rPr lang="tr-TR" sz="3200" dirty="0" err="1"/>
              <a:t>reaction</a:t>
            </a:r>
            <a:r>
              <a:rPr lang="tr-TR" sz="3200" dirty="0"/>
              <a:t> </a:t>
            </a:r>
            <a:r>
              <a:rPr lang="tr-TR" sz="3200" dirty="0" err="1"/>
              <a:t>mechanisms</a:t>
            </a:r>
            <a:r>
              <a:rPr lang="tr-TR" sz="3200" dirty="0"/>
              <a:t>.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70617" y="1170562"/>
            <a:ext cx="11821682" cy="3709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Radioactive </a:t>
            </a:r>
            <a:r>
              <a:rPr lang="en-US" sz="3200" dirty="0" err="1" smtClean="0"/>
              <a:t>dec</a:t>
            </a:r>
            <a:r>
              <a:rPr lang="tr-TR" sz="3200" dirty="0" err="1" smtClean="0"/>
              <a:t>omposition</a:t>
            </a:r>
            <a:r>
              <a:rPr lang="en-US" sz="3200" dirty="0" smtClean="0"/>
              <a:t> </a:t>
            </a:r>
            <a:r>
              <a:rPr lang="en-US" sz="3200" dirty="0"/>
              <a:t>reactions are </a:t>
            </a:r>
            <a:r>
              <a:rPr lang="tr-TR" sz="3200" dirty="0" err="1" smtClean="0"/>
              <a:t>first</a:t>
            </a:r>
            <a:r>
              <a:rPr lang="tr-TR" sz="3200" dirty="0" smtClean="0"/>
              <a:t> </a:t>
            </a:r>
            <a:r>
              <a:rPr lang="tr-TR" sz="3200" dirty="0" err="1" smtClean="0"/>
              <a:t>grade</a:t>
            </a:r>
            <a:r>
              <a:rPr lang="en-US" sz="3200" dirty="0" smtClean="0"/>
              <a:t> </a:t>
            </a:r>
            <a:r>
              <a:rPr lang="en-US" sz="3200" dirty="0"/>
              <a:t>reactions and calculations related to this are done as described in the chemical kinetic </a:t>
            </a:r>
            <a:r>
              <a:rPr lang="en-US" sz="3200" dirty="0" smtClean="0"/>
              <a:t>section</a:t>
            </a:r>
            <a:r>
              <a:rPr lang="tr-TR" sz="32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tr-TR" sz="32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41834" y="4057359"/>
            <a:ext cx="11283078" cy="14010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outside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stationary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zone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unstable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radiate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can be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grouped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into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three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groups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: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02251" y="5741092"/>
            <a:ext cx="11348813" cy="98488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unstable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resides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somewhere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above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stability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circle</a:t>
            </a:r>
            <a:r>
              <a:rPr lang="tr-TR" sz="3200" dirty="0" smtClean="0"/>
              <a:t>:</a:t>
            </a:r>
            <a:r>
              <a:rPr lang="tr-TR" sz="3200" dirty="0"/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neutron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/ proton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ratio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high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0223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47528" y="301047"/>
            <a:ext cx="113089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3200" dirty="0" err="1"/>
              <a:t>There</a:t>
            </a:r>
            <a:r>
              <a:rPr lang="tr-TR" sz="3200" dirty="0"/>
              <a:t> </a:t>
            </a:r>
            <a:r>
              <a:rPr lang="tr-TR" sz="3200" dirty="0" err="1"/>
              <a:t>are</a:t>
            </a:r>
            <a:r>
              <a:rPr lang="tr-TR" sz="3200" dirty="0"/>
              <a:t> 2 </a:t>
            </a:r>
            <a:r>
              <a:rPr lang="tr-TR" sz="3200" dirty="0" err="1"/>
              <a:t>ways</a:t>
            </a:r>
            <a:r>
              <a:rPr lang="tr-TR" sz="3200" dirty="0"/>
              <a:t> in </a:t>
            </a:r>
            <a:r>
              <a:rPr lang="tr-TR" sz="3200" dirty="0" err="1"/>
              <a:t>which</a:t>
            </a:r>
            <a:r>
              <a:rPr lang="tr-TR" sz="3200" dirty="0"/>
              <a:t> </a:t>
            </a:r>
            <a:r>
              <a:rPr lang="tr-TR" sz="3200" dirty="0" err="1"/>
              <a:t>they</a:t>
            </a:r>
            <a:r>
              <a:rPr lang="tr-TR" sz="3200" dirty="0"/>
              <a:t> can </a:t>
            </a:r>
            <a:r>
              <a:rPr lang="tr-TR" sz="3200" dirty="0" err="1"/>
              <a:t>enter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stable</a:t>
            </a:r>
            <a:r>
              <a:rPr lang="tr-TR" sz="3200" dirty="0"/>
              <a:t> </a:t>
            </a:r>
            <a:r>
              <a:rPr lang="tr-TR" sz="3200" dirty="0" err="1"/>
              <a:t>zone</a:t>
            </a:r>
            <a:r>
              <a:rPr lang="tr-TR" sz="3200" dirty="0"/>
              <a:t>: </a:t>
            </a:r>
            <a:endParaRPr lang="tr-TR" sz="3200" dirty="0" smtClean="0"/>
          </a:p>
          <a:p>
            <a:pPr marL="514350" lvl="0" indent="-5143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tr-TR" sz="3200" dirty="0" err="1" smtClean="0"/>
              <a:t>Neutron</a:t>
            </a:r>
            <a:r>
              <a:rPr lang="tr-TR" sz="3200" dirty="0" smtClean="0"/>
              <a:t> </a:t>
            </a:r>
            <a:r>
              <a:rPr lang="tr-TR" sz="3200" dirty="0"/>
              <a:t>is </a:t>
            </a:r>
            <a:r>
              <a:rPr lang="tr-TR" sz="3200" dirty="0" err="1"/>
              <a:t>removed</a:t>
            </a:r>
            <a:r>
              <a:rPr lang="tr-TR" sz="3200" dirty="0"/>
              <a:t>, 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3200" dirty="0" smtClean="0"/>
              <a:t>b</a:t>
            </a:r>
            <a:r>
              <a:rPr lang="tr-TR" sz="3200" dirty="0"/>
              <a:t>) </a:t>
            </a:r>
            <a:r>
              <a:rPr lang="tr-TR" sz="3200" dirty="0" smtClean="0"/>
              <a:t> </a:t>
            </a:r>
            <a:r>
              <a:rPr lang="tr-TR" sz="3200" dirty="0" err="1" smtClean="0"/>
              <a:t>Increase</a:t>
            </a:r>
            <a:r>
              <a:rPr lang="tr-TR" sz="3200" dirty="0" smtClean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number</a:t>
            </a:r>
            <a:r>
              <a:rPr lang="tr-TR" sz="3200" dirty="0"/>
              <a:t> of </a:t>
            </a:r>
            <a:r>
              <a:rPr lang="tr-TR" sz="3200" dirty="0" err="1"/>
              <a:t>protons</a:t>
            </a:r>
            <a:r>
              <a:rPr lang="tr-TR" sz="3200" dirty="0"/>
              <a:t> (</a:t>
            </a:r>
            <a:r>
              <a:rPr lang="tr-TR" sz="3200" dirty="0" err="1"/>
              <a:t>electrons</a:t>
            </a:r>
            <a:r>
              <a:rPr lang="tr-TR" sz="3200" dirty="0"/>
              <a:t> </a:t>
            </a:r>
            <a:r>
              <a:rPr lang="tr-TR" sz="3200" dirty="0" err="1"/>
              <a:t>are</a:t>
            </a:r>
            <a:r>
              <a:rPr lang="tr-TR" sz="3200" dirty="0"/>
              <a:t> </a:t>
            </a:r>
            <a:r>
              <a:rPr lang="tr-TR" sz="3200" dirty="0" err="1"/>
              <a:t>discarded</a:t>
            </a:r>
            <a:r>
              <a:rPr lang="tr-TR" sz="3200" dirty="0"/>
              <a:t>).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4440" y="2858076"/>
            <a:ext cx="11232023" cy="44319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unstable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located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under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stability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circle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:       </a:t>
            </a:r>
            <a:endParaRPr lang="tr-TR" sz="3200" dirty="0"/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  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neutron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/ proton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ratio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small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3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ways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which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can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enter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stable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zone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: </a:t>
            </a: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a)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Neutron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must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increase</a:t>
            </a:r>
            <a:endParaRPr kumimoji="0" lang="tr-TR" sz="32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b)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number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protons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should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decrease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c)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Positron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should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be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emitted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7197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4952" y="222995"/>
            <a:ext cx="11542247" cy="43524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No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matter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neutron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number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unstable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number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protons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very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high</a:t>
            </a:r>
            <a:r>
              <a:rPr lang="tr-TR" sz="3200" dirty="0" smtClean="0"/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case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can not be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stabilized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ways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mentioned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above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go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well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beyond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stability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circle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(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atomic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number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84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elements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large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elements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).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can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only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emitted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large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particles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small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atomic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numbers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masses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4640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3822" y="246221"/>
            <a:ext cx="11767560" cy="196977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RADIOCHEMISTRY       </a:t>
            </a:r>
            <a:endParaRPr lang="tr-TR" sz="32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Radiochemistry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a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dirty="0" err="1" smtClean="0">
                <a:ln>
                  <a:noFill/>
                </a:ln>
                <a:effectLst/>
              </a:rPr>
              <a:t>chemical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dirty="0" err="1" smtClean="0">
                <a:ln>
                  <a:noFill/>
                </a:ln>
                <a:effectLst/>
              </a:rPr>
              <a:t>branch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dirty="0" err="1" smtClean="0">
                <a:ln>
                  <a:noFill/>
                </a:ln>
                <a:effectLst/>
              </a:rPr>
              <a:t>that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lang="tr-TR" sz="3200" dirty="0" err="1"/>
              <a:t>t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radioactive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materials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used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materials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can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easily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be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viewed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with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photographic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paper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Geiger-Müller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device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3822" y="2321180"/>
            <a:ext cx="11640029" cy="44319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container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full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argon.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Electrodes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placed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top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bottom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Radiation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from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radioactive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materials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enters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thin-walled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window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breaks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from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argon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atoms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causing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Ar +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form.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potential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between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1000-1200 V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applied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between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electrodes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tube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Ar +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form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tube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move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pulses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from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allow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current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pass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through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pulses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amplified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amplifier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(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amplifier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) ​​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converted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sound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counted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sending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automatic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counter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4806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3107" y="188007"/>
            <a:ext cx="11394831" cy="21396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smtClean="0">
                <a:ln>
                  <a:noFill/>
                </a:ln>
                <a:effectLst/>
              </a:rPr>
              <a:t>Radiochemistry is used for age determination of various samples. In addition, radiochemicals are used especially in cancer treatment and imaging.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93107" y="2289544"/>
            <a:ext cx="11553914" cy="44319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Factors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affecting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radioactivity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most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important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factor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affecting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radioactivity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substance</a:t>
            </a:r>
            <a:r>
              <a:rPr lang="tr-TR" sz="3200" dirty="0" smtClean="0"/>
              <a:t>, </a:t>
            </a:r>
            <a:r>
              <a:rPr lang="tr-TR" sz="3200" dirty="0" err="1"/>
              <a:t>t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atoms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matter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lang="tr-TR" sz="3200" dirty="0" err="1"/>
              <a:t>T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imbalance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number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neutron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proton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causes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radioactivity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2)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Temperature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also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affects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radioactivity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As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temperature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increases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  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radioactive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speed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disruption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reduced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8404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9563" y="178421"/>
            <a:ext cx="11618911" cy="295465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Fission</a:t>
            </a:r>
            <a:r>
              <a:rPr lang="tr-TR" sz="3200" dirty="0" smtClean="0"/>
              <a:t>: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mass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number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large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(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heavy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)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atomic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divided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into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smaller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nuclei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reaction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results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unstable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nuclei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neutrons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usually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divided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into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two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small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nuclei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neutrons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emerge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during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division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also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comes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with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high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energy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19562" y="2678785"/>
            <a:ext cx="11618911" cy="43556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Fusion</a:t>
            </a:r>
            <a:r>
              <a:rPr lang="tr-TR" sz="3200" dirty="0" smtClean="0"/>
              <a:t>: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Two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more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less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stable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your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small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combines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form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larger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(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heavier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)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nuclei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energy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released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much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bigger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than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charge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But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start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fusion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event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activation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energy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absolutely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necessary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necessary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activation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energy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very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high</a:t>
            </a:r>
            <a:r>
              <a:rPr lang="tr-TR" sz="3200" dirty="0" err="1"/>
              <a:t>.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best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example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fusion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hydrogen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bomb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activation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energy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provided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an atom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bomb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1214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632</Words>
  <Application>Microsoft Office PowerPoint</Application>
  <PresentationFormat>Geniş ekran</PresentationFormat>
  <Paragraphs>34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</cp:revision>
  <dcterms:created xsi:type="dcterms:W3CDTF">2018-04-11T22:23:49Z</dcterms:created>
  <dcterms:modified xsi:type="dcterms:W3CDTF">2018-04-11T22:24:06Z</dcterms:modified>
</cp:coreProperties>
</file>