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4"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96"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3/13/2019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3/13/2019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3/13/2019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3/13/2019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3/13/2019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9099" y="1788454"/>
            <a:ext cx="9852338" cy="2098226"/>
          </a:xfrm>
        </p:spPr>
        <p:txBody>
          <a:bodyPr/>
          <a:lstStyle/>
          <a:p>
            <a:r>
              <a:rPr lang="tr-TR" b="1" dirty="0" smtClean="0">
                <a:effectLst>
                  <a:outerShdw blurRad="38100" dist="38100" dir="2700000" algn="tl">
                    <a:srgbClr val="000000">
                      <a:alpha val="43137"/>
                    </a:srgbClr>
                  </a:outerShdw>
                </a:effectLst>
              </a:rPr>
              <a:t>TURİZM VE ÇEVRE</a:t>
            </a:r>
            <a:endParaRPr lang="tr-TR" b="1"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1159099" y="4355524"/>
            <a:ext cx="9852338" cy="1086237"/>
          </a:xfrm>
        </p:spPr>
        <p:txBody>
          <a:bodyPr>
            <a:normAutofit/>
          </a:bodyPr>
          <a:lstStyle/>
          <a:p>
            <a:pPr algn="l"/>
            <a:r>
              <a:rPr lang="tr-TR" sz="2400" b="1" dirty="0">
                <a:solidFill>
                  <a:srgbClr val="00B0F0"/>
                </a:solidFill>
                <a:effectLst>
                  <a:outerShdw blurRad="38100" dist="38100" dir="2700000" algn="tl">
                    <a:srgbClr val="000000">
                      <a:alpha val="43137"/>
                    </a:srgbClr>
                  </a:outerShdw>
                </a:effectLst>
              </a:rPr>
              <a:t>Küresel Isınma ve Turizm</a:t>
            </a:r>
          </a:p>
        </p:txBody>
      </p:sp>
    </p:spTree>
    <p:extLst>
      <p:ext uri="{BB962C8B-B14F-4D97-AF65-F5344CB8AC3E}">
        <p14:creationId xmlns:p14="http://schemas.microsoft.com/office/powerpoint/2010/main" val="1486846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descr="Ekran Kırpm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721217"/>
            <a:ext cx="6452315" cy="5499279"/>
          </a:xfrm>
        </p:spPr>
      </p:pic>
      <p:pic>
        <p:nvPicPr>
          <p:cNvPr id="8" name="İçerik Yer Tutucusu 7" descr="Ekran Kırpma"/>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52315" y="721216"/>
            <a:ext cx="5739685" cy="5499279"/>
          </a:xfrm>
        </p:spPr>
      </p:pic>
    </p:spTree>
    <p:extLst>
      <p:ext uri="{BB962C8B-B14F-4D97-AF65-F5344CB8AC3E}">
        <p14:creationId xmlns:p14="http://schemas.microsoft.com/office/powerpoint/2010/main" val="3528783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descr="Ekran Kırpm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236372"/>
            <a:ext cx="5819775" cy="5621627"/>
          </a:xfrm>
        </p:spPr>
      </p:pic>
      <p:pic>
        <p:nvPicPr>
          <p:cNvPr id="8" name="İçerik Yer Tutucusu 7" descr="Ekran Kırpma"/>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19775" y="1236373"/>
            <a:ext cx="6372225" cy="5621626"/>
          </a:xfrm>
        </p:spPr>
      </p:pic>
    </p:spTree>
    <p:extLst>
      <p:ext uri="{BB962C8B-B14F-4D97-AF65-F5344CB8AC3E}">
        <p14:creationId xmlns:p14="http://schemas.microsoft.com/office/powerpoint/2010/main" val="193449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sz="half" idx="2"/>
          </p:nvPr>
        </p:nvSpPr>
        <p:spPr>
          <a:xfrm>
            <a:off x="734096" y="4430332"/>
            <a:ext cx="11457904" cy="2427667"/>
          </a:xfrm>
        </p:spPr>
        <p:txBody>
          <a:bodyPr>
            <a:normAutofit/>
          </a:bodyPr>
          <a:lstStyle/>
          <a:p>
            <a:pPr marL="0" indent="0" algn="just">
              <a:buNone/>
            </a:pPr>
            <a:r>
              <a:rPr lang="tr-TR" sz="2400" dirty="0">
                <a:effectLst>
                  <a:outerShdw blurRad="38100" dist="38100" dir="2700000" algn="tl">
                    <a:srgbClr val="000000">
                      <a:alpha val="43137"/>
                    </a:srgbClr>
                  </a:outerShdw>
                </a:effectLst>
              </a:rPr>
              <a:t>Şekil 4 ve 5’teki sera gazlarının bu etkisine, atmosferin </a:t>
            </a:r>
            <a:r>
              <a:rPr lang="tr-TR" sz="2400" b="1" dirty="0">
                <a:solidFill>
                  <a:srgbClr val="FF0000"/>
                </a:solidFill>
                <a:effectLst>
                  <a:outerShdw blurRad="38100" dist="38100" dir="2700000" algn="tl">
                    <a:srgbClr val="000000">
                      <a:alpha val="43137"/>
                    </a:srgbClr>
                  </a:outerShdw>
                </a:effectLst>
              </a:rPr>
              <a:t>sera etkisi, </a:t>
            </a:r>
            <a:r>
              <a:rPr lang="tr-TR" sz="2400" dirty="0">
                <a:effectLst>
                  <a:outerShdw blurRad="38100" dist="38100" dir="2700000" algn="tl">
                    <a:srgbClr val="000000">
                      <a:alpha val="43137"/>
                    </a:srgbClr>
                  </a:outerShdw>
                </a:effectLst>
              </a:rPr>
              <a:t>bu yolla meydana gelen ısınma olayına da, </a:t>
            </a:r>
            <a:r>
              <a:rPr lang="tr-TR" sz="2400" b="1" dirty="0">
                <a:solidFill>
                  <a:srgbClr val="FF0000"/>
                </a:solidFill>
                <a:effectLst>
                  <a:outerShdw blurRad="38100" dist="38100" dir="2700000" algn="tl">
                    <a:srgbClr val="000000">
                      <a:alpha val="43137"/>
                    </a:srgbClr>
                  </a:outerShdw>
                </a:effectLst>
              </a:rPr>
              <a:t>sera gazları etkisiyle küresel ısınma </a:t>
            </a:r>
            <a:r>
              <a:rPr lang="tr-TR" sz="2400" dirty="0" smtClean="0">
                <a:effectLst>
                  <a:outerShdw blurRad="38100" dist="38100" dir="2700000" algn="tl">
                    <a:srgbClr val="000000">
                      <a:alpha val="43137"/>
                    </a:srgbClr>
                  </a:outerShdw>
                </a:effectLst>
              </a:rPr>
              <a:t>denir.</a:t>
            </a:r>
          </a:p>
          <a:p>
            <a:pPr marL="0" indent="0" algn="just">
              <a:buNone/>
            </a:pPr>
            <a:r>
              <a:rPr lang="tr-TR" sz="2400" dirty="0">
                <a:effectLst>
                  <a:outerShdw blurRad="38100" dist="38100" dir="2700000" algn="tl">
                    <a:srgbClr val="000000">
                      <a:alpha val="43137"/>
                    </a:srgbClr>
                  </a:outerShdw>
                </a:effectLst>
              </a:rPr>
              <a:t>Bu olay, turfanda sebze ve çiçek yetiştirilen ve genellikle her tarafı cam veya plastikle kaplı olan sera veya limonluk denen mekânlarda da aynen cereyan ettiği için, bu şekildeki terimler kullanılmaktadır.</a:t>
            </a:r>
          </a:p>
          <a:p>
            <a:pPr marL="0" indent="0" algn="just">
              <a:buNone/>
            </a:pPr>
            <a:endParaRPr lang="tr-TR" sz="2400" dirty="0">
              <a:effectLst>
                <a:outerShdw blurRad="38100" dist="38100" dir="2700000" algn="tl">
                  <a:srgbClr val="000000">
                    <a:alpha val="43137"/>
                  </a:srgbClr>
                </a:outerShdw>
              </a:effectLst>
            </a:endParaRPr>
          </a:p>
        </p:txBody>
      </p:sp>
      <p:pic>
        <p:nvPicPr>
          <p:cNvPr id="9" name="İçerik Yer Tutucusu 8" descr="Ekran Kırpm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84100" y="1"/>
            <a:ext cx="8229601" cy="4430332"/>
          </a:xfrm>
        </p:spPr>
      </p:pic>
    </p:spTree>
    <p:extLst>
      <p:ext uri="{BB962C8B-B14F-4D97-AF65-F5344CB8AC3E}">
        <p14:creationId xmlns:p14="http://schemas.microsoft.com/office/powerpoint/2010/main" val="4257389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9701" y="132008"/>
            <a:ext cx="11522299" cy="962696"/>
          </a:xfrm>
        </p:spPr>
        <p:txBody>
          <a:bodyPr/>
          <a:lstStyle/>
          <a:p>
            <a:pPr algn="ctr"/>
            <a:r>
              <a:rPr lang="tr-TR" b="1" dirty="0">
                <a:effectLst>
                  <a:outerShdw blurRad="38100" dist="38100" dir="2700000" algn="tl">
                    <a:srgbClr val="000000">
                      <a:alpha val="43137"/>
                    </a:srgbClr>
                  </a:outerShdw>
                </a:effectLst>
              </a:rPr>
              <a:t>Atmosferdeki Sera Gazları ve Etkileri</a:t>
            </a:r>
          </a:p>
        </p:txBody>
      </p:sp>
      <p:sp>
        <p:nvSpPr>
          <p:cNvPr id="3" name="İçerik Yer Tutucusu 2"/>
          <p:cNvSpPr>
            <a:spLocks noGrp="1"/>
          </p:cNvSpPr>
          <p:nvPr>
            <p:ph idx="1"/>
          </p:nvPr>
        </p:nvSpPr>
        <p:spPr>
          <a:xfrm>
            <a:off x="766292" y="1126900"/>
            <a:ext cx="11425707" cy="5731099"/>
          </a:xfrm>
        </p:spPr>
        <p:txBody>
          <a:bodyPr>
            <a:normAutofit/>
          </a:bodyPr>
          <a:lstStyle/>
          <a:p>
            <a:pPr marL="0" indent="0" algn="just">
              <a:buNone/>
            </a:pPr>
            <a:r>
              <a:rPr lang="tr-TR" sz="2400" dirty="0">
                <a:effectLst>
                  <a:outerShdw blurRad="38100" dist="38100" dir="2700000" algn="tl">
                    <a:srgbClr val="000000">
                      <a:alpha val="43137"/>
                    </a:srgbClr>
                  </a:outerShdw>
                </a:effectLst>
              </a:rPr>
              <a:t>Atmosferdeki gazların nitelikleri, küresel ısınmadaki payları ve atmosferdeki yoğunlukları birbirinden farklıdır. Atmosferdeki gazların nitelik ve miktarının değişmesi ekolojik bakımdan istenmeyen durumlara neden olmaktadır. O nedenle bunlar hakkında aydınlatıcı bilgi verilmesi yararlı görülmüştür</a:t>
            </a:r>
            <a:r>
              <a:rPr lang="tr-TR" sz="2400" dirty="0" smtClean="0">
                <a:effectLst>
                  <a:outerShdw blurRad="38100" dist="38100" dir="2700000" algn="tl">
                    <a:srgbClr val="000000">
                      <a:alpha val="43137"/>
                    </a:srgbClr>
                  </a:outerShdw>
                </a:effectLst>
              </a:rPr>
              <a:t>.</a:t>
            </a:r>
          </a:p>
          <a:p>
            <a:pPr marL="0" indent="0" algn="just">
              <a:buNone/>
            </a:pPr>
            <a:r>
              <a:rPr lang="tr-TR" sz="2800" b="1" dirty="0">
                <a:solidFill>
                  <a:srgbClr val="FF0000"/>
                </a:solidFill>
                <a:effectLst>
                  <a:outerShdw blurRad="38100" dist="38100" dir="2700000" algn="tl">
                    <a:srgbClr val="000000">
                      <a:alpha val="43137"/>
                    </a:srgbClr>
                  </a:outerShdw>
                </a:effectLst>
              </a:rPr>
              <a:t>Su Buharı ve Etkileri</a:t>
            </a:r>
          </a:p>
          <a:p>
            <a:pPr marL="0" indent="0" algn="just">
              <a:buNone/>
            </a:pPr>
            <a:r>
              <a:rPr lang="tr-TR" sz="2400" dirty="0">
                <a:effectLst>
                  <a:outerShdw blurRad="38100" dist="38100" dir="2700000" algn="tl">
                    <a:srgbClr val="000000">
                      <a:alpha val="43137"/>
                    </a:srgbClr>
                  </a:outerShdw>
                </a:effectLst>
              </a:rPr>
              <a:t>Hava içindeki miktarı yer ve zamana göre en fazla değişen gaz kuşkusuz ki su buharıdır. Nemli tropikal iklimlerde hava içinde % 2-3 kadar su buharı bulunur. Küresel ısınmada sera etkisi bakımından en başta gelir. Ancak yeryüzüne yakın atmosfer içindeki miktarı çok nadir hallerde yükselir. Bol miktarda bulunduğu atmosfer katmanı genellikle bulutların oluştuğu yükseklerdeki atmosfer tabakalarındadır. O nedenle daha çok güneşten gelen ışınları tutmada ve yükseklere yansıtmada (</a:t>
            </a:r>
            <a:r>
              <a:rPr lang="tr-TR" sz="2400" dirty="0" err="1">
                <a:effectLst>
                  <a:outerShdw blurRad="38100" dist="38100" dir="2700000" algn="tl">
                    <a:srgbClr val="000000">
                      <a:alpha val="43137"/>
                    </a:srgbClr>
                  </a:outerShdw>
                </a:effectLst>
              </a:rPr>
              <a:t>albedo</a:t>
            </a:r>
            <a:r>
              <a:rPr lang="tr-TR" sz="2400" dirty="0">
                <a:effectLst>
                  <a:outerShdw blurRad="38100" dist="38100" dir="2700000" algn="tl">
                    <a:srgbClr val="000000">
                      <a:alpha val="43137"/>
                    </a:srgbClr>
                  </a:outerShdw>
                </a:effectLst>
              </a:rPr>
              <a:t>) etkilidir. Su buharının çoğu atmosferin 3-4 km’lik bölümünde toplanmıştır ve havadaki su buharının yaşam ve iklimler üzerindeki etkileri çok önemlidir.</a:t>
            </a:r>
          </a:p>
        </p:txBody>
      </p:sp>
    </p:spTree>
    <p:extLst>
      <p:ext uri="{BB962C8B-B14F-4D97-AF65-F5344CB8AC3E}">
        <p14:creationId xmlns:p14="http://schemas.microsoft.com/office/powerpoint/2010/main" val="3496071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0534" y="0"/>
            <a:ext cx="11451465" cy="6858000"/>
          </a:xfrm>
        </p:spPr>
        <p:txBody>
          <a:bodyPr>
            <a:normAutofit/>
          </a:bodyPr>
          <a:lstStyle/>
          <a:p>
            <a:pPr marL="0" indent="0" algn="just">
              <a:buNone/>
            </a:pPr>
            <a:r>
              <a:rPr lang="tr-TR" sz="2800" b="1" dirty="0">
                <a:solidFill>
                  <a:srgbClr val="FF0000"/>
                </a:solidFill>
                <a:effectLst>
                  <a:outerShdw blurRad="38100" dist="38100" dir="2700000" algn="tl">
                    <a:srgbClr val="000000">
                      <a:alpha val="43137"/>
                    </a:srgbClr>
                  </a:outerShdw>
                </a:effectLst>
              </a:rPr>
              <a:t>Azot Oksitler</a:t>
            </a:r>
          </a:p>
          <a:p>
            <a:pPr marL="0" indent="0" algn="just">
              <a:buNone/>
            </a:pPr>
            <a:r>
              <a:rPr lang="tr-TR" sz="2400" dirty="0">
                <a:effectLst>
                  <a:outerShdw blurRad="38100" dist="38100" dir="2700000" algn="tl">
                    <a:srgbClr val="000000">
                      <a:alpha val="43137"/>
                    </a:srgbClr>
                  </a:outerShdw>
                </a:effectLst>
              </a:rPr>
              <a:t>Bu sera gazının kaynakları egzoz gazları, fosil yakıtlar ve organik maddelerdir. Küresel ısınmadaki payı % 5’dir.</a:t>
            </a:r>
          </a:p>
          <a:p>
            <a:pPr marL="0" indent="0" algn="just">
              <a:buNone/>
            </a:pPr>
            <a:r>
              <a:rPr lang="tr-TR" sz="2800" b="1" dirty="0" err="1">
                <a:solidFill>
                  <a:srgbClr val="FF0000"/>
                </a:solidFill>
                <a:effectLst>
                  <a:outerShdw blurRad="38100" dist="38100" dir="2700000" algn="tl">
                    <a:srgbClr val="000000">
                      <a:alpha val="43137"/>
                    </a:srgbClr>
                  </a:outerShdw>
                </a:effectLst>
              </a:rPr>
              <a:t>Kloroflourkarbon</a:t>
            </a:r>
            <a:r>
              <a:rPr lang="tr-TR" sz="2800" b="1" dirty="0">
                <a:solidFill>
                  <a:srgbClr val="FF0000"/>
                </a:solidFill>
                <a:effectLst>
                  <a:outerShdw blurRad="38100" dist="38100" dir="2700000" algn="tl">
                    <a:srgbClr val="000000">
                      <a:alpha val="43137"/>
                    </a:srgbClr>
                  </a:outerShdw>
                </a:effectLst>
              </a:rPr>
              <a:t> Gazları (CFCS)</a:t>
            </a:r>
          </a:p>
          <a:p>
            <a:pPr marL="0" indent="0" algn="just">
              <a:buNone/>
            </a:pPr>
            <a:r>
              <a:rPr lang="tr-TR" sz="2400" dirty="0">
                <a:effectLst>
                  <a:outerShdw blurRad="38100" dist="38100" dir="2700000" algn="tl">
                    <a:srgbClr val="000000">
                      <a:alpha val="43137"/>
                    </a:srgbClr>
                  </a:outerShdw>
                </a:effectLst>
              </a:rPr>
              <a:t>Soğutucularda kullanılan gazın ana maddesidir. Ozon tabakası kloroflorokarbonların ( CFC ) yol açtığı bozulmaya çok uzun süredir maruz kalmaktadır. Ayrıca özellikle batı toplumlarında yaygın olarak kullanılan deodorant spreylerde bunları yoğun olarak içermektedir. </a:t>
            </a:r>
            <a:r>
              <a:rPr lang="tr-TR" sz="2400" dirty="0" err="1">
                <a:effectLst>
                  <a:outerShdw blurRad="38100" dist="38100" dir="2700000" algn="tl">
                    <a:srgbClr val="000000">
                      <a:alpha val="43137"/>
                    </a:srgbClr>
                  </a:outerShdw>
                </a:effectLst>
              </a:rPr>
              <a:t>CFC’lerin</a:t>
            </a:r>
            <a:r>
              <a:rPr lang="tr-TR" sz="2400" dirty="0">
                <a:effectLst>
                  <a:outerShdw blurRad="38100" dist="38100" dir="2700000" algn="tl">
                    <a:srgbClr val="000000">
                      <a:alpha val="43137"/>
                    </a:srgbClr>
                  </a:outerShdw>
                </a:effectLst>
              </a:rPr>
              <a:t> kullanım alanları çok geniş ve yaşam süreleri çok uzundur. Kullanıldıktan sonra atmosferde yükselerek stratosfere kadar çıkan </a:t>
            </a:r>
            <a:r>
              <a:rPr lang="tr-TR" sz="2400" dirty="0" err="1">
                <a:effectLst>
                  <a:outerShdw blurRad="38100" dist="38100" dir="2700000" algn="tl">
                    <a:srgbClr val="000000">
                      <a:alpha val="43137"/>
                    </a:srgbClr>
                  </a:outerShdw>
                </a:effectLst>
              </a:rPr>
              <a:t>CFC’ler</a:t>
            </a:r>
            <a:r>
              <a:rPr lang="tr-TR" sz="2400" dirty="0">
                <a:effectLst>
                  <a:outerShdw blurRad="38100" dist="38100" dir="2700000" algn="tl">
                    <a:srgbClr val="000000">
                      <a:alpha val="43137"/>
                    </a:srgbClr>
                  </a:outerShdw>
                </a:effectLst>
              </a:rPr>
              <a:t> ozon tabakasını oluşturan üçlü oksijen moleküllerin yapısını bozmaktadır</a:t>
            </a:r>
            <a:r>
              <a:rPr lang="tr-TR" sz="2400" dirty="0" smtClean="0">
                <a:effectLst>
                  <a:outerShdw blurRad="38100" dist="38100" dir="2700000" algn="tl">
                    <a:srgbClr val="000000">
                      <a:alpha val="43137"/>
                    </a:srgbClr>
                  </a:outerShdw>
                </a:effectLst>
              </a:rPr>
              <a:t>.</a:t>
            </a:r>
          </a:p>
          <a:p>
            <a:pPr marL="0" indent="0" algn="just">
              <a:buNone/>
            </a:pPr>
            <a:r>
              <a:rPr lang="tr-TR" sz="2400" dirty="0">
                <a:effectLst>
                  <a:outerShdw blurRad="38100" dist="38100" dir="2700000" algn="tl">
                    <a:srgbClr val="000000">
                      <a:alpha val="43137"/>
                    </a:srgbClr>
                  </a:outerShdw>
                </a:effectLst>
              </a:rPr>
              <a:t>Olayın vahametini anlatma bakımından CFC (klima gazı) gazı 15 yıl süreyle atmosferde kalmakta ve yavaş yavaş üst kesimlere yükselmekte ve ozon tabakasına zarar vermektedir. Klor atomları ozon atomlarını parçalayarak ozon tabakasını eritmektedir.</a:t>
            </a:r>
          </a:p>
          <a:p>
            <a:pPr marL="0" indent="0" algn="just">
              <a:buNone/>
            </a:pP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8011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7656" y="0"/>
            <a:ext cx="11464343" cy="6858000"/>
          </a:xfrm>
        </p:spPr>
        <p:txBody>
          <a:bodyPr>
            <a:normAutofit/>
          </a:bodyPr>
          <a:lstStyle/>
          <a:p>
            <a:pPr marL="0" indent="0" algn="just">
              <a:buNone/>
            </a:pPr>
            <a:r>
              <a:rPr lang="tr-TR" sz="2400" dirty="0">
                <a:effectLst>
                  <a:outerShdw blurRad="38100" dist="38100" dir="2700000" algn="tl">
                    <a:srgbClr val="000000">
                      <a:alpha val="43137"/>
                    </a:srgbClr>
                  </a:outerShdw>
                </a:effectLst>
              </a:rPr>
              <a:t>CFC gazlarının ozona zarar vermesinin yanında ısınma konusunda CO2 gazından daha etkili olduğu saptanmıştır. </a:t>
            </a:r>
            <a:r>
              <a:rPr lang="tr-TR" sz="2400" dirty="0" err="1">
                <a:effectLst>
                  <a:outerShdw blurRad="38100" dist="38100" dir="2700000" algn="tl">
                    <a:srgbClr val="000000">
                      <a:alpha val="43137"/>
                    </a:srgbClr>
                  </a:outerShdw>
                </a:effectLst>
              </a:rPr>
              <a:t>CFC’ler</a:t>
            </a:r>
            <a:r>
              <a:rPr lang="tr-TR" sz="2400" dirty="0">
                <a:effectLst>
                  <a:outerShdw blurRad="38100" dist="38100" dir="2700000" algn="tl">
                    <a:srgbClr val="000000">
                      <a:alpha val="43137"/>
                    </a:srgbClr>
                  </a:outerShdw>
                </a:effectLst>
              </a:rPr>
              <a:t> ısıyı tutma konusunda CO2’ten 200 bin kere daha etkilidir.</a:t>
            </a:r>
          </a:p>
          <a:p>
            <a:pPr marL="0" indent="0" algn="just">
              <a:buNone/>
            </a:pPr>
            <a:r>
              <a:rPr lang="tr-TR" sz="2400" dirty="0">
                <a:effectLst>
                  <a:outerShdw blurRad="38100" dist="38100" dir="2700000" algn="tl">
                    <a:srgbClr val="000000">
                      <a:alpha val="43137"/>
                    </a:srgbClr>
                  </a:outerShdw>
                </a:effectLst>
              </a:rPr>
              <a:t>• Tarımsal İlaç ve Maddeler: Tarım zararlılarına karşı kullanılan bu maddeler, toprağa zarar verdiği gibi, ozon tabakasının yıkımında da onda bir oranında etkilidir.</a:t>
            </a:r>
          </a:p>
          <a:p>
            <a:pPr marL="0" indent="0" algn="just">
              <a:buNone/>
            </a:pPr>
            <a:r>
              <a:rPr lang="tr-TR" sz="2400" dirty="0">
                <a:effectLst>
                  <a:outerShdw blurRad="38100" dist="38100" dir="2700000" algn="tl">
                    <a:srgbClr val="000000">
                      <a:alpha val="43137"/>
                    </a:srgbClr>
                  </a:outerShdw>
                </a:effectLst>
              </a:rPr>
              <a:t>• Temizlik Malzemeleri: Ozon tabakasını etkileyen kimyasalların başında temizlik malzemelerinin içinde bulunan </a:t>
            </a:r>
            <a:r>
              <a:rPr lang="tr-TR" sz="2400" dirty="0" err="1">
                <a:effectLst>
                  <a:outerShdw blurRad="38100" dist="38100" dir="2700000" algn="tl">
                    <a:srgbClr val="000000">
                      <a:alpha val="43137"/>
                    </a:srgbClr>
                  </a:outerShdw>
                </a:effectLst>
              </a:rPr>
              <a:t>toikloroetan</a:t>
            </a:r>
            <a:r>
              <a:rPr lang="tr-TR" sz="2400" dirty="0">
                <a:effectLst>
                  <a:outerShdw blurRad="38100" dist="38100" dir="2700000" algn="tl">
                    <a:srgbClr val="000000">
                      <a:alpha val="43137"/>
                    </a:srgbClr>
                  </a:outerShdw>
                </a:effectLst>
              </a:rPr>
              <a:t> (CH3CCI3) gelmektedir. Bu maddenin kullanımının günümüzde sınırlandırılmış olması ozon tabakasında belli bir iyileştirmeye yol açacaktır.</a:t>
            </a:r>
          </a:p>
          <a:p>
            <a:pPr marL="0" indent="0" algn="just">
              <a:buNone/>
            </a:pPr>
            <a:r>
              <a:rPr lang="tr-TR" sz="2400" dirty="0">
                <a:effectLst>
                  <a:outerShdw blurRad="38100" dist="38100" dir="2700000" algn="tl">
                    <a:srgbClr val="000000">
                      <a:alpha val="43137"/>
                    </a:srgbClr>
                  </a:outerShdw>
                </a:effectLst>
              </a:rPr>
              <a:t>• DDT: Tarım alanlarındaki böcekleri zehirlemek için kullanılmaktadır. Bu gazın insan dahil diğer canlılar içinde öldürücü olduğu fark edildikten sonra üretimden kaldırılmıştır.</a:t>
            </a:r>
          </a:p>
          <a:p>
            <a:pPr marL="0" indent="0" algn="just">
              <a:buNone/>
            </a:pP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Dioksin</a:t>
            </a:r>
            <a:r>
              <a:rPr lang="tr-TR" sz="2400" dirty="0">
                <a:effectLst>
                  <a:outerShdw blurRad="38100" dist="38100" dir="2700000" algn="tl">
                    <a:srgbClr val="000000">
                      <a:alpha val="43137"/>
                    </a:srgbClr>
                  </a:outerShdw>
                </a:effectLst>
              </a:rPr>
              <a:t>: 100’ün üstünde çeşidi vardır. Bitki ve böceklerin tahribatı için kullanılır. Kansere ve daha birçok hastalığa neden olmaktadır</a:t>
            </a:r>
            <a:r>
              <a:rPr lang="tr-TR" sz="2400" dirty="0" smtClean="0">
                <a:effectLst>
                  <a:outerShdw blurRad="38100" dist="38100" dir="2700000" algn="tl">
                    <a:srgbClr val="000000">
                      <a:alpha val="43137"/>
                    </a:srgbClr>
                  </a:outerShdw>
                </a:effectLst>
              </a:rPr>
              <a:t>.</a:t>
            </a:r>
          </a:p>
          <a:p>
            <a:pPr marL="0" indent="0" algn="just">
              <a:buNone/>
            </a:pP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Civa</a:t>
            </a:r>
            <a:r>
              <a:rPr lang="tr-TR" sz="2400" dirty="0">
                <a:effectLst>
                  <a:outerShdw blurRad="38100" dist="38100" dir="2700000" algn="tl">
                    <a:srgbClr val="000000">
                      <a:alpha val="43137"/>
                    </a:srgbClr>
                  </a:outerShdw>
                </a:effectLst>
              </a:rPr>
              <a:t>: Diğer elementler gibi çözünmez; bu yüzden son derece zehirlidir.</a:t>
            </a:r>
          </a:p>
          <a:p>
            <a:pPr marL="0" indent="0" algn="just">
              <a:buNone/>
            </a:pPr>
            <a:r>
              <a:rPr lang="tr-TR" sz="2400" dirty="0">
                <a:effectLst>
                  <a:outerShdw blurRad="38100" dist="38100" dir="2700000" algn="tl">
                    <a:srgbClr val="000000">
                      <a:alpha val="43137"/>
                    </a:srgbClr>
                  </a:outerShdw>
                </a:effectLst>
              </a:rPr>
              <a:t>• Kurşun: Günümüzde kurşun kalemlerin içinde kullanılır. Vücudun içine girdiği takdirde çok zehirleyicidir, sinir sistemini çökertip beyne hasar verir.</a:t>
            </a:r>
          </a:p>
        </p:txBody>
      </p:sp>
    </p:spTree>
    <p:extLst>
      <p:ext uri="{BB962C8B-B14F-4D97-AF65-F5344CB8AC3E}">
        <p14:creationId xmlns:p14="http://schemas.microsoft.com/office/powerpoint/2010/main" val="1791629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3414" y="0"/>
            <a:ext cx="11438586" cy="6858000"/>
          </a:xfrm>
        </p:spPr>
        <p:txBody>
          <a:bodyPr>
            <a:normAutofit/>
          </a:bodyPr>
          <a:lstStyle/>
          <a:p>
            <a:pPr marL="0" indent="0" algn="just">
              <a:buNone/>
            </a:pP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Vinilklorid</a:t>
            </a:r>
            <a:r>
              <a:rPr lang="tr-TR" sz="2400" dirty="0">
                <a:effectLst>
                  <a:outerShdw blurRad="38100" dist="38100" dir="2700000" algn="tl">
                    <a:srgbClr val="000000">
                      <a:alpha val="43137"/>
                    </a:srgbClr>
                  </a:outerShdw>
                </a:effectLst>
              </a:rPr>
              <a:t>: PVC, yani kapı, pencere kaplama elde etmek için kullanılan bir gaz karışımıdır. Solunduğunda zehirleyici etkisi vardır.</a:t>
            </a:r>
          </a:p>
          <a:p>
            <a:pPr marL="0" indent="0" algn="just">
              <a:buNone/>
            </a:pP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PCB’ler</a:t>
            </a:r>
            <a:r>
              <a:rPr lang="tr-TR" sz="2400" dirty="0">
                <a:effectLst>
                  <a:outerShdw blurRad="38100" dist="38100" dir="2700000" algn="tl">
                    <a:srgbClr val="000000">
                      <a:alpha val="43137"/>
                    </a:srgbClr>
                  </a:outerShdw>
                </a:effectLst>
              </a:rPr>
              <a:t>: Büyük santrallerdeki elektrik transformatörlerinin yalıtımında, birçok elektrikli ev aletlerinde aynı zamanda boya ve yapıştırıcıların esneklik kazanmasında kullanılmakta ve kansere yol açmaktadır.</a:t>
            </a:r>
          </a:p>
          <a:p>
            <a:pPr marL="0" indent="0" algn="just">
              <a:buNone/>
            </a:pPr>
            <a:r>
              <a:rPr lang="tr-TR" sz="2400" dirty="0">
                <a:effectLst>
                  <a:outerShdw blurRad="38100" dist="38100" dir="2700000" algn="tl">
                    <a:srgbClr val="000000">
                      <a:alpha val="43137"/>
                    </a:srgbClr>
                  </a:outerShdw>
                </a:effectLst>
              </a:rPr>
              <a:t>• Sodyum nitrat: Füme edilmiş yani tütsüyle kurutulmuş, balık, et ve diğer bazı yiyecekleri korumak için kullanılan bir çeşit tuzdur. Vücuda girdiğinde kansere yol açabilir.</a:t>
            </a:r>
          </a:p>
          <a:p>
            <a:pPr marL="0" indent="0" algn="just">
              <a:buNone/>
            </a:pPr>
            <a:r>
              <a:rPr lang="tr-TR" sz="2400" dirty="0">
                <a:effectLst>
                  <a:outerShdw blurRad="38100" dist="38100" dir="2700000" algn="tl">
                    <a:srgbClr val="000000">
                      <a:alpha val="43137"/>
                    </a:srgbClr>
                  </a:outerShdw>
                </a:effectLst>
              </a:rPr>
              <a:t>• Kükürt dioksit (SO2): Sülfürün, yağın, çeşitli doğal gazların ve kömürle petrol gibi fosil yakıtların yanması sonucu açığa çıkar. Asit yağmurlarının oluşmasında etkilidir.</a:t>
            </a:r>
          </a:p>
          <a:p>
            <a:pPr marL="0" indent="0" algn="just">
              <a:buNone/>
            </a:pPr>
            <a:r>
              <a:rPr lang="tr-TR" sz="2400" dirty="0">
                <a:effectLst>
                  <a:outerShdw blurRad="38100" dist="38100" dir="2700000" algn="tl">
                    <a:srgbClr val="000000">
                      <a:alpha val="43137"/>
                    </a:srgbClr>
                  </a:outerShdw>
                </a:effectLst>
              </a:rPr>
              <a:t>• Polimerler: Doğal ve sentetik çeşitleri bulunmaktadır. Doğal olanları, protein ve nişasta içerir. Sentetik olanları ise, plastik ürünlerde ve el yapımı kumaşlarda bulunup, naylon, teflon, polyester gibi adlar alır</a:t>
            </a:r>
            <a:r>
              <a:rPr lang="tr-TR" sz="2400" dirty="0" smtClean="0">
                <a:effectLst>
                  <a:outerShdw blurRad="38100" dist="38100" dir="2700000" algn="tl">
                    <a:srgbClr val="000000">
                      <a:alpha val="43137"/>
                    </a:srgbClr>
                  </a:outerShdw>
                </a:effectLst>
              </a:rPr>
              <a:t>.</a:t>
            </a:r>
          </a:p>
          <a:p>
            <a:pPr marL="0" indent="0" algn="just">
              <a:buNone/>
            </a:pPr>
            <a:endParaRPr lang="tr-TR" sz="2400" dirty="0" smtClean="0">
              <a:effectLst>
                <a:outerShdw blurRad="38100" dist="38100" dir="2700000" algn="tl">
                  <a:srgbClr val="000000">
                    <a:alpha val="43137"/>
                  </a:srgbClr>
                </a:outerShdw>
              </a:effectLst>
            </a:endParaRPr>
          </a:p>
          <a:p>
            <a:pPr marL="0" indent="0" algn="just">
              <a:buNone/>
            </a:pPr>
            <a:r>
              <a:rPr lang="tr-TR" sz="2400" dirty="0" smtClean="0">
                <a:effectLst>
                  <a:outerShdw blurRad="38100" dist="38100" dir="2700000" algn="tl">
                    <a:srgbClr val="000000">
                      <a:alpha val="43137"/>
                    </a:srgbClr>
                  </a:outerShdw>
                </a:effectLst>
              </a:rPr>
              <a:t>Bu </a:t>
            </a:r>
            <a:r>
              <a:rPr lang="tr-TR" sz="2400" dirty="0">
                <a:effectLst>
                  <a:outerShdw blurRad="38100" dist="38100" dir="2700000" algn="tl">
                    <a:srgbClr val="000000">
                      <a:alpha val="43137"/>
                    </a:srgbClr>
                  </a:outerShdw>
                </a:effectLst>
              </a:rPr>
              <a:t>sera gazları için doğal kaynak yoktur. Spreylerdeki püskürtücü gazlar, soğutucu aletlerde kullanılan gazlar, bilgisayar temizleyiciler, bu gazların başlıca yapay kaynaklarıdır. Küresel ısınmadaki payları % 22 oranındadır.</a:t>
            </a:r>
          </a:p>
        </p:txBody>
      </p:sp>
    </p:spTree>
    <p:extLst>
      <p:ext uri="{BB962C8B-B14F-4D97-AF65-F5344CB8AC3E}">
        <p14:creationId xmlns:p14="http://schemas.microsoft.com/office/powerpoint/2010/main" val="503353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5459" y="209281"/>
            <a:ext cx="11496541" cy="795270"/>
          </a:xfrm>
        </p:spPr>
        <p:txBody>
          <a:bodyPr/>
          <a:lstStyle/>
          <a:p>
            <a:pPr algn="ctr"/>
            <a:r>
              <a:rPr lang="tr-TR" b="1" dirty="0">
                <a:effectLst>
                  <a:outerShdw blurRad="38100" dist="38100" dir="2700000" algn="tl">
                    <a:srgbClr val="000000">
                      <a:alpha val="43137"/>
                    </a:srgbClr>
                  </a:outerShdw>
                </a:effectLst>
              </a:rPr>
              <a:t>Havadaki Ozon ve Etkileri</a:t>
            </a:r>
          </a:p>
        </p:txBody>
      </p:sp>
      <p:sp>
        <p:nvSpPr>
          <p:cNvPr id="3" name="İçerik Yer Tutucusu 2"/>
          <p:cNvSpPr>
            <a:spLocks noGrp="1"/>
          </p:cNvSpPr>
          <p:nvPr>
            <p:ph idx="1"/>
          </p:nvPr>
        </p:nvSpPr>
        <p:spPr>
          <a:xfrm>
            <a:off x="695460" y="1049626"/>
            <a:ext cx="11496540" cy="5808373"/>
          </a:xfrm>
        </p:spPr>
        <p:txBody>
          <a:bodyPr>
            <a:normAutofit/>
          </a:bodyPr>
          <a:lstStyle/>
          <a:p>
            <a:pPr marL="0" indent="0" algn="just">
              <a:buNone/>
            </a:pPr>
            <a:r>
              <a:rPr lang="tr-TR" sz="2400" dirty="0">
                <a:effectLst>
                  <a:outerShdw blurRad="38100" dist="38100" dir="2700000" algn="tl">
                    <a:srgbClr val="000000">
                      <a:alpha val="43137"/>
                    </a:srgbClr>
                  </a:outerShdw>
                </a:effectLst>
              </a:rPr>
              <a:t>Ozon miktarında ve dağılımında yaşanan değişmeler, hem güneşten gelen zararlı radyasyonun yere kadar ulaşmasına hem de yeryüzündeki hava olaylarının, seyrinin, kuvvetinin, sıklığının ve oluş şeklinin değişmesine neden olmaktadır. Günümüzün en büyük sorunlarından birisi olan ozon tabakasının incelmesi yani delinmesidir.</a:t>
            </a:r>
          </a:p>
          <a:p>
            <a:pPr marL="0" indent="0" algn="just">
              <a:buNone/>
            </a:pPr>
            <a:r>
              <a:rPr lang="tr-TR" sz="2400" dirty="0">
                <a:effectLst>
                  <a:outerShdw blurRad="38100" dist="38100" dir="2700000" algn="tl">
                    <a:srgbClr val="000000">
                      <a:alpha val="43137"/>
                    </a:srgbClr>
                  </a:outerShdw>
                </a:effectLst>
              </a:rPr>
              <a:t>Şimşek çaktıktan sonra havada duyulan hafif sarımsak kokusu ozonun kokusudur. Ozon havanın alt katlarında çok azdır. 1 m3 havada 8 mm3 kadar ozon bulunur. Yere yakın hava katlarındaki ozonun miktarı sabahları hemen hiç yok denecek kadar azdır. Öğlene doğru miktar biraz artar. Bu değer yerine ve mevsimlere göre biraz değişir. Fakat yerden 19-45 km yükseklikler arasında ozon katı bulunur. Bu yüksekliklerde ozonun miktarı Ekvatordan Kutba doğru artar. Ozon katının yüksekliği ortalama olarak 10. enlemlerde 29 km, 75. enlemlerde 22 km kadardır</a:t>
            </a:r>
            <a:r>
              <a:rPr lang="tr-TR" sz="2400" dirty="0" smtClean="0">
                <a:effectLst>
                  <a:outerShdw blurRad="38100" dist="38100" dir="2700000" algn="tl">
                    <a:srgbClr val="000000">
                      <a:alpha val="43137"/>
                    </a:srgbClr>
                  </a:outerShdw>
                </a:effectLst>
              </a:rPr>
              <a:t>.</a:t>
            </a:r>
          </a:p>
          <a:p>
            <a:pPr marL="0" indent="0" algn="just">
              <a:buNone/>
            </a:pPr>
            <a:r>
              <a:rPr lang="tr-TR" sz="2400" dirty="0">
                <a:effectLst>
                  <a:outerShdw blurRad="38100" dist="38100" dir="2700000" algn="tl">
                    <a:srgbClr val="000000">
                      <a:alpha val="43137"/>
                    </a:srgbClr>
                  </a:outerShdw>
                </a:effectLst>
              </a:rPr>
              <a:t>Ultraviyole ışınlar gereğinden çok olduğunda yaşam üzerinde olumsuz etkilere neden olurlar</a:t>
            </a:r>
            <a:r>
              <a:rPr lang="tr-TR" sz="2400" dirty="0" smtClean="0">
                <a:effectLst>
                  <a:outerShdw blurRad="38100" dist="38100" dir="2700000" algn="tl">
                    <a:srgbClr val="000000">
                      <a:alpha val="43137"/>
                    </a:srgbClr>
                  </a:outerShdw>
                </a:effectLst>
              </a:rPr>
              <a:t>.</a:t>
            </a:r>
          </a:p>
          <a:p>
            <a:pPr marL="0" indent="0" algn="just">
              <a:buNone/>
            </a:pPr>
            <a:r>
              <a:rPr lang="tr-TR" sz="2400" dirty="0">
                <a:effectLst>
                  <a:outerShdw blurRad="38100" dist="38100" dir="2700000" algn="tl">
                    <a:srgbClr val="000000">
                      <a:alpha val="43137"/>
                    </a:srgbClr>
                  </a:outerShdw>
                </a:effectLst>
              </a:rPr>
              <a:t>Küresel ısınmadaki sera etkisi % 7 kadardır.</a:t>
            </a:r>
          </a:p>
        </p:txBody>
      </p:sp>
    </p:spTree>
    <p:extLst>
      <p:ext uri="{BB962C8B-B14F-4D97-AF65-F5344CB8AC3E}">
        <p14:creationId xmlns:p14="http://schemas.microsoft.com/office/powerpoint/2010/main" val="2504907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0534" y="0"/>
            <a:ext cx="11451465" cy="6858000"/>
          </a:xfrm>
        </p:spPr>
        <p:txBody>
          <a:bodyPr>
            <a:normAutofit/>
          </a:bodyPr>
          <a:lstStyle/>
          <a:p>
            <a:pPr marL="0" indent="0" algn="just">
              <a:buNone/>
            </a:pPr>
            <a:r>
              <a:rPr lang="tr-TR" sz="2400" b="1" dirty="0">
                <a:solidFill>
                  <a:srgbClr val="FF0000"/>
                </a:solidFill>
                <a:effectLst>
                  <a:outerShdw blurRad="38100" dist="38100" dir="2700000" algn="tl">
                    <a:srgbClr val="000000">
                      <a:alpha val="43137"/>
                    </a:srgbClr>
                  </a:outerShdw>
                </a:effectLst>
              </a:rPr>
              <a:t>Ozon Tabakasına Zarar Vererek Onu Tahrip Eden Gazlar Nelerdir?</a:t>
            </a:r>
          </a:p>
          <a:p>
            <a:pPr marL="0" indent="0" algn="just">
              <a:buNone/>
            </a:pPr>
            <a:r>
              <a:rPr lang="tr-TR" sz="2400" dirty="0">
                <a:effectLst>
                  <a:outerShdw blurRad="38100" dist="38100" dir="2700000" algn="tl">
                    <a:srgbClr val="000000">
                      <a:alpha val="43137"/>
                    </a:srgbClr>
                  </a:outerShdw>
                </a:effectLst>
              </a:rPr>
              <a:t>• Klimalarda ve buzdolaplarında soğutucu gaz olarak kullanılan CFC (kloroflorokarbon) gazları,</a:t>
            </a:r>
          </a:p>
          <a:p>
            <a:pPr marL="0" indent="0" algn="just">
              <a:buNone/>
            </a:pPr>
            <a:r>
              <a:rPr lang="tr-TR" sz="2400" dirty="0">
                <a:effectLst>
                  <a:outerShdw blurRad="38100" dist="38100" dir="2700000" algn="tl">
                    <a:srgbClr val="000000">
                      <a:alpha val="43137"/>
                    </a:srgbClr>
                  </a:outerShdw>
                </a:effectLst>
              </a:rPr>
              <a:t>• Tarımsal ilâç ve maddeler,</a:t>
            </a:r>
          </a:p>
          <a:p>
            <a:pPr marL="0" indent="0" algn="just">
              <a:buNone/>
            </a:pPr>
            <a:r>
              <a:rPr lang="tr-TR" sz="2400" dirty="0">
                <a:effectLst>
                  <a:outerShdw blurRad="38100" dist="38100" dir="2700000" algn="tl">
                    <a:srgbClr val="000000">
                      <a:alpha val="43137"/>
                    </a:srgbClr>
                  </a:outerShdw>
                </a:effectLst>
              </a:rPr>
              <a:t>• Temizlik malzemeleri,</a:t>
            </a:r>
          </a:p>
          <a:p>
            <a:pPr marL="0" indent="0" algn="just">
              <a:buNone/>
            </a:pPr>
            <a:r>
              <a:rPr lang="tr-TR" sz="2400" dirty="0">
                <a:effectLst>
                  <a:outerShdw blurRad="38100" dist="38100" dir="2700000" algn="tl">
                    <a:srgbClr val="000000">
                      <a:alpha val="43137"/>
                    </a:srgbClr>
                  </a:outerShdw>
                </a:effectLst>
              </a:rPr>
              <a:t>• Jet uçaklarından çıkan atık gazlar,</a:t>
            </a:r>
          </a:p>
          <a:p>
            <a:pPr marL="0" indent="0" algn="just">
              <a:buNone/>
            </a:pPr>
            <a:r>
              <a:rPr lang="tr-TR" sz="2400" dirty="0">
                <a:effectLst>
                  <a:outerShdw blurRad="38100" dist="38100" dir="2700000" algn="tl">
                    <a:srgbClr val="000000">
                      <a:alpha val="43137"/>
                    </a:srgbClr>
                  </a:outerShdw>
                </a:effectLst>
              </a:rPr>
              <a:t>• Egzoz gazları,</a:t>
            </a:r>
          </a:p>
          <a:p>
            <a:pPr marL="0" indent="0" algn="just">
              <a:buNone/>
            </a:pPr>
            <a:r>
              <a:rPr lang="tr-TR" sz="2400" dirty="0">
                <a:effectLst>
                  <a:outerShdw blurRad="38100" dist="38100" dir="2700000" algn="tl">
                    <a:srgbClr val="000000">
                      <a:alpha val="43137"/>
                    </a:srgbClr>
                  </a:outerShdw>
                </a:effectLst>
              </a:rPr>
              <a:t>• Endüstri atıkları,</a:t>
            </a:r>
          </a:p>
          <a:p>
            <a:pPr marL="0" indent="0" algn="just">
              <a:buNone/>
            </a:pPr>
            <a:r>
              <a:rPr lang="tr-TR" sz="2400" dirty="0">
                <a:effectLst>
                  <a:outerShdw blurRad="38100" dist="38100" dir="2700000" algn="tl">
                    <a:srgbClr val="000000">
                      <a:alpha val="43137"/>
                    </a:srgbClr>
                  </a:outerShdw>
                </a:effectLst>
              </a:rPr>
              <a:t>• Yapay gübrelemeler,</a:t>
            </a:r>
          </a:p>
          <a:p>
            <a:pPr marL="0" indent="0" algn="just">
              <a:buNone/>
            </a:pPr>
            <a:r>
              <a:rPr lang="tr-TR" sz="2400" dirty="0">
                <a:effectLst>
                  <a:outerShdw blurRad="38100" dist="38100" dir="2700000" algn="tl">
                    <a:srgbClr val="000000">
                      <a:alpha val="43137"/>
                    </a:srgbClr>
                  </a:outerShdw>
                </a:effectLst>
              </a:rPr>
              <a:t>• Plastik köpüğü ürünler (plastik bardaklar, tabaklar ve </a:t>
            </a:r>
            <a:r>
              <a:rPr lang="tr-TR" sz="2400" dirty="0" err="1">
                <a:effectLst>
                  <a:outerShdw blurRad="38100" dist="38100" dir="2700000" algn="tl">
                    <a:srgbClr val="000000">
                      <a:alpha val="43137"/>
                    </a:srgbClr>
                  </a:outerShdw>
                </a:effectLst>
              </a:rPr>
              <a:t>fast-food</a:t>
            </a:r>
            <a:r>
              <a:rPr lang="tr-TR" sz="2400" dirty="0">
                <a:effectLst>
                  <a:outerShdw blurRad="38100" dist="38100" dir="2700000" algn="tl">
                    <a:srgbClr val="000000">
                      <a:alpha val="43137"/>
                    </a:srgbClr>
                  </a:outerShdw>
                </a:effectLst>
              </a:rPr>
              <a:t> taşıyıcıları),</a:t>
            </a:r>
          </a:p>
          <a:p>
            <a:pPr marL="0" indent="0" algn="just">
              <a:buNone/>
            </a:pPr>
            <a:r>
              <a:rPr lang="tr-TR" sz="2400" dirty="0">
                <a:effectLst>
                  <a:outerShdw blurRad="38100" dist="38100" dir="2700000" algn="tl">
                    <a:srgbClr val="000000">
                      <a:alpha val="43137"/>
                    </a:srgbClr>
                  </a:outerShdw>
                </a:effectLst>
              </a:rPr>
              <a:t>• Nükleer patlamalar sonucu oluşan çıktılar ozon tabakasına zarar vermekte günden güne bir kurt gibi kemirmektedir.</a:t>
            </a:r>
          </a:p>
        </p:txBody>
      </p:sp>
    </p:spTree>
    <p:extLst>
      <p:ext uri="{BB962C8B-B14F-4D97-AF65-F5344CB8AC3E}">
        <p14:creationId xmlns:p14="http://schemas.microsoft.com/office/powerpoint/2010/main" val="253478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7656" y="0"/>
            <a:ext cx="11464343" cy="6858000"/>
          </a:xfrm>
        </p:spPr>
        <p:txBody>
          <a:bodyPr>
            <a:normAutofit/>
          </a:bodyPr>
          <a:lstStyle/>
          <a:p>
            <a:pPr marL="0" indent="0" algn="just">
              <a:buNone/>
            </a:pPr>
            <a:r>
              <a:rPr lang="tr-TR" sz="2400" b="1" dirty="0">
                <a:solidFill>
                  <a:srgbClr val="FF0000"/>
                </a:solidFill>
                <a:effectLst>
                  <a:outerShdw blurRad="38100" dist="38100" dir="2700000" algn="tl">
                    <a:srgbClr val="000000">
                      <a:alpha val="43137"/>
                    </a:srgbClr>
                  </a:outerShdw>
                </a:effectLst>
              </a:rPr>
              <a:t>Ozon-Sera İkilemi ve İklim Felaketleri</a:t>
            </a:r>
          </a:p>
          <a:p>
            <a:pPr marL="0" indent="0" algn="just">
              <a:buNone/>
            </a:pPr>
            <a:r>
              <a:rPr lang="tr-TR" sz="2400" dirty="0">
                <a:effectLst>
                  <a:outerShdw blurRad="38100" dist="38100" dir="2700000" algn="tl">
                    <a:srgbClr val="000000">
                      <a:alpha val="43137"/>
                    </a:srgbClr>
                  </a:outerShdw>
                </a:effectLst>
              </a:rPr>
              <a:t>CO2 emisyonuna neden olan uygulamaların her geçen gün artması çevre felaketlerinin artarak oluşumuna yol açar. Bugün CO2 üretimini arttıran yapılanmalar sonucunda sadece bölgesel çevre felaketleri değil, aynı zamanda küresel çevre felaketleri de kapımızı çalmaktadır.</a:t>
            </a:r>
          </a:p>
          <a:p>
            <a:pPr marL="0" indent="0" algn="just">
              <a:buNone/>
            </a:pPr>
            <a:r>
              <a:rPr lang="tr-TR" sz="2400" dirty="0">
                <a:effectLst>
                  <a:outerShdw blurRad="38100" dist="38100" dir="2700000" algn="tl">
                    <a:srgbClr val="000000">
                      <a:alpha val="43137"/>
                    </a:srgbClr>
                  </a:outerShdw>
                </a:effectLst>
              </a:rPr>
              <a:t>Havaya salınan iz gazları dediğimiz zararlı gazlar nedeniyle ozon tabakasında yer yer delinmeler tespit edilmiştir. Delikler açılınca ozon tabakasının güneşten gelen ultraviyole ışınları geri savurma işlevi işlememekte ve tehlikeli ışınlar yerküreye ulaşmaktadır. Bunun sonucunda,</a:t>
            </a:r>
          </a:p>
          <a:p>
            <a:pPr marL="0" indent="0" algn="just">
              <a:buNone/>
            </a:pPr>
            <a:r>
              <a:rPr lang="tr-TR" sz="2400" dirty="0">
                <a:effectLst>
                  <a:outerShdw blurRad="38100" dist="38100" dir="2700000" algn="tl">
                    <a:srgbClr val="000000">
                      <a:alpha val="43137"/>
                    </a:srgbClr>
                  </a:outerShdw>
                </a:effectLst>
              </a:rPr>
              <a:t>• İnsanlarda deri kanserine,</a:t>
            </a:r>
          </a:p>
          <a:p>
            <a:pPr marL="0" indent="0" algn="just">
              <a:buNone/>
            </a:pPr>
            <a:r>
              <a:rPr lang="tr-TR" sz="2400" dirty="0">
                <a:effectLst>
                  <a:outerShdw blurRad="38100" dist="38100" dir="2700000" algn="tl">
                    <a:srgbClr val="000000">
                      <a:alpha val="43137"/>
                    </a:srgbClr>
                  </a:outerShdw>
                </a:effectLst>
              </a:rPr>
              <a:t>• Gazların ısıyı iletmemesi nedeniyle atmosferde ısınmaya,</a:t>
            </a:r>
          </a:p>
          <a:p>
            <a:pPr marL="0" indent="0" algn="just">
              <a:buNone/>
            </a:pPr>
            <a:r>
              <a:rPr lang="tr-TR" sz="2400" dirty="0">
                <a:effectLst>
                  <a:outerShdw blurRad="38100" dist="38100" dir="2700000" algn="tl">
                    <a:srgbClr val="000000">
                      <a:alpha val="43137"/>
                    </a:srgbClr>
                  </a:outerShdw>
                </a:effectLst>
              </a:rPr>
              <a:t>• Denizlerdeki </a:t>
            </a:r>
            <a:r>
              <a:rPr lang="tr-TR" sz="2400" dirty="0" err="1">
                <a:effectLst>
                  <a:outerShdw blurRad="38100" dist="38100" dir="2700000" algn="tl">
                    <a:srgbClr val="000000">
                      <a:alpha val="43137"/>
                    </a:srgbClr>
                  </a:outerShdw>
                </a:effectLst>
              </a:rPr>
              <a:t>fitoplanktonların</a:t>
            </a:r>
            <a:r>
              <a:rPr lang="tr-TR" sz="2400" dirty="0">
                <a:effectLst>
                  <a:outerShdw blurRad="38100" dist="38100" dir="2700000" algn="tl">
                    <a:srgbClr val="000000">
                      <a:alpha val="43137"/>
                    </a:srgbClr>
                  </a:outerShdw>
                </a:effectLst>
              </a:rPr>
              <a:t> (algler) ölümüne neden olmaktadır</a:t>
            </a:r>
            <a:r>
              <a:rPr lang="tr-TR" sz="2400" dirty="0" smtClean="0">
                <a:effectLst>
                  <a:outerShdw blurRad="38100" dist="38100" dir="2700000" algn="tl">
                    <a:srgbClr val="000000">
                      <a:alpha val="43137"/>
                    </a:srgbClr>
                  </a:outerShdw>
                </a:effectLst>
              </a:rPr>
              <a:t>.</a:t>
            </a:r>
          </a:p>
          <a:p>
            <a:pPr marL="0" indent="0" algn="just">
              <a:buNone/>
            </a:pPr>
            <a:r>
              <a:rPr lang="tr-TR" sz="2400" dirty="0">
                <a:effectLst>
                  <a:outerShdw blurRad="38100" dist="38100" dir="2700000" algn="tl">
                    <a:srgbClr val="000000">
                      <a:alpha val="43137"/>
                    </a:srgbClr>
                  </a:outerShdw>
                </a:effectLst>
              </a:rPr>
              <a:t>Buraya kadar yapılan açıklamalardan anlaşılacağı üzere, küresel ısınmanın temel nedeni, bol fosil yakıt kullanılmasıyla atmosfere salınan karbondioksit miktarının çok yüksek miktarlara ulaşmasıdır. Miktar ve atmosferde kalma süresinin çok yüksek olması nedeniyle küresel ısınmada, sera gazları içindeki etki payı da çok yüksek olmaktadır (%50).</a:t>
            </a:r>
          </a:p>
        </p:txBody>
      </p:sp>
    </p:spTree>
    <p:extLst>
      <p:ext uri="{BB962C8B-B14F-4D97-AF65-F5344CB8AC3E}">
        <p14:creationId xmlns:p14="http://schemas.microsoft.com/office/powerpoint/2010/main" val="189048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6975" y="80494"/>
            <a:ext cx="11445025" cy="846786"/>
          </a:xfrm>
        </p:spPr>
        <p:txBody>
          <a:bodyPr/>
          <a:lstStyle/>
          <a:p>
            <a:pPr algn="ctr"/>
            <a:r>
              <a:rPr lang="tr-TR" b="1" dirty="0">
                <a:effectLst>
                  <a:outerShdw blurRad="38100" dist="38100" dir="2700000" algn="tl">
                    <a:srgbClr val="000000">
                      <a:alpha val="43137"/>
                    </a:srgbClr>
                  </a:outerShdw>
                </a:effectLst>
              </a:rPr>
              <a:t>Küresel Isınmanın Tarihsel Gelişimi</a:t>
            </a:r>
          </a:p>
        </p:txBody>
      </p:sp>
      <p:sp>
        <p:nvSpPr>
          <p:cNvPr id="3" name="İçerik Yer Tutucusu 2"/>
          <p:cNvSpPr>
            <a:spLocks noGrp="1"/>
          </p:cNvSpPr>
          <p:nvPr>
            <p:ph idx="1"/>
          </p:nvPr>
        </p:nvSpPr>
        <p:spPr>
          <a:xfrm>
            <a:off x="746974" y="785611"/>
            <a:ext cx="11445025" cy="6072389"/>
          </a:xfrm>
        </p:spPr>
        <p:txBody>
          <a:bodyPr>
            <a:normAutofit/>
          </a:bodyPr>
          <a:lstStyle/>
          <a:p>
            <a:pPr marL="0" indent="0" algn="just">
              <a:buNone/>
            </a:pPr>
            <a:r>
              <a:rPr lang="tr-TR" sz="2400" dirty="0">
                <a:effectLst>
                  <a:outerShdw blurRad="38100" dist="38100" dir="2700000" algn="tl">
                    <a:srgbClr val="000000">
                      <a:alpha val="43137"/>
                    </a:srgbClr>
                  </a:outerShdw>
                </a:effectLst>
              </a:rPr>
              <a:t>Küresel iklim değişimi olayının açıklamasının yaklaşık 200 yıl süren bir hikâyesi vardır.</a:t>
            </a:r>
          </a:p>
          <a:p>
            <a:pPr marL="0" indent="0" algn="just">
              <a:buNone/>
            </a:pPr>
            <a:r>
              <a:rPr lang="tr-TR" sz="2400" dirty="0">
                <a:effectLst>
                  <a:outerShdw blurRad="38100" dist="38100" dir="2700000" algn="tl">
                    <a:srgbClr val="000000">
                      <a:alpha val="43137"/>
                    </a:srgbClr>
                  </a:outerShdw>
                </a:effectLst>
              </a:rPr>
              <a:t>Jean-</a:t>
            </a:r>
            <a:r>
              <a:rPr lang="tr-TR" sz="2400" dirty="0" err="1">
                <a:effectLst>
                  <a:outerShdw blurRad="38100" dist="38100" dir="2700000" algn="tl">
                    <a:srgbClr val="000000">
                      <a:alpha val="43137"/>
                    </a:srgbClr>
                  </a:outerShdw>
                </a:effectLst>
              </a:rPr>
              <a:t>Baptise</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Fourier</a:t>
            </a:r>
            <a:r>
              <a:rPr lang="tr-TR" sz="2400" dirty="0">
                <a:effectLst>
                  <a:outerShdw blurRad="38100" dist="38100" dir="2700000" algn="tl">
                    <a:srgbClr val="000000">
                      <a:alpha val="43137"/>
                    </a:srgbClr>
                  </a:outerShdw>
                </a:effectLst>
              </a:rPr>
              <a:t>, Güneş’ten Dünya’ya ulaşan tüm ısının uzaya kaçmadığını ve atmosferde bir şeyin bu enerjiyi tuttuğunu yani “ atmosferin sera etkisini” 1920’lerde fark etti.</a:t>
            </a:r>
          </a:p>
          <a:p>
            <a:pPr marL="0" indent="0" algn="just">
              <a:buNone/>
            </a:pPr>
            <a:r>
              <a:rPr lang="tr-TR" sz="2400" dirty="0">
                <a:effectLst>
                  <a:outerShdw blurRad="38100" dist="38100" dir="2700000" algn="tl">
                    <a:srgbClr val="000000">
                      <a:alpha val="43137"/>
                    </a:srgbClr>
                  </a:outerShdw>
                </a:effectLst>
              </a:rPr>
              <a:t>Yetmiş yıl sonra </a:t>
            </a:r>
            <a:r>
              <a:rPr lang="tr-TR" sz="2400" dirty="0" err="1">
                <a:effectLst>
                  <a:outerShdw blurRad="38100" dist="38100" dir="2700000" algn="tl">
                    <a:srgbClr val="000000">
                      <a:alpha val="43137"/>
                    </a:srgbClr>
                  </a:outerShdw>
                </a:effectLst>
              </a:rPr>
              <a:t>Svante</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Arrhenius</a:t>
            </a:r>
            <a:r>
              <a:rPr lang="tr-TR" sz="2400" dirty="0">
                <a:effectLst>
                  <a:outerShdw blurRad="38100" dist="38100" dir="2700000" algn="tl">
                    <a:srgbClr val="000000">
                      <a:alpha val="43137"/>
                    </a:srgbClr>
                  </a:outerShdw>
                </a:effectLst>
              </a:rPr>
              <a:t> o zamanki kömür yakma oranlarına bakarak üç bin yıl boyunca İsveç’in yumuşak bir havaya sahip olacağını düşündü. 1938’de </a:t>
            </a:r>
            <a:r>
              <a:rPr lang="tr-TR" sz="2400" dirty="0" err="1">
                <a:effectLst>
                  <a:outerShdw blurRad="38100" dist="38100" dir="2700000" algn="tl">
                    <a:srgbClr val="000000">
                      <a:alpha val="43137"/>
                    </a:srgbClr>
                  </a:outerShdw>
                </a:effectLst>
              </a:rPr>
              <a:t>Guy</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Callender</a:t>
            </a:r>
            <a:r>
              <a:rPr lang="tr-TR" sz="2400" dirty="0">
                <a:effectLst>
                  <a:outerShdw blurRad="38100" dist="38100" dir="2700000" algn="tl">
                    <a:srgbClr val="000000">
                      <a:alpha val="43137"/>
                    </a:srgbClr>
                  </a:outerShdw>
                </a:effectLst>
              </a:rPr>
              <a:t> adlı bir buhar mühendisi, İngiliz Kraliyet Meteoroloji Derneği’nde yaptığı konuşmada aşırı kömür kullanılmasından dolayı dünyanın ısındığını meteorolojik verilere dayanarak göstermişti</a:t>
            </a:r>
            <a:r>
              <a:rPr lang="tr-TR" sz="2400" dirty="0" smtClean="0">
                <a:effectLst>
                  <a:outerShdw blurRad="38100" dist="38100" dir="2700000" algn="tl">
                    <a:srgbClr val="000000">
                      <a:alpha val="43137"/>
                    </a:srgbClr>
                  </a:outerShdw>
                </a:effectLst>
              </a:rPr>
              <a:t>.</a:t>
            </a:r>
          </a:p>
          <a:p>
            <a:pPr marL="0" indent="0" algn="just">
              <a:buNone/>
            </a:pPr>
            <a:r>
              <a:rPr lang="tr-TR" sz="2400" dirty="0">
                <a:effectLst>
                  <a:outerShdw blurRad="38100" dist="38100" dir="2700000" algn="tl">
                    <a:srgbClr val="000000">
                      <a:alpha val="43137"/>
                    </a:srgbClr>
                  </a:outerShdw>
                </a:effectLst>
              </a:rPr>
              <a:t>Dünya Savaşı boyunca kütüphanede çalışmak zorunda kalan </a:t>
            </a:r>
            <a:r>
              <a:rPr lang="tr-TR" sz="2400" dirty="0" err="1">
                <a:effectLst>
                  <a:outerShdw blurRad="38100" dist="38100" dir="2700000" algn="tl">
                    <a:srgbClr val="000000">
                      <a:alpha val="43137"/>
                    </a:srgbClr>
                  </a:outerShdw>
                </a:effectLst>
              </a:rPr>
              <a:t>Militun</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Milankoviç</a:t>
            </a:r>
            <a:r>
              <a:rPr lang="tr-TR" sz="2400" dirty="0">
                <a:effectLst>
                  <a:outerShdw blurRad="38100" dist="38100" dir="2700000" algn="tl">
                    <a:srgbClr val="000000">
                      <a:alpha val="43137"/>
                    </a:srgbClr>
                  </a:outerShdw>
                </a:effectLst>
              </a:rPr>
              <a:t>, 1941’de, geçmişte yaşanan buzul çağlarına neden olan astronomik nedenleri belirledi.</a:t>
            </a:r>
          </a:p>
          <a:p>
            <a:pPr marL="0" indent="0" algn="just">
              <a:buNone/>
            </a:pPr>
            <a:r>
              <a:rPr lang="tr-TR" sz="2400" dirty="0">
                <a:effectLst>
                  <a:outerShdw blurRad="38100" dist="38100" dir="2700000" algn="tl">
                    <a:srgbClr val="000000">
                      <a:alpha val="43137"/>
                    </a:srgbClr>
                  </a:outerShdw>
                </a:effectLst>
              </a:rPr>
              <a:t>1950’lerde iklimbilimci Charles </a:t>
            </a:r>
            <a:r>
              <a:rPr lang="tr-TR" sz="2400" dirty="0" err="1">
                <a:effectLst>
                  <a:outerShdw blurRad="38100" dist="38100" dir="2700000" algn="tl">
                    <a:srgbClr val="000000">
                      <a:alpha val="43137"/>
                    </a:srgbClr>
                  </a:outerShdw>
                </a:effectLst>
              </a:rPr>
              <a:t>Keeling</a:t>
            </a:r>
            <a:r>
              <a:rPr lang="tr-TR" sz="2400" dirty="0">
                <a:effectLst>
                  <a:outerShdw blurRad="38100" dist="38100" dir="2700000" algn="tl">
                    <a:srgbClr val="000000">
                      <a:alpha val="43137"/>
                    </a:srgbClr>
                  </a:outerShdw>
                </a:effectLst>
              </a:rPr>
              <a:t>, atmosferdeki karbondioksit yoğunluğunu ölçmek için Hawaii’deki Mauna </a:t>
            </a:r>
            <a:r>
              <a:rPr lang="tr-TR" sz="2400" dirty="0" err="1">
                <a:effectLst>
                  <a:outerShdw blurRad="38100" dist="38100" dir="2700000" algn="tl">
                    <a:srgbClr val="000000">
                      <a:alpha val="43137"/>
                    </a:srgbClr>
                  </a:outerShdw>
                </a:effectLst>
              </a:rPr>
              <a:t>Loa</a:t>
            </a:r>
            <a:r>
              <a:rPr lang="tr-TR" sz="2400" dirty="0">
                <a:effectLst>
                  <a:outerShdw blurRad="38100" dist="38100" dir="2700000" algn="tl">
                    <a:srgbClr val="000000">
                      <a:alpha val="43137"/>
                    </a:srgbClr>
                  </a:outerShdw>
                </a:effectLst>
              </a:rPr>
              <a:t> Dağı’na tırmandı. Dünya’nın nefes alışverişi için yaptığı ölçümlerde, fosil yakıtların tüketilmesinden dolayı karbondioksitte bir sabit artış olduğunu çok çarpıcı bir şekilde gösterdi.</a:t>
            </a:r>
          </a:p>
        </p:txBody>
      </p:sp>
    </p:spTree>
    <p:extLst>
      <p:ext uri="{BB962C8B-B14F-4D97-AF65-F5344CB8AC3E}">
        <p14:creationId xmlns:p14="http://schemas.microsoft.com/office/powerpoint/2010/main" val="4241249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9018" y="0"/>
            <a:ext cx="11502981" cy="6858000"/>
          </a:xfrm>
        </p:spPr>
        <p:txBody>
          <a:bodyPr>
            <a:normAutofit/>
          </a:bodyPr>
          <a:lstStyle/>
          <a:p>
            <a:pPr marL="0" indent="0" algn="just">
              <a:buNone/>
            </a:pPr>
            <a:r>
              <a:rPr lang="tr-TR" sz="2800" b="1" dirty="0">
                <a:solidFill>
                  <a:srgbClr val="FF0000"/>
                </a:solidFill>
                <a:effectLst>
                  <a:outerShdw blurRad="38100" dist="38100" dir="2700000" algn="tl">
                    <a:srgbClr val="000000">
                      <a:alpha val="43137"/>
                    </a:srgbClr>
                  </a:outerShdw>
                </a:effectLst>
              </a:rPr>
              <a:t>Küresel Isınmaya Dair Kanıtlar</a:t>
            </a:r>
          </a:p>
          <a:p>
            <a:pPr marL="0" indent="0" algn="just">
              <a:buNone/>
            </a:pPr>
            <a:r>
              <a:rPr lang="tr-TR" sz="2400" dirty="0">
                <a:effectLst>
                  <a:outerShdw blurRad="38100" dist="38100" dir="2700000" algn="tl">
                    <a:srgbClr val="000000">
                      <a:alpha val="43137"/>
                    </a:srgbClr>
                  </a:outerShdw>
                </a:effectLst>
              </a:rPr>
              <a:t>Küresel ısınma olayı, genellikle fosil yakıt kullanımından meydana gelen yoğun karbondioksit emisyonu (salınımı) ile özdeşleşmiş bulunmaktadır</a:t>
            </a:r>
          </a:p>
          <a:p>
            <a:pPr marL="0" indent="0" algn="just">
              <a:buNone/>
            </a:pPr>
            <a:r>
              <a:rPr lang="tr-TR" sz="2800" b="1" dirty="0">
                <a:solidFill>
                  <a:srgbClr val="FF0000"/>
                </a:solidFill>
                <a:effectLst>
                  <a:outerShdw blurRad="38100" dist="38100" dir="2700000" algn="tl">
                    <a:srgbClr val="000000">
                      <a:alpha val="43137"/>
                    </a:srgbClr>
                  </a:outerShdw>
                </a:effectLst>
              </a:rPr>
              <a:t>Dünya Üzerindeki Sıcaklık Artışı</a:t>
            </a:r>
          </a:p>
          <a:p>
            <a:pPr marL="0" indent="0" algn="just">
              <a:buNone/>
            </a:pPr>
            <a:r>
              <a:rPr lang="tr-TR" sz="2400" dirty="0">
                <a:effectLst>
                  <a:outerShdw blurRad="38100" dist="38100" dir="2700000" algn="tl">
                    <a:srgbClr val="000000">
                      <a:alpha val="43137"/>
                    </a:srgbClr>
                  </a:outerShdw>
                </a:effectLst>
              </a:rPr>
              <a:t>Son yüzyılın en sıcak yazları son 10-15 yıl içinde yaşanmıştır.</a:t>
            </a: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682" y="2446986"/>
            <a:ext cx="7778840" cy="4411014"/>
          </a:xfrm>
          <a:prstGeom prst="rect">
            <a:avLst/>
          </a:prstGeom>
        </p:spPr>
      </p:pic>
    </p:spTree>
    <p:extLst>
      <p:ext uri="{BB962C8B-B14F-4D97-AF65-F5344CB8AC3E}">
        <p14:creationId xmlns:p14="http://schemas.microsoft.com/office/powerpoint/2010/main" val="3616338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4778" y="0"/>
            <a:ext cx="11477222" cy="6858000"/>
          </a:xfrm>
        </p:spPr>
        <p:txBody>
          <a:bodyPr>
            <a:normAutofit/>
          </a:bodyPr>
          <a:lstStyle/>
          <a:p>
            <a:pPr marL="0" indent="0" algn="just">
              <a:buNone/>
            </a:pPr>
            <a:endParaRPr lang="tr-TR" sz="2400" dirty="0" smtClean="0">
              <a:effectLst>
                <a:outerShdw blurRad="38100" dist="38100" dir="2700000" algn="tl">
                  <a:srgbClr val="000000">
                    <a:alpha val="43137"/>
                  </a:srgbClr>
                </a:outerShdw>
              </a:effectLst>
            </a:endParaRPr>
          </a:p>
          <a:p>
            <a:pPr marL="0" indent="0" algn="just">
              <a:buNone/>
            </a:pPr>
            <a:r>
              <a:rPr lang="tr-TR" sz="2400" dirty="0" smtClean="0">
                <a:effectLst>
                  <a:outerShdw blurRad="38100" dist="38100" dir="2700000" algn="tl">
                    <a:srgbClr val="000000">
                      <a:alpha val="43137"/>
                    </a:srgbClr>
                  </a:outerShdw>
                </a:effectLst>
              </a:rPr>
              <a:t>Bu </a:t>
            </a:r>
            <a:r>
              <a:rPr lang="tr-TR" sz="2400" dirty="0">
                <a:effectLst>
                  <a:outerShdw blurRad="38100" dist="38100" dir="2700000" algn="tl">
                    <a:srgbClr val="000000">
                      <a:alpha val="43137"/>
                    </a:srgbClr>
                  </a:outerShdw>
                </a:effectLst>
              </a:rPr>
              <a:t>nedenle, böyle bir olayın varlığını kabul etme ve zararlarının önlenmesi, fosil yakıt kullanımının kısıtlanması anlamına gelecektir. Bu ise, özellikle sanayileşmiş ülkeler ekonomisi için çok yönlü olumsuz sonuçlar doğuracağından, bu ülkeler uzun süre küresel ısınma olayını inkâr etmişlerdir. Daha sonraları, bilim insanlarının ortaya koydukları kanıtlarla, böyle bir ısınma sürecinin başladığını kabul etmişler ancak, nedeninin fosil yakıt olmadığına ait çeşitli savlar ortaya atmışlardır. Bu ekolojik afetin önüne geçmek için uğraş veren bilim insanları, söz konusu bu savların doğru olmadığını somut örneklerle kanıtlamaya çalışmışlardır</a:t>
            </a:r>
            <a:r>
              <a:rPr lang="tr-TR" sz="2400" dirty="0" smtClean="0">
                <a:effectLst>
                  <a:outerShdw blurRad="38100" dist="38100" dir="2700000" algn="tl">
                    <a:srgbClr val="000000">
                      <a:alpha val="43137"/>
                    </a:srgbClr>
                  </a:outerShdw>
                </a:effectLst>
              </a:rPr>
              <a:t>.</a:t>
            </a:r>
          </a:p>
          <a:p>
            <a:pPr marL="0" indent="0" algn="just">
              <a:buNone/>
            </a:pPr>
            <a:endParaRPr lang="tr-TR" sz="2400" dirty="0">
              <a:effectLst>
                <a:outerShdw blurRad="38100" dist="38100" dir="2700000" algn="tl">
                  <a:srgbClr val="000000">
                    <a:alpha val="43137"/>
                  </a:srgbClr>
                </a:outerShdw>
              </a:effectLst>
            </a:endParaRPr>
          </a:p>
          <a:p>
            <a:pPr marL="0" indent="0" algn="just">
              <a:buNone/>
            </a:pPr>
            <a:r>
              <a:rPr lang="tr-TR" sz="2800" b="1" dirty="0">
                <a:solidFill>
                  <a:srgbClr val="FF0000"/>
                </a:solidFill>
                <a:effectLst>
                  <a:outerShdw blurRad="38100" dist="38100" dir="2700000" algn="tl">
                    <a:srgbClr val="000000">
                      <a:alpha val="43137"/>
                    </a:srgbClr>
                  </a:outerShdw>
                </a:effectLst>
              </a:rPr>
              <a:t>Buzulların Erimeye Başlaması</a:t>
            </a:r>
          </a:p>
          <a:p>
            <a:pPr marL="0" indent="0" algn="just">
              <a:buNone/>
            </a:pPr>
            <a:r>
              <a:rPr lang="tr-TR" sz="2400" dirty="0">
                <a:effectLst>
                  <a:outerShdw blurRad="38100" dist="38100" dir="2700000" algn="tl">
                    <a:srgbClr val="000000">
                      <a:alpha val="43137"/>
                    </a:srgbClr>
                  </a:outerShdw>
                </a:effectLst>
              </a:rPr>
              <a:t>Küresel ısınmanın çok önemli başka bir kanıtı da kutuplarda ve yüksek dağlardaki (Alpler, </a:t>
            </a:r>
            <a:r>
              <a:rPr lang="tr-TR" sz="2400" dirty="0" err="1">
                <a:effectLst>
                  <a:outerShdw blurRad="38100" dist="38100" dir="2700000" algn="tl">
                    <a:srgbClr val="000000">
                      <a:alpha val="43137"/>
                    </a:srgbClr>
                  </a:outerShdw>
                </a:effectLst>
              </a:rPr>
              <a:t>Himalayalar</a:t>
            </a:r>
            <a:r>
              <a:rPr lang="tr-TR" sz="2400" dirty="0">
                <a:effectLst>
                  <a:outerShdw blurRad="38100" dist="38100" dir="2700000" algn="tl">
                    <a:srgbClr val="000000">
                      <a:alpha val="43137"/>
                    </a:srgbClr>
                  </a:outerShdw>
                </a:effectLst>
              </a:rPr>
              <a:t> gibi) buzulların erimeye başlamış olmasıdır.</a:t>
            </a:r>
          </a:p>
        </p:txBody>
      </p:sp>
    </p:spTree>
    <p:extLst>
      <p:ext uri="{BB962C8B-B14F-4D97-AF65-F5344CB8AC3E}">
        <p14:creationId xmlns:p14="http://schemas.microsoft.com/office/powerpoint/2010/main" val="2880304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4776" y="19318"/>
            <a:ext cx="11477223" cy="6838682"/>
          </a:xfrm>
        </p:spPr>
        <p:txBody>
          <a:bodyPr>
            <a:normAutofit/>
          </a:bodyPr>
          <a:lstStyle/>
          <a:p>
            <a:pPr marL="0" indent="0" algn="just">
              <a:buNone/>
            </a:pPr>
            <a:r>
              <a:rPr lang="tr-TR" sz="2800" b="1" dirty="0">
                <a:solidFill>
                  <a:srgbClr val="FF0000"/>
                </a:solidFill>
                <a:effectLst>
                  <a:outerShdw blurRad="38100" dist="38100" dir="2700000" algn="tl">
                    <a:srgbClr val="000000">
                      <a:alpha val="43137"/>
                    </a:srgbClr>
                  </a:outerShdw>
                </a:effectLst>
              </a:rPr>
              <a:t>Kuzey Kutbu</a:t>
            </a:r>
          </a:p>
          <a:p>
            <a:pPr marL="0" indent="0" algn="just">
              <a:buNone/>
            </a:pPr>
            <a:r>
              <a:rPr lang="tr-TR" sz="2400" dirty="0">
                <a:effectLst>
                  <a:outerShdw blurRad="38100" dist="38100" dir="2700000" algn="tl">
                    <a:srgbClr val="000000">
                      <a:alpha val="43137"/>
                    </a:srgbClr>
                  </a:outerShdw>
                </a:effectLst>
              </a:rPr>
              <a:t>Binlerce, milyonlarca yıllık buzullar erimeye başladı. Kuzey Kutbu yakınlarındaki </a:t>
            </a:r>
            <a:r>
              <a:rPr lang="tr-TR" sz="2400" dirty="0" err="1">
                <a:effectLst>
                  <a:outerShdw blurRad="38100" dist="38100" dir="2700000" algn="tl">
                    <a:srgbClr val="000000">
                      <a:alpha val="43137"/>
                    </a:srgbClr>
                  </a:outerShdw>
                </a:effectLst>
              </a:rPr>
              <a:t>Blomstrandbreen</a:t>
            </a:r>
            <a:r>
              <a:rPr lang="tr-TR" sz="2400" dirty="0">
                <a:effectLst>
                  <a:outerShdw blurRad="38100" dist="38100" dir="2700000" algn="tl">
                    <a:srgbClr val="000000">
                      <a:alpha val="43137"/>
                    </a:srgbClr>
                  </a:outerShdw>
                </a:effectLst>
              </a:rPr>
              <a:t> buzulunun 1918 ve 2002’de çekilen Fotoğrafları, küresel ısınmanın boyutlarını açıkça gösteriyor.</a:t>
            </a: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75" y="2598616"/>
            <a:ext cx="11477223" cy="3261271"/>
          </a:xfrm>
          <a:prstGeom prst="rect">
            <a:avLst/>
          </a:prstGeom>
        </p:spPr>
      </p:pic>
    </p:spTree>
    <p:extLst>
      <p:ext uri="{BB962C8B-B14F-4D97-AF65-F5344CB8AC3E}">
        <p14:creationId xmlns:p14="http://schemas.microsoft.com/office/powerpoint/2010/main" val="2394665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4776" y="0"/>
            <a:ext cx="11477223" cy="6858000"/>
          </a:xfrm>
        </p:spPr>
        <p:txBody>
          <a:bodyPr>
            <a:normAutofit fontScale="85000" lnSpcReduction="20000"/>
          </a:bodyPr>
          <a:lstStyle/>
          <a:p>
            <a:pPr marL="0" indent="0" algn="just">
              <a:buNone/>
            </a:pPr>
            <a:r>
              <a:rPr lang="tr-TR" sz="2800" b="1" dirty="0" err="1" smtClean="0">
                <a:solidFill>
                  <a:srgbClr val="FF0000"/>
                </a:solidFill>
                <a:effectLst>
                  <a:outerShdw blurRad="38100" dist="38100" dir="2700000" algn="tl">
                    <a:srgbClr val="000000">
                      <a:alpha val="43137"/>
                    </a:srgbClr>
                  </a:outerShdw>
                </a:effectLst>
              </a:rPr>
              <a:t>Patagonya</a:t>
            </a:r>
            <a:r>
              <a:rPr lang="tr-TR" sz="2800" b="1" dirty="0" smtClean="0">
                <a:solidFill>
                  <a:srgbClr val="FF0000"/>
                </a:solidFill>
                <a:effectLst>
                  <a:outerShdw blurRad="38100" dist="38100" dir="2700000" algn="tl">
                    <a:srgbClr val="000000">
                      <a:alpha val="43137"/>
                    </a:srgbClr>
                  </a:outerShdw>
                </a:effectLst>
              </a:rPr>
              <a:t> Buzulları</a:t>
            </a:r>
          </a:p>
          <a:p>
            <a:pPr marL="0" indent="0" algn="just">
              <a:buNone/>
            </a:pPr>
            <a:r>
              <a:rPr lang="tr-TR" sz="2800" dirty="0" err="1" smtClean="0">
                <a:effectLst>
                  <a:outerShdw blurRad="38100" dist="38100" dir="2700000" algn="tl">
                    <a:srgbClr val="000000">
                      <a:alpha val="43137"/>
                    </a:srgbClr>
                  </a:outerShdw>
                </a:effectLst>
              </a:rPr>
              <a:t>Patagonya’da</a:t>
            </a:r>
            <a:r>
              <a:rPr lang="tr-TR" sz="2800" dirty="0" smtClean="0">
                <a:effectLst>
                  <a:outerShdw blurRad="38100" dist="38100" dir="2700000" algn="tl">
                    <a:srgbClr val="000000">
                      <a:alpha val="43137"/>
                    </a:srgbClr>
                  </a:outerShdw>
                </a:effectLst>
              </a:rPr>
              <a:t> her yeri kaplayan buzulların 1928 yılında ve 2004 yılında çekilmiş fotoğrafları. Bilim adamları dünyadaki buzulların 2070’e kadar tamamen eriyeceğini söylüyor.</a:t>
            </a:r>
          </a:p>
          <a:p>
            <a:pPr marL="0" indent="0" algn="just">
              <a:buNone/>
            </a:pPr>
            <a:endParaRPr lang="tr-TR" sz="2400" dirty="0">
              <a:effectLst>
                <a:outerShdw blurRad="38100" dist="38100" dir="2700000" algn="tl">
                  <a:srgbClr val="000000">
                    <a:alpha val="43137"/>
                  </a:srgbClr>
                </a:outerShdw>
              </a:effectLst>
            </a:endParaRPr>
          </a:p>
          <a:p>
            <a:pPr marL="0" indent="0" algn="just">
              <a:buNone/>
            </a:pPr>
            <a:endParaRPr lang="tr-TR" sz="2400" dirty="0" smtClean="0">
              <a:effectLst>
                <a:outerShdw blurRad="38100" dist="38100" dir="2700000" algn="tl">
                  <a:srgbClr val="000000">
                    <a:alpha val="43137"/>
                  </a:srgbClr>
                </a:outerShdw>
              </a:effectLst>
            </a:endParaRPr>
          </a:p>
          <a:p>
            <a:pPr marL="0" indent="0" algn="just">
              <a:buNone/>
            </a:pPr>
            <a:endParaRPr lang="tr-TR" sz="2400" dirty="0">
              <a:effectLst>
                <a:outerShdw blurRad="38100" dist="38100" dir="2700000" algn="tl">
                  <a:srgbClr val="000000">
                    <a:alpha val="43137"/>
                  </a:srgbClr>
                </a:outerShdw>
              </a:effectLst>
            </a:endParaRPr>
          </a:p>
          <a:p>
            <a:pPr marL="0" indent="0" algn="just">
              <a:buNone/>
            </a:pPr>
            <a:endParaRPr lang="tr-TR" sz="2400" dirty="0" smtClean="0">
              <a:effectLst>
                <a:outerShdw blurRad="38100" dist="38100" dir="2700000" algn="tl">
                  <a:srgbClr val="000000">
                    <a:alpha val="43137"/>
                  </a:srgbClr>
                </a:outerShdw>
              </a:effectLst>
            </a:endParaRPr>
          </a:p>
          <a:p>
            <a:pPr marL="0" indent="0" algn="just">
              <a:buNone/>
            </a:pPr>
            <a:endParaRPr lang="tr-TR" sz="2400" dirty="0">
              <a:effectLst>
                <a:outerShdw blurRad="38100" dist="38100" dir="2700000" algn="tl">
                  <a:srgbClr val="000000">
                    <a:alpha val="43137"/>
                  </a:srgbClr>
                </a:outerShdw>
              </a:effectLst>
            </a:endParaRPr>
          </a:p>
          <a:p>
            <a:pPr marL="0" indent="0" algn="just">
              <a:buNone/>
            </a:pPr>
            <a:endParaRPr lang="tr-TR" sz="2400" dirty="0" smtClean="0">
              <a:effectLst>
                <a:outerShdw blurRad="38100" dist="38100" dir="2700000" algn="tl">
                  <a:srgbClr val="000000">
                    <a:alpha val="43137"/>
                  </a:srgbClr>
                </a:outerShdw>
              </a:effectLst>
            </a:endParaRPr>
          </a:p>
          <a:p>
            <a:pPr marL="0" indent="0" algn="just">
              <a:buNone/>
            </a:pPr>
            <a:endParaRPr lang="tr-TR" sz="2300" dirty="0" smtClean="0">
              <a:effectLst>
                <a:outerShdw blurRad="38100" dist="38100" dir="2700000" algn="tl">
                  <a:srgbClr val="000000">
                    <a:alpha val="43137"/>
                  </a:srgbClr>
                </a:outerShdw>
              </a:effectLst>
            </a:endParaRPr>
          </a:p>
          <a:p>
            <a:pPr marL="0" indent="0" algn="just">
              <a:buNone/>
            </a:pPr>
            <a:endParaRPr lang="tr-TR" sz="2600" dirty="0" smtClean="0">
              <a:effectLst>
                <a:outerShdw blurRad="38100" dist="38100" dir="2700000" algn="tl">
                  <a:srgbClr val="000000">
                    <a:alpha val="43137"/>
                  </a:srgbClr>
                </a:outerShdw>
              </a:effectLst>
            </a:endParaRPr>
          </a:p>
          <a:p>
            <a:pPr marL="0" indent="0" algn="just">
              <a:buNone/>
            </a:pPr>
            <a:endParaRPr lang="tr-TR" sz="2600" dirty="0">
              <a:effectLst>
                <a:outerShdw blurRad="38100" dist="38100" dir="2700000" algn="tl">
                  <a:srgbClr val="000000">
                    <a:alpha val="43137"/>
                  </a:srgbClr>
                </a:outerShdw>
              </a:effectLst>
            </a:endParaRPr>
          </a:p>
          <a:p>
            <a:pPr marL="0" indent="0" algn="just">
              <a:buNone/>
            </a:pPr>
            <a:r>
              <a:rPr lang="tr-TR" sz="2700" dirty="0" smtClean="0">
                <a:effectLst>
                  <a:outerShdw blurRad="38100" dist="38100" dir="2700000" algn="tl">
                    <a:srgbClr val="000000">
                      <a:alpha val="43137"/>
                    </a:srgbClr>
                  </a:outerShdw>
                </a:effectLst>
              </a:rPr>
              <a:t>Yukarıdaki </a:t>
            </a:r>
            <a:r>
              <a:rPr lang="tr-TR" sz="2700" dirty="0">
                <a:effectLst>
                  <a:outerShdw blurRad="38100" dist="38100" dir="2700000" algn="tl">
                    <a:srgbClr val="000000">
                      <a:alpha val="43137"/>
                    </a:srgbClr>
                  </a:outerShdw>
                </a:effectLst>
              </a:rPr>
              <a:t>resim 1957 yılı ilkbaharında İsviçre’nin yukarı </a:t>
            </a:r>
            <a:r>
              <a:rPr lang="tr-TR" sz="2700" dirty="0" err="1">
                <a:effectLst>
                  <a:outerShdw blurRad="38100" dist="38100" dir="2700000" algn="tl">
                    <a:srgbClr val="000000">
                      <a:alpha val="43137"/>
                    </a:srgbClr>
                  </a:outerShdw>
                </a:effectLst>
              </a:rPr>
              <a:t>Engadin</a:t>
            </a:r>
            <a:r>
              <a:rPr lang="tr-TR" sz="2700" dirty="0">
                <a:effectLst>
                  <a:outerShdw blurRad="38100" dist="38100" dir="2700000" algn="tl">
                    <a:srgbClr val="000000">
                      <a:alpha val="43137"/>
                    </a:srgbClr>
                  </a:outerShdw>
                </a:effectLst>
              </a:rPr>
              <a:t> bölgesine yaptığı inceleme gezisinde ilk olarak gördüğü karasal buzulu (</a:t>
            </a:r>
            <a:r>
              <a:rPr lang="tr-TR" sz="2700" dirty="0" err="1">
                <a:effectLst>
                  <a:outerShdw blurRad="38100" dist="38100" dir="2700000" algn="tl">
                    <a:srgbClr val="000000">
                      <a:alpha val="43137"/>
                    </a:srgbClr>
                  </a:outerShdw>
                </a:effectLst>
              </a:rPr>
              <a:t>Morteratsch</a:t>
            </a:r>
            <a:r>
              <a:rPr lang="tr-TR" sz="2700" dirty="0">
                <a:effectLst>
                  <a:outerShdw blurRad="38100" dist="38100" dir="2700000" algn="tl">
                    <a:srgbClr val="000000">
                      <a:alpha val="43137"/>
                    </a:srgbClr>
                  </a:outerShdw>
                </a:effectLst>
              </a:rPr>
              <a:t> Buzulu) anımsatmaktadır. Buzulların geriye çekilmesini inceleyen araştırıcılar tarafından verilen bilgilerin bir belgesi olarak yazar tarafından bu buzulun fotoğrafı çekilmiştir. Ne yazıktır ki yaklaşık 50 yıl sonra, bu karasal buzulların bugünkü durumunu gösteren bir resim elimizde bulunmamaktadır. Ancak resim 3 ve 4 bu hususta bir tahmin yürütebilmemize yardımcı belgeler olarak kabul edilebilir.</a:t>
            </a: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75" y="1745262"/>
            <a:ext cx="11477224" cy="2736585"/>
          </a:xfrm>
          <a:prstGeom prst="rect">
            <a:avLst/>
          </a:prstGeom>
        </p:spPr>
      </p:pic>
    </p:spTree>
    <p:extLst>
      <p:ext uri="{BB962C8B-B14F-4D97-AF65-F5344CB8AC3E}">
        <p14:creationId xmlns:p14="http://schemas.microsoft.com/office/powerpoint/2010/main" val="2784348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descr="Ekran Kırpm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
            <a:ext cx="5819775" cy="6858000"/>
          </a:xfrm>
        </p:spPr>
      </p:pic>
      <p:pic>
        <p:nvPicPr>
          <p:cNvPr id="8" name="İçerik Yer Tutucusu 7" descr="Ekran Kırpma"/>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19776" y="1"/>
            <a:ext cx="6372224" cy="6857999"/>
          </a:xfrm>
        </p:spPr>
      </p:pic>
    </p:spTree>
    <p:extLst>
      <p:ext uri="{BB962C8B-B14F-4D97-AF65-F5344CB8AC3E}">
        <p14:creationId xmlns:p14="http://schemas.microsoft.com/office/powerpoint/2010/main" val="4099920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3414" y="0"/>
            <a:ext cx="11438585" cy="6858000"/>
          </a:xfrm>
        </p:spPr>
        <p:txBody>
          <a:bodyPr>
            <a:normAutofit/>
          </a:bodyPr>
          <a:lstStyle/>
          <a:p>
            <a:pPr marL="0" indent="0" algn="just">
              <a:buNone/>
            </a:pPr>
            <a:r>
              <a:rPr lang="tr-TR" sz="2800" b="1" dirty="0">
                <a:solidFill>
                  <a:srgbClr val="FF0000"/>
                </a:solidFill>
                <a:effectLst>
                  <a:outerShdw blurRad="38100" dist="38100" dir="2700000" algn="tl">
                    <a:srgbClr val="000000">
                      <a:alpha val="43137"/>
                    </a:srgbClr>
                  </a:outerShdw>
                </a:effectLst>
              </a:rPr>
              <a:t>Grönland Buzulu</a:t>
            </a:r>
          </a:p>
          <a:p>
            <a:pPr marL="0" indent="0" algn="just">
              <a:buNone/>
            </a:pPr>
            <a:r>
              <a:rPr lang="tr-TR" sz="2400" dirty="0">
                <a:effectLst>
                  <a:outerShdw blurRad="38100" dist="38100" dir="2700000" algn="tl">
                    <a:srgbClr val="000000">
                      <a:alpha val="43137"/>
                    </a:srgbClr>
                  </a:outerShdw>
                </a:effectLst>
              </a:rPr>
              <a:t>Son yıllarda kutuplardan kopan devasa buzullar</a:t>
            </a:r>
            <a:r>
              <a:rPr lang="tr-TR" sz="2400" dirty="0" smtClean="0">
                <a:effectLst>
                  <a:outerShdw blurRad="38100" dist="38100" dir="2700000" algn="tl">
                    <a:srgbClr val="000000">
                      <a:alpha val="43137"/>
                    </a:srgbClr>
                  </a:outerShdw>
                </a:effectLst>
              </a:rPr>
              <a:t>.</a:t>
            </a:r>
          </a:p>
          <a:p>
            <a:pPr marL="0" indent="0" algn="just">
              <a:buNone/>
            </a:pPr>
            <a:endParaRPr lang="tr-TR" sz="2400" dirty="0">
              <a:effectLst>
                <a:outerShdw blurRad="38100" dist="38100" dir="2700000" algn="tl">
                  <a:srgbClr val="000000">
                    <a:alpha val="43137"/>
                  </a:srgbClr>
                </a:outerShdw>
              </a:effectLst>
            </a:endParaRPr>
          </a:p>
          <a:p>
            <a:pPr marL="0" indent="0" algn="just">
              <a:buNone/>
            </a:pPr>
            <a:endParaRPr lang="tr-TR" sz="2400" dirty="0" smtClean="0">
              <a:effectLst>
                <a:outerShdw blurRad="38100" dist="38100" dir="2700000" algn="tl">
                  <a:srgbClr val="000000">
                    <a:alpha val="43137"/>
                  </a:srgbClr>
                </a:outerShdw>
              </a:effectLst>
            </a:endParaRPr>
          </a:p>
          <a:p>
            <a:pPr marL="0" indent="0" algn="just">
              <a:buNone/>
            </a:pPr>
            <a:endParaRPr lang="tr-TR" sz="2400" dirty="0">
              <a:effectLst>
                <a:outerShdw blurRad="38100" dist="38100" dir="2700000" algn="tl">
                  <a:srgbClr val="000000">
                    <a:alpha val="43137"/>
                  </a:srgbClr>
                </a:outerShdw>
              </a:effectLst>
            </a:endParaRPr>
          </a:p>
          <a:p>
            <a:pPr marL="0" indent="0" algn="just">
              <a:buNone/>
            </a:pPr>
            <a:endParaRPr lang="tr-TR" sz="2400" dirty="0" smtClean="0">
              <a:effectLst>
                <a:outerShdw blurRad="38100" dist="38100" dir="2700000" algn="tl">
                  <a:srgbClr val="000000">
                    <a:alpha val="43137"/>
                  </a:srgbClr>
                </a:outerShdw>
              </a:effectLst>
            </a:endParaRPr>
          </a:p>
          <a:p>
            <a:pPr marL="0" indent="0" algn="just">
              <a:buNone/>
            </a:pPr>
            <a:endParaRPr lang="tr-TR" sz="2400" dirty="0">
              <a:effectLst>
                <a:outerShdw blurRad="38100" dist="38100" dir="2700000" algn="tl">
                  <a:srgbClr val="000000">
                    <a:alpha val="43137"/>
                  </a:srgbClr>
                </a:outerShdw>
              </a:effectLst>
            </a:endParaRPr>
          </a:p>
          <a:p>
            <a:pPr marL="0" indent="0" algn="just">
              <a:buNone/>
            </a:pPr>
            <a:endParaRPr lang="tr-TR" sz="2400" dirty="0">
              <a:effectLst>
                <a:outerShdw blurRad="38100" dist="38100" dir="2700000" algn="tl">
                  <a:srgbClr val="000000">
                    <a:alpha val="43137"/>
                  </a:srgbClr>
                </a:outerShdw>
              </a:effectLst>
            </a:endParaRPr>
          </a:p>
          <a:p>
            <a:pPr marL="0" indent="0" algn="just">
              <a:buNone/>
            </a:pPr>
            <a:r>
              <a:rPr lang="tr-TR" sz="2800" b="1" dirty="0" smtClean="0">
                <a:solidFill>
                  <a:srgbClr val="FF0000"/>
                </a:solidFill>
                <a:effectLst>
                  <a:outerShdw blurRad="38100" dist="38100" dir="2700000" algn="tl">
                    <a:srgbClr val="000000">
                      <a:alpha val="43137"/>
                    </a:srgbClr>
                  </a:outerShdw>
                </a:effectLst>
              </a:rPr>
              <a:t>Antarktika </a:t>
            </a:r>
            <a:r>
              <a:rPr lang="tr-TR" sz="2800" b="1" dirty="0">
                <a:solidFill>
                  <a:srgbClr val="FF0000"/>
                </a:solidFill>
                <a:effectLst>
                  <a:outerShdw blurRad="38100" dist="38100" dir="2700000" algn="tl">
                    <a:srgbClr val="000000">
                      <a:alpha val="43137"/>
                    </a:srgbClr>
                  </a:outerShdw>
                </a:effectLst>
              </a:rPr>
              <a:t>Yarımadası</a:t>
            </a:r>
          </a:p>
          <a:p>
            <a:pPr marL="0" indent="0" algn="just">
              <a:buNone/>
            </a:pPr>
            <a:r>
              <a:rPr lang="tr-TR" sz="2400" dirty="0">
                <a:effectLst>
                  <a:outerShdw blurRad="38100" dist="38100" dir="2700000" algn="tl">
                    <a:srgbClr val="000000">
                      <a:alpha val="43137"/>
                    </a:srgbClr>
                  </a:outerShdw>
                </a:effectLst>
              </a:rPr>
              <a:t>Güney Kutbundan </a:t>
            </a:r>
            <a:r>
              <a:rPr lang="tr-TR" sz="2400" dirty="0" err="1">
                <a:effectLst>
                  <a:outerShdw blurRad="38100" dist="38100" dir="2700000" algn="tl">
                    <a:srgbClr val="000000">
                      <a:alpha val="43137"/>
                    </a:srgbClr>
                  </a:outerShdw>
                </a:effectLst>
              </a:rPr>
              <a:t>Larsen</a:t>
            </a:r>
            <a:r>
              <a:rPr lang="tr-TR" sz="2400" dirty="0">
                <a:effectLst>
                  <a:outerShdw blurRad="38100" dist="38100" dir="2700000" algn="tl">
                    <a:srgbClr val="000000">
                      <a:alpha val="43137"/>
                    </a:srgbClr>
                  </a:outerShdw>
                </a:effectLst>
              </a:rPr>
              <a:t> B Buz </a:t>
            </a:r>
            <a:r>
              <a:rPr lang="tr-TR" sz="2400" dirty="0" err="1">
                <a:effectLst>
                  <a:outerShdw blurRad="38100" dist="38100" dir="2700000" algn="tl">
                    <a:srgbClr val="000000">
                      <a:alpha val="43137"/>
                    </a:srgbClr>
                  </a:outerShdw>
                </a:effectLst>
              </a:rPr>
              <a:t>Tabakası’nın</a:t>
            </a:r>
            <a:r>
              <a:rPr lang="tr-TR" sz="2400" dirty="0">
                <a:effectLst>
                  <a:outerShdw blurRad="38100" dist="38100" dir="2700000" algn="tl">
                    <a:srgbClr val="000000">
                      <a:alpha val="43137"/>
                    </a:srgbClr>
                  </a:outerShdw>
                </a:effectLst>
              </a:rPr>
              <a:t> </a:t>
            </a:r>
            <a:endParaRPr lang="tr-TR" sz="2400" dirty="0" smtClean="0">
              <a:effectLst>
                <a:outerShdw blurRad="38100" dist="38100" dir="2700000" algn="tl">
                  <a:srgbClr val="000000">
                    <a:alpha val="43137"/>
                  </a:srgbClr>
                </a:outerShdw>
              </a:effectLst>
            </a:endParaRPr>
          </a:p>
          <a:p>
            <a:pPr marL="0" indent="0" algn="just">
              <a:buNone/>
            </a:pPr>
            <a:r>
              <a:rPr lang="tr-TR" sz="2400" dirty="0" smtClean="0">
                <a:effectLst>
                  <a:outerShdw blurRad="38100" dist="38100" dir="2700000" algn="tl">
                    <a:srgbClr val="000000">
                      <a:alpha val="43137"/>
                    </a:srgbClr>
                  </a:outerShdw>
                </a:effectLst>
              </a:rPr>
              <a:t>Kopması</a:t>
            </a:r>
            <a:endParaRPr lang="tr-TR" sz="2400" dirty="0">
              <a:effectLst>
                <a:outerShdw blurRad="38100" dist="38100" dir="2700000" algn="tl">
                  <a:srgbClr val="000000">
                    <a:alpha val="43137"/>
                  </a:srgbClr>
                </a:outerShdw>
              </a:effectLst>
            </a:endParaRP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14" y="1031130"/>
            <a:ext cx="6367982" cy="2858290"/>
          </a:xfrm>
          <a:prstGeom prst="rect">
            <a:avLst/>
          </a:prstGeom>
        </p:spPr>
      </p:pic>
      <p:pic>
        <p:nvPicPr>
          <p:cNvPr id="5" name="Resim 4"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396" y="2485623"/>
            <a:ext cx="5070603" cy="4372377"/>
          </a:xfrm>
          <a:prstGeom prst="rect">
            <a:avLst/>
          </a:prstGeom>
        </p:spPr>
      </p:pic>
    </p:spTree>
    <p:extLst>
      <p:ext uri="{BB962C8B-B14F-4D97-AF65-F5344CB8AC3E}">
        <p14:creationId xmlns:p14="http://schemas.microsoft.com/office/powerpoint/2010/main" val="3371213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4776" y="0"/>
            <a:ext cx="11477223" cy="6858000"/>
          </a:xfrm>
        </p:spPr>
        <p:txBody>
          <a:bodyPr>
            <a:normAutofit/>
          </a:bodyPr>
          <a:lstStyle/>
          <a:p>
            <a:pPr marL="0" indent="0" algn="just">
              <a:buNone/>
            </a:pPr>
            <a:r>
              <a:rPr lang="tr-TR" sz="2400" dirty="0">
                <a:effectLst>
                  <a:outerShdw blurRad="38100" dist="38100" dir="2700000" algn="tl">
                    <a:srgbClr val="000000">
                      <a:alpha val="43137"/>
                    </a:srgbClr>
                  </a:outerShdw>
                </a:effectLst>
              </a:rPr>
              <a:t>• Son 50 yılda Antarktika’da 2,5 °</a:t>
            </a:r>
            <a:r>
              <a:rPr lang="tr-TR" sz="2400" dirty="0" err="1">
                <a:effectLst>
                  <a:outerShdw blurRad="38100" dist="38100" dir="2700000" algn="tl">
                    <a:srgbClr val="000000">
                      <a:alpha val="43137"/>
                    </a:srgbClr>
                  </a:outerShdw>
                </a:effectLst>
              </a:rPr>
              <a:t>C’lik</a:t>
            </a:r>
            <a:r>
              <a:rPr lang="tr-TR" sz="2400" dirty="0">
                <a:effectLst>
                  <a:outerShdw blurRad="38100" dist="38100" dir="2700000" algn="tl">
                    <a:srgbClr val="000000">
                      <a:alpha val="43137"/>
                    </a:srgbClr>
                  </a:outerShdw>
                </a:effectLst>
              </a:rPr>
              <a:t> sıcaklık artışı ölçüldü.</a:t>
            </a:r>
          </a:p>
          <a:p>
            <a:pPr marL="0" indent="0" algn="just">
              <a:buNone/>
            </a:pPr>
            <a:r>
              <a:rPr lang="tr-TR" sz="2400" dirty="0">
                <a:effectLst>
                  <a:outerShdw blurRad="38100" dist="38100" dir="2700000" algn="tl">
                    <a:srgbClr val="000000">
                      <a:alpha val="43137"/>
                    </a:srgbClr>
                  </a:outerShdw>
                </a:effectLst>
              </a:rPr>
              <a:t>• 1860 yılından günümüze küresel ortalama hava sıcaklıklarında 0,4 - 0,8ºC artış olmuştur. Bu geçen 1000 yılın herhangi bir döneminden daha büyüktür.</a:t>
            </a:r>
          </a:p>
          <a:p>
            <a:pPr marL="0" indent="0" algn="just">
              <a:buNone/>
            </a:pPr>
            <a:r>
              <a:rPr lang="tr-TR" sz="2400" dirty="0">
                <a:effectLst>
                  <a:outerShdw blurRad="38100" dist="38100" dir="2700000" algn="tl">
                    <a:srgbClr val="000000">
                      <a:alpha val="43137"/>
                    </a:srgbClr>
                  </a:outerShdw>
                </a:effectLst>
              </a:rPr>
              <a:t>• Son buzul çağında yerküre ortalama sıcaklığı bu güne göre 5 ºC daha soğuktu.</a:t>
            </a:r>
          </a:p>
          <a:p>
            <a:pPr marL="0" indent="0" algn="just">
              <a:buNone/>
            </a:pPr>
            <a:r>
              <a:rPr lang="tr-TR" sz="2400" dirty="0">
                <a:effectLst>
                  <a:outerShdw blurRad="38100" dist="38100" dir="2700000" algn="tl">
                    <a:srgbClr val="000000">
                      <a:alpha val="43137"/>
                    </a:srgbClr>
                  </a:outerShdw>
                </a:effectLst>
              </a:rPr>
              <a:t>• 1998 yılında Dünya sıcaklık ortalaması, 1961-1990 yılları arasındaki ortalama dünya sıcaklığından 0,57ºC daha fazla ölçüldü</a:t>
            </a:r>
            <a:r>
              <a:rPr lang="tr-TR" sz="2400" dirty="0" smtClean="0">
                <a:effectLst>
                  <a:outerShdw blurRad="38100" dist="38100" dir="2700000" algn="tl">
                    <a:srgbClr val="000000">
                      <a:alpha val="43137"/>
                    </a:srgbClr>
                  </a:outerShdw>
                </a:effectLst>
              </a:rPr>
              <a:t>.</a:t>
            </a:r>
          </a:p>
          <a:p>
            <a:pPr marL="0" indent="0" algn="just">
              <a:buNone/>
            </a:pP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Antartikada</a:t>
            </a:r>
            <a:r>
              <a:rPr lang="tr-TR" sz="2400" dirty="0">
                <a:effectLst>
                  <a:outerShdw blurRad="38100" dist="38100" dir="2700000" algn="tl">
                    <a:srgbClr val="000000">
                      <a:alpha val="43137"/>
                    </a:srgbClr>
                  </a:outerShdw>
                </a:effectLst>
              </a:rPr>
              <a:t> son 50 yıl içinde hava sıcaklığı 2,5˚C artmış ve 7 dev buzul kitlesinin alanı, 1974 yılından bu yana 13500 kilometrekare daralmıştır.</a:t>
            </a:r>
          </a:p>
          <a:p>
            <a:pPr marL="0" indent="0" algn="just">
              <a:buNone/>
            </a:pPr>
            <a:r>
              <a:rPr lang="tr-TR" sz="2400" dirty="0">
                <a:effectLst>
                  <a:outerShdw blurRad="38100" dist="38100" dir="2700000" algn="tl">
                    <a:srgbClr val="000000">
                      <a:alpha val="43137"/>
                    </a:srgbClr>
                  </a:outerShdw>
                </a:effectLst>
              </a:rPr>
              <a:t>• Yaklaşık 12 bin yıllık olduğu tahmin edilen 3250 kilometrekarelik, 200 m derinliğinde, 750 milyon ton ağırlığında buz kütlesi ana parçadan ayrılmış ve binlerce aysberge bölünmüştür.</a:t>
            </a:r>
          </a:p>
          <a:p>
            <a:pPr marL="0" indent="0" algn="just">
              <a:buNone/>
            </a:pP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Larsen</a:t>
            </a:r>
            <a:r>
              <a:rPr lang="tr-TR" sz="2400" dirty="0">
                <a:effectLst>
                  <a:outerShdw blurRad="38100" dist="38100" dir="2700000" algn="tl">
                    <a:srgbClr val="000000">
                      <a:alpha val="43137"/>
                    </a:srgbClr>
                  </a:outerShdw>
                </a:effectLst>
              </a:rPr>
              <a:t>-B buzulu, son 5 yılda 5700 kilometrekarelik bölümünü kaybetmiştir</a:t>
            </a:r>
            <a:r>
              <a:rPr lang="tr-TR" sz="2400" dirty="0" smtClean="0">
                <a:effectLst>
                  <a:outerShdw blurRad="38100" dist="38100" dir="2700000" algn="tl">
                    <a:srgbClr val="000000">
                      <a:alpha val="43137"/>
                    </a:srgbClr>
                  </a:outerShdw>
                </a:effectLst>
              </a:rPr>
              <a:t>.</a:t>
            </a:r>
          </a:p>
          <a:p>
            <a:pPr marL="0" indent="0" algn="just">
              <a:buNone/>
            </a:pPr>
            <a:r>
              <a:rPr lang="tr-TR" sz="2400" dirty="0">
                <a:effectLst>
                  <a:outerShdw blurRad="38100" dist="38100" dir="2700000" algn="tl">
                    <a:srgbClr val="000000">
                      <a:alpha val="43137"/>
                    </a:srgbClr>
                  </a:outerShdw>
                </a:effectLst>
              </a:rPr>
              <a:t>• Güney Kutbu’ndaki </a:t>
            </a:r>
            <a:r>
              <a:rPr lang="tr-TR" sz="2400" dirty="0" err="1">
                <a:effectLst>
                  <a:outerShdw blurRad="38100" dist="38100" dir="2700000" algn="tl">
                    <a:srgbClr val="000000">
                      <a:alpha val="43137"/>
                    </a:srgbClr>
                  </a:outerShdw>
                </a:effectLst>
              </a:rPr>
              <a:t>Thwaites</a:t>
            </a:r>
            <a:r>
              <a:rPr lang="tr-TR" sz="2400" dirty="0">
                <a:effectLst>
                  <a:outerShdw blurRad="38100" dist="38100" dir="2700000" algn="tl">
                    <a:srgbClr val="000000">
                      <a:alpha val="43137"/>
                    </a:srgbClr>
                  </a:outerShdw>
                </a:effectLst>
              </a:rPr>
              <a:t> büyük buzulundan 3400 kilometre karelik (</a:t>
            </a:r>
            <a:r>
              <a:rPr lang="tr-TR" sz="2400" dirty="0" err="1">
                <a:effectLst>
                  <a:outerShdw blurRad="38100" dist="38100" dir="2700000" algn="tl">
                    <a:srgbClr val="000000">
                      <a:alpha val="43137"/>
                    </a:srgbClr>
                  </a:outerShdw>
                </a:effectLst>
              </a:rPr>
              <a:t>Mayorka</a:t>
            </a:r>
            <a:r>
              <a:rPr lang="tr-TR" sz="2400" dirty="0">
                <a:effectLst>
                  <a:outerShdw blurRad="38100" dist="38100" dir="2700000" algn="tl">
                    <a:srgbClr val="000000">
                      <a:alpha val="43137"/>
                    </a:srgbClr>
                  </a:outerShdw>
                </a:effectLst>
              </a:rPr>
              <a:t> Adası kadar) buz kütlesi kopmuştur (22.03.2002). Bu haber “Güney Kutbu eriyor” başlığını taşıyor.</a:t>
            </a:r>
          </a:p>
        </p:txBody>
      </p:sp>
    </p:spTree>
    <p:extLst>
      <p:ext uri="{BB962C8B-B14F-4D97-AF65-F5344CB8AC3E}">
        <p14:creationId xmlns:p14="http://schemas.microsoft.com/office/powerpoint/2010/main" val="3966134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3414" y="0"/>
            <a:ext cx="11438585" cy="6858000"/>
          </a:xfrm>
        </p:spPr>
        <p:txBody>
          <a:bodyPr>
            <a:normAutofit lnSpcReduction="10000"/>
          </a:bodyPr>
          <a:lstStyle/>
          <a:p>
            <a:pPr marL="0" indent="0" algn="just">
              <a:buNone/>
            </a:pPr>
            <a:r>
              <a:rPr lang="tr-TR" sz="2400" dirty="0">
                <a:effectLst>
                  <a:outerShdw blurRad="38100" dist="38100" dir="2700000" algn="tl">
                    <a:srgbClr val="000000">
                      <a:alpha val="43137"/>
                    </a:srgbClr>
                  </a:outerShdw>
                </a:effectLst>
              </a:rPr>
              <a:t>• Kuzey Kutbu Denizi: 1978’den bu yana % 6 oranında eridi. 30 yıl içine % 40 oranında inceldi.</a:t>
            </a:r>
          </a:p>
          <a:p>
            <a:pPr marL="0" indent="0" algn="just">
              <a:buNone/>
            </a:pPr>
            <a:r>
              <a:rPr lang="tr-TR" sz="2400" dirty="0">
                <a:effectLst>
                  <a:outerShdw blurRad="38100" dist="38100" dir="2700000" algn="tl">
                    <a:srgbClr val="000000">
                      <a:alpha val="43137"/>
                    </a:srgbClr>
                  </a:outerShdw>
                </a:effectLst>
              </a:rPr>
              <a:t>• Grönland Buz Tabakası (Grönland): 1993’ten bu yana güney ve doğu köşelerinden her yıl 1 m kadar inceldi.</a:t>
            </a:r>
          </a:p>
          <a:p>
            <a:pPr marL="0" indent="0" algn="just">
              <a:buNone/>
            </a:pPr>
            <a:r>
              <a:rPr lang="tr-TR" sz="2400" dirty="0">
                <a:effectLst>
                  <a:outerShdw blurRad="38100" dist="38100" dir="2700000" algn="tl">
                    <a:srgbClr val="000000">
                      <a:alpha val="43137"/>
                    </a:srgbClr>
                  </a:outerShdw>
                </a:effectLst>
              </a:rPr>
              <a:t>• Kolombiya Buzulu (Alaska, ABD): 1982’ten bu yana 13 km geri çekildi. 1999’da geri çekilme oranı günde 25 m’den 35 m’ye çıktı.</a:t>
            </a:r>
          </a:p>
          <a:p>
            <a:pPr marL="0" indent="0" algn="just">
              <a:buNone/>
            </a:pP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Glacıer</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Natıonal</a:t>
            </a:r>
            <a:r>
              <a:rPr lang="tr-TR" sz="2400" dirty="0">
                <a:effectLst>
                  <a:outerShdw blurRad="38100" dist="38100" dir="2700000" algn="tl">
                    <a:srgbClr val="000000">
                      <a:alpha val="43137"/>
                    </a:srgbClr>
                  </a:outerShdw>
                </a:effectLst>
              </a:rPr>
              <a:t> Park (Kayalık Dağlar, ABD): 1850’den bu yana buzulların sayısı 150’den 50’ye indi. Geri kalanlar da 30 yıl içinde tümüyle kaybolabilir.</a:t>
            </a:r>
          </a:p>
          <a:p>
            <a:pPr marL="0" indent="0" algn="just">
              <a:buNone/>
            </a:pPr>
            <a:r>
              <a:rPr lang="tr-TR" sz="2400" dirty="0">
                <a:effectLst>
                  <a:outerShdw blurRad="38100" dist="38100" dir="2700000" algn="tl">
                    <a:srgbClr val="000000">
                      <a:alpha val="43137"/>
                    </a:srgbClr>
                  </a:outerShdw>
                </a:effectLst>
              </a:rPr>
              <a:t>• Antarktika Deniz Buzu (Güney Okyanusu): 1973-1993 arasında Antarktika’nın batısındaki buz % 20 oranında azaldı ve azalması da sürüyor.</a:t>
            </a:r>
          </a:p>
          <a:p>
            <a:pPr marL="0" indent="0" algn="just">
              <a:buNone/>
            </a:pP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Pine</a:t>
            </a:r>
            <a:r>
              <a:rPr lang="tr-TR" sz="2400" dirty="0">
                <a:effectLst>
                  <a:outerShdw blurRad="38100" dist="38100" dir="2700000" algn="tl">
                    <a:srgbClr val="000000">
                      <a:alpha val="43137"/>
                    </a:srgbClr>
                  </a:outerShdw>
                </a:effectLst>
              </a:rPr>
              <a:t> Adası Buzulu (Güney Antarktika): Buzun incelme oranı yıllık % 3.5</a:t>
            </a:r>
          </a:p>
          <a:p>
            <a:pPr marL="0" indent="0" algn="just">
              <a:buNone/>
            </a:pPr>
            <a:r>
              <a:rPr lang="tr-TR" sz="2400" dirty="0">
                <a:effectLst>
                  <a:outerShdw blurRad="38100" dist="38100" dir="2700000" algn="tl">
                    <a:srgbClr val="000000">
                      <a:alpha val="43137"/>
                    </a:srgbClr>
                  </a:outerShdw>
                </a:effectLst>
              </a:rPr>
              <a:t>• Tasman Buzulu (Yeni Zelanda): 1971-1982 arasında ortalama 200 m inceldi </a:t>
            </a:r>
            <a:r>
              <a:rPr lang="tr-TR" sz="2400" dirty="0" smtClean="0">
                <a:effectLst>
                  <a:outerShdw blurRad="38100" dist="38100" dir="2700000" algn="tl">
                    <a:srgbClr val="000000">
                      <a:alpha val="43137"/>
                    </a:srgbClr>
                  </a:outerShdw>
                </a:effectLst>
              </a:rPr>
              <a:t>ve 1991’den </a:t>
            </a:r>
            <a:r>
              <a:rPr lang="tr-TR" sz="2400" dirty="0">
                <a:effectLst>
                  <a:outerShdw blurRad="38100" dist="38100" dir="2700000" algn="tl">
                    <a:srgbClr val="000000">
                      <a:alpha val="43137"/>
                    </a:srgbClr>
                  </a:outerShdw>
                </a:effectLst>
              </a:rPr>
              <a:t>bu yana buzdağları kopmaya başlayarak çöküşü hızlandırdı.</a:t>
            </a:r>
          </a:p>
          <a:p>
            <a:pPr marL="0" indent="0" algn="just">
              <a:buNone/>
            </a:pP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Meren</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Carstenz</a:t>
            </a:r>
            <a:r>
              <a:rPr lang="tr-TR" sz="2400" dirty="0">
                <a:effectLst>
                  <a:outerShdw blurRad="38100" dist="38100" dir="2700000" algn="tl">
                    <a:srgbClr val="000000">
                      <a:alpha val="43137"/>
                    </a:srgbClr>
                  </a:outerShdw>
                </a:effectLst>
              </a:rPr>
              <a:t> ve </a:t>
            </a:r>
            <a:r>
              <a:rPr lang="tr-TR" sz="2400" dirty="0" err="1">
                <a:effectLst>
                  <a:outerShdw blurRad="38100" dist="38100" dir="2700000" algn="tl">
                    <a:srgbClr val="000000">
                      <a:alpha val="43137"/>
                    </a:srgbClr>
                  </a:outerShdw>
                </a:effectLst>
              </a:rPr>
              <a:t>Northwall</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Firn</a:t>
            </a:r>
            <a:r>
              <a:rPr lang="tr-TR" sz="2400" dirty="0">
                <a:effectLst>
                  <a:outerShdw blurRad="38100" dist="38100" dir="2700000" algn="tl">
                    <a:srgbClr val="000000">
                      <a:alpha val="43137"/>
                    </a:srgbClr>
                  </a:outerShdw>
                </a:effectLst>
              </a:rPr>
              <a:t> Buzulu (</a:t>
            </a:r>
            <a:r>
              <a:rPr lang="tr-TR" sz="2400" dirty="0" err="1">
                <a:effectLst>
                  <a:outerShdw blurRad="38100" dist="38100" dir="2700000" algn="tl">
                    <a:srgbClr val="000000">
                      <a:alpha val="43137"/>
                    </a:srgbClr>
                  </a:outerShdw>
                </a:effectLst>
              </a:rPr>
              <a:t>Irian</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Jaya</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Endonzya</a:t>
            </a:r>
            <a:r>
              <a:rPr lang="tr-TR" sz="2400" dirty="0">
                <a:effectLst>
                  <a:outerShdw blurRad="38100" dist="38100" dir="2700000" algn="tl">
                    <a:srgbClr val="000000">
                      <a:alpha val="43137"/>
                    </a:srgbClr>
                  </a:outerShdw>
                </a:effectLst>
              </a:rPr>
              <a:t>): 1995’te geri çekilme yılda 45 m’ye ulaştı. 1936-1995 arasında buzulun alanı % 84 oranında küçüldü. Günümüzde </a:t>
            </a:r>
            <a:r>
              <a:rPr lang="tr-TR" sz="2400" dirty="0" err="1">
                <a:effectLst>
                  <a:outerShdw blurRad="38100" dist="38100" dir="2700000" algn="tl">
                    <a:srgbClr val="000000">
                      <a:alpha val="43137"/>
                    </a:srgbClr>
                  </a:outerShdw>
                </a:effectLst>
              </a:rPr>
              <a:t>Meren</a:t>
            </a:r>
            <a:r>
              <a:rPr lang="tr-TR" sz="2400" dirty="0">
                <a:effectLst>
                  <a:outerShdw blurRad="38100" dist="38100" dir="2700000" algn="tl">
                    <a:srgbClr val="000000">
                      <a:alpha val="43137"/>
                    </a:srgbClr>
                  </a:outerShdw>
                </a:effectLst>
              </a:rPr>
              <a:t> buzulu yok olma noktasındadır.</a:t>
            </a:r>
          </a:p>
          <a:p>
            <a:pPr marL="0" indent="0" algn="just">
              <a:buNone/>
            </a:pP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Dokriana</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Bamak</a:t>
            </a:r>
            <a:r>
              <a:rPr lang="tr-TR" sz="2400" dirty="0">
                <a:effectLst>
                  <a:outerShdw blurRad="38100" dist="38100" dir="2700000" algn="tl">
                    <a:srgbClr val="000000">
                      <a:alpha val="43137"/>
                    </a:srgbClr>
                  </a:outerShdw>
                </a:effectLst>
              </a:rPr>
              <a:t> Buzulu (</a:t>
            </a:r>
            <a:r>
              <a:rPr lang="tr-TR" sz="2400" dirty="0" err="1">
                <a:effectLst>
                  <a:outerShdw blurRad="38100" dist="38100" dir="2700000" algn="tl">
                    <a:srgbClr val="000000">
                      <a:alpha val="43137"/>
                    </a:srgbClr>
                  </a:outerShdw>
                </a:effectLst>
              </a:rPr>
              <a:t>Himalayalar</a:t>
            </a:r>
            <a:r>
              <a:rPr lang="tr-TR" sz="2400" dirty="0">
                <a:effectLst>
                  <a:outerShdw blurRad="38100" dist="38100" dir="2700000" algn="tl">
                    <a:srgbClr val="000000">
                      <a:alpha val="43137"/>
                    </a:srgbClr>
                  </a:outerShdw>
                </a:effectLst>
              </a:rPr>
              <a:t>, Hindistan): 1998’de geri çekilme 20’ye ulaştı. Bundan önceki beş yılda geri çekilme 16.5 m idi</a:t>
            </a:r>
            <a:r>
              <a:rPr lang="tr-TR" sz="2400" dirty="0" smtClean="0">
                <a:effectLst>
                  <a:outerShdw blurRad="38100" dist="38100" dir="2700000" algn="tl">
                    <a:srgbClr val="000000">
                      <a:alpha val="43137"/>
                    </a:srgbClr>
                  </a:outerShdw>
                </a:effectLst>
              </a:rPr>
              <a:t>.</a:t>
            </a:r>
            <a:endParaRPr lang="tr-T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6637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9854" y="608526"/>
            <a:ext cx="11333408" cy="1485900"/>
          </a:xfrm>
        </p:spPr>
        <p:txBody>
          <a:bodyPr/>
          <a:lstStyle/>
          <a:p>
            <a:r>
              <a:rPr lang="tr-TR" b="1" dirty="0" smtClean="0">
                <a:effectLst>
                  <a:outerShdw blurRad="38100" dist="38100" dir="2700000" algn="tl">
                    <a:srgbClr val="000000">
                      <a:alpha val="43137"/>
                    </a:srgbClr>
                  </a:outerShdw>
                </a:effectLst>
              </a:rPr>
              <a:t>KAYNAKÇA</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759854" y="2286000"/>
            <a:ext cx="11432146" cy="3581400"/>
          </a:xfrm>
        </p:spPr>
        <p:txBody>
          <a:bodyPr>
            <a:normAutofit/>
          </a:bodyPr>
          <a:lstStyle/>
          <a:p>
            <a:pPr marL="0" indent="0">
              <a:buNone/>
            </a:pPr>
            <a:r>
              <a:rPr lang="tr-TR" sz="2400" b="1" dirty="0">
                <a:effectLst>
                  <a:outerShdw blurRad="38100" dist="38100" dir="2700000" algn="tl">
                    <a:srgbClr val="000000">
                      <a:alpha val="43137"/>
                    </a:srgbClr>
                  </a:outerShdw>
                </a:effectLst>
              </a:rPr>
              <a:t>Öğr. Gör. Nihat Demirtaş , Ankuzem ,Turizm ve Çevre, Ankara 2011 , s. 1-528</a:t>
            </a:r>
          </a:p>
          <a:p>
            <a:pPr marL="0" indent="0">
              <a:buNone/>
            </a:pPr>
            <a:endParaRPr lang="tr-TR" sz="2400" b="1" dirty="0">
              <a:effectLst>
                <a:outerShdw blurRad="38100" dist="38100" dir="2700000" algn="tl">
                  <a:srgbClr val="000000">
                    <a:alpha val="43137"/>
                  </a:srgbClr>
                </a:outerShdw>
              </a:effectLst>
            </a:endParaRPr>
          </a:p>
          <a:p>
            <a:pPr marL="0" indent="0">
              <a:buNone/>
            </a:pPr>
            <a:endParaRPr lang="tr-TR" sz="2400" b="1" dirty="0">
              <a:effectLst>
                <a:outerShdw blurRad="38100" dist="38100" dir="2700000" algn="tl">
                  <a:srgbClr val="000000">
                    <a:alpha val="43137"/>
                  </a:srgbClr>
                </a:outerShdw>
              </a:effectLst>
            </a:endParaRPr>
          </a:p>
          <a:p>
            <a:pPr marL="0" indent="0">
              <a:buNone/>
            </a:pPr>
            <a:endParaRPr lang="tr-TR" sz="2400" b="1" dirty="0">
              <a:effectLst>
                <a:outerShdw blurRad="38100" dist="38100" dir="2700000" algn="tl">
                  <a:srgbClr val="000000">
                    <a:alpha val="43137"/>
                  </a:srgbClr>
                </a:outerShdw>
              </a:effectLst>
            </a:endParaRPr>
          </a:p>
          <a:p>
            <a:pPr marL="0" indent="0">
              <a:buNone/>
            </a:pPr>
            <a:endParaRPr lang="tr-TR" sz="2400" b="1" dirty="0">
              <a:effectLst>
                <a:outerShdw blurRad="38100" dist="38100" dir="2700000" algn="tl">
                  <a:srgbClr val="000000">
                    <a:alpha val="43137"/>
                  </a:srgbClr>
                </a:outerShdw>
              </a:effectLst>
            </a:endParaRPr>
          </a:p>
          <a:p>
            <a:pPr marL="0" indent="0">
              <a:buNone/>
            </a:pPr>
            <a:endParaRPr lang="tr-TR" sz="2400" b="1" dirty="0">
              <a:effectLst>
                <a:outerShdw blurRad="38100" dist="38100" dir="2700000" algn="tl">
                  <a:srgbClr val="000000">
                    <a:alpha val="43137"/>
                  </a:srgbClr>
                </a:outerShdw>
              </a:effectLst>
            </a:endParaRPr>
          </a:p>
          <a:p>
            <a:pPr marL="0" indent="0">
              <a:buNone/>
            </a:pPr>
            <a:endParaRPr lang="tr-TR" sz="2400" b="1" dirty="0">
              <a:effectLst>
                <a:outerShdw blurRad="38100" dist="38100" dir="2700000" algn="tl">
                  <a:srgbClr val="000000">
                    <a:alpha val="43137"/>
                  </a:srgbClr>
                </a:outerShdw>
              </a:effectLst>
            </a:endParaRPr>
          </a:p>
          <a:p>
            <a:pPr marL="0" indent="0">
              <a:buNone/>
            </a:pPr>
            <a:endParaRPr lang="tr-T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365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4096" y="170645"/>
            <a:ext cx="11457904" cy="846786"/>
          </a:xfrm>
        </p:spPr>
        <p:txBody>
          <a:bodyPr/>
          <a:lstStyle/>
          <a:p>
            <a:pPr algn="ctr"/>
            <a:r>
              <a:rPr lang="tr-TR" b="1" dirty="0">
                <a:effectLst>
                  <a:outerShdw blurRad="38100" dist="38100" dir="2700000" algn="tl">
                    <a:srgbClr val="000000">
                      <a:alpha val="43137"/>
                    </a:srgbClr>
                  </a:outerShdw>
                </a:effectLst>
              </a:rPr>
              <a:t>Atmosferin Yapısı</a:t>
            </a:r>
          </a:p>
        </p:txBody>
      </p:sp>
      <p:sp>
        <p:nvSpPr>
          <p:cNvPr id="3" name="İçerik Yer Tutucusu 2"/>
          <p:cNvSpPr>
            <a:spLocks noGrp="1"/>
          </p:cNvSpPr>
          <p:nvPr>
            <p:ph idx="1"/>
          </p:nvPr>
        </p:nvSpPr>
        <p:spPr>
          <a:xfrm>
            <a:off x="734096" y="1017430"/>
            <a:ext cx="11457904" cy="5840569"/>
          </a:xfrm>
        </p:spPr>
        <p:txBody>
          <a:bodyPr>
            <a:normAutofit/>
          </a:bodyPr>
          <a:lstStyle/>
          <a:p>
            <a:pPr marL="0" indent="0" algn="just">
              <a:buNone/>
            </a:pPr>
            <a:r>
              <a:rPr lang="tr-TR" sz="2400" dirty="0">
                <a:effectLst>
                  <a:outerShdw blurRad="38100" dist="38100" dir="2700000" algn="tl">
                    <a:srgbClr val="000000">
                      <a:alpha val="43137"/>
                    </a:srgbClr>
                  </a:outerShdw>
                </a:effectLst>
              </a:rPr>
              <a:t>Katı ve sıvı yer yuvarlağının etrafında bir gaz örtüsü vardır. Bu gaz örtü yer yuvarlağını bir küre halinde sarmıştır</a:t>
            </a:r>
            <a:r>
              <a:rPr lang="tr-TR" sz="2400" dirty="0" smtClean="0">
                <a:effectLst>
                  <a:outerShdw blurRad="38100" dist="38100" dir="2700000" algn="tl">
                    <a:srgbClr val="000000">
                      <a:alpha val="43137"/>
                    </a:srgbClr>
                  </a:outerShdw>
                </a:effectLst>
              </a:rPr>
              <a:t>.</a:t>
            </a:r>
          </a:p>
          <a:p>
            <a:pPr marL="0" indent="0" algn="just">
              <a:buNone/>
            </a:pPr>
            <a:r>
              <a:rPr lang="tr-TR" sz="2400" dirty="0">
                <a:effectLst>
                  <a:outerShdw blurRad="38100" dist="38100" dir="2700000" algn="tl">
                    <a:srgbClr val="000000">
                      <a:alpha val="43137"/>
                    </a:srgbClr>
                  </a:outerShdw>
                </a:effectLst>
              </a:rPr>
              <a:t>     Alt katlarına taşküre (litosfer) ile suküreye (hidrosfer) dokunan yüzünde hayatın gelişmesine olanak sağladığı için bu gaz küreye </a:t>
            </a:r>
            <a:r>
              <a:rPr lang="tr-TR" sz="2400" b="1" dirty="0">
                <a:solidFill>
                  <a:srgbClr val="FF0000"/>
                </a:solidFill>
                <a:effectLst>
                  <a:outerShdw blurRad="38100" dist="38100" dir="2700000" algn="tl">
                    <a:srgbClr val="000000">
                      <a:alpha val="43137"/>
                    </a:srgbClr>
                  </a:outerShdw>
                </a:effectLst>
              </a:rPr>
              <a:t>nefes alan küre </a:t>
            </a:r>
            <a:r>
              <a:rPr lang="tr-TR" sz="2400" dirty="0">
                <a:effectLst>
                  <a:outerShdw blurRad="38100" dist="38100" dir="2700000" algn="tl">
                    <a:srgbClr val="000000">
                      <a:alpha val="43137"/>
                    </a:srgbClr>
                  </a:outerShdw>
                </a:effectLst>
              </a:rPr>
              <a:t>anlamında eski Yunancada (</a:t>
            </a:r>
            <a:r>
              <a:rPr lang="tr-TR" sz="2400" dirty="0" err="1">
                <a:effectLst>
                  <a:outerShdw blurRad="38100" dist="38100" dir="2700000" algn="tl">
                    <a:srgbClr val="000000">
                      <a:alpha val="43137"/>
                    </a:srgbClr>
                  </a:outerShdw>
                </a:effectLst>
              </a:rPr>
              <a:t>atmos</a:t>
            </a:r>
            <a:r>
              <a:rPr lang="tr-TR" sz="2400" dirty="0">
                <a:effectLst>
                  <a:outerShdw blurRad="38100" dist="38100" dir="2700000" algn="tl">
                    <a:srgbClr val="000000">
                      <a:alpha val="43137"/>
                    </a:srgbClr>
                  </a:outerShdw>
                </a:effectLst>
              </a:rPr>
              <a:t>: nefes ve </a:t>
            </a:r>
            <a:r>
              <a:rPr lang="tr-TR" sz="2400" dirty="0" err="1">
                <a:effectLst>
                  <a:outerShdw blurRad="38100" dist="38100" dir="2700000" algn="tl">
                    <a:srgbClr val="000000">
                      <a:alpha val="43137"/>
                    </a:srgbClr>
                  </a:outerShdw>
                </a:effectLst>
              </a:rPr>
              <a:t>sphere</a:t>
            </a:r>
            <a:r>
              <a:rPr lang="tr-TR" sz="2400" dirty="0">
                <a:effectLst>
                  <a:outerShdw blurRad="38100" dist="38100" dir="2700000" algn="tl">
                    <a:srgbClr val="000000">
                      <a:alpha val="43137"/>
                    </a:srgbClr>
                  </a:outerShdw>
                </a:effectLst>
              </a:rPr>
              <a:t>: küre) </a:t>
            </a:r>
            <a:r>
              <a:rPr lang="tr-TR" sz="2400" b="1" dirty="0">
                <a:solidFill>
                  <a:srgbClr val="FF0000"/>
                </a:solidFill>
                <a:effectLst>
                  <a:outerShdw blurRad="38100" dist="38100" dir="2700000" algn="tl">
                    <a:srgbClr val="000000">
                      <a:alpha val="43137"/>
                    </a:srgbClr>
                  </a:outerShdw>
                </a:effectLst>
              </a:rPr>
              <a:t>atmosfer</a:t>
            </a:r>
            <a:r>
              <a:rPr lang="tr-TR" sz="2400" dirty="0">
                <a:effectLst>
                  <a:outerShdw blurRad="38100" dist="38100" dir="2700000" algn="tl">
                    <a:srgbClr val="000000">
                      <a:alpha val="43137"/>
                    </a:srgbClr>
                  </a:outerShdw>
                </a:effectLst>
              </a:rPr>
              <a:t> denmiştir</a:t>
            </a:r>
            <a:r>
              <a:rPr lang="tr-TR" sz="2400" dirty="0" smtClean="0">
                <a:effectLst>
                  <a:outerShdw blurRad="38100" dist="38100" dir="2700000" algn="tl">
                    <a:srgbClr val="000000">
                      <a:alpha val="43137"/>
                    </a:srgbClr>
                  </a:outerShdw>
                </a:effectLst>
              </a:rPr>
              <a:t>.</a:t>
            </a:r>
          </a:p>
          <a:p>
            <a:pPr marL="0" indent="0" algn="just">
              <a:buNone/>
            </a:pPr>
            <a:endParaRPr lang="tr-TR" sz="2400" dirty="0" smtClean="0">
              <a:effectLst>
                <a:outerShdw blurRad="38100" dist="38100" dir="2700000" algn="tl">
                  <a:srgbClr val="000000">
                    <a:alpha val="43137"/>
                  </a:srgbClr>
                </a:outerShdw>
              </a:effectLst>
            </a:endParaRPr>
          </a:p>
          <a:p>
            <a:pPr marL="0" indent="0" algn="just">
              <a:buNone/>
            </a:pPr>
            <a:r>
              <a:rPr lang="tr-TR" sz="2400" dirty="0">
                <a:effectLst>
                  <a:outerShdw blurRad="38100" dist="38100" dir="2700000" algn="tl">
                    <a:srgbClr val="000000">
                      <a:alpha val="43137"/>
                    </a:srgbClr>
                  </a:outerShdw>
                </a:effectLst>
              </a:rPr>
              <a:t>Atmosfer içerdiği oksijen aracığıyla doğrudan doğruya içinde hayatın gelişmesini sağladığı gibi, oluşturduğu başka uygun koşullarla o hayatın sürmesine de olanak hazırlamaktadır. Bunlara ek olarak atmosfer, güneşten gelen enerjinin hızla uzaya dönmesini önleyen bir örtüdür. Bu örtü aynı zamanda güneşten gelen ışığın yansıyıp dağılarak (difüzyon) gölgelerin de aydınlık olmasını sağlar. Hava akımları güneş alan yerlerin çok sıcak, almayan yerlerin ise çok soğuk olmasını engeller. Bu nedenlerden yer etrafındaki atmosfer adeta koruyucu ve düzenleyici bir örtü halindedir. Eğer bu örtü olmasaydı güneş alan yerlerin tam olarak ve aydınlık ve çok sıcak, gölge yerlerinse tam karanlık ve çok soğuk olması gerekecekti.</a:t>
            </a:r>
          </a:p>
        </p:txBody>
      </p:sp>
      <p:sp>
        <p:nvSpPr>
          <p:cNvPr id="4" name="Sağ Ok 3"/>
          <p:cNvSpPr/>
          <p:nvPr/>
        </p:nvSpPr>
        <p:spPr>
          <a:xfrm>
            <a:off x="734096" y="1906073"/>
            <a:ext cx="399245" cy="360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16850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5459" y="170645"/>
            <a:ext cx="11496541" cy="833907"/>
          </a:xfrm>
        </p:spPr>
        <p:txBody>
          <a:bodyPr/>
          <a:lstStyle/>
          <a:p>
            <a:pPr algn="ctr"/>
            <a:r>
              <a:rPr lang="tr-TR" b="1" dirty="0">
                <a:effectLst>
                  <a:outerShdw blurRad="38100" dist="38100" dir="2700000" algn="tl">
                    <a:srgbClr val="000000">
                      <a:alpha val="43137"/>
                    </a:srgbClr>
                  </a:outerShdw>
                </a:effectLst>
              </a:rPr>
              <a:t>Atmosferin Sınırları</a:t>
            </a:r>
          </a:p>
        </p:txBody>
      </p:sp>
      <p:sp>
        <p:nvSpPr>
          <p:cNvPr id="3" name="İçerik Yer Tutucusu 2"/>
          <p:cNvSpPr>
            <a:spLocks noGrp="1"/>
          </p:cNvSpPr>
          <p:nvPr>
            <p:ph idx="1"/>
          </p:nvPr>
        </p:nvSpPr>
        <p:spPr>
          <a:xfrm>
            <a:off x="695459" y="1004552"/>
            <a:ext cx="11496541" cy="5853448"/>
          </a:xfrm>
        </p:spPr>
        <p:txBody>
          <a:bodyPr>
            <a:normAutofit/>
          </a:bodyPr>
          <a:lstStyle/>
          <a:p>
            <a:pPr marL="0" indent="0" algn="just">
              <a:buNone/>
            </a:pPr>
            <a:r>
              <a:rPr lang="tr-TR" sz="2400" dirty="0">
                <a:effectLst>
                  <a:outerShdw blurRad="38100" dist="38100" dir="2700000" algn="tl">
                    <a:srgbClr val="000000">
                      <a:alpha val="43137"/>
                    </a:srgbClr>
                  </a:outerShdw>
                </a:effectLst>
              </a:rPr>
              <a:t>Hava olaylarının görüldüğü atmosferin alt katları ile onun hemen üstündeki bölümün koşulları XX. yy. başlarından beri düzenli olarak ölçülmektedir. Fakat insanlar ancak son zamanlarda uçabildikleri ve belirli bir yüksekliğe erişebildikleri için atmosferin üst katları hakkındaki bilgiler hakkında görüş ayrılıkları vardır. Bununla beraber günümüzde gelişen uzay ve uydu teknolojisindeki gelişmeler sonucunda yeni yeni bulgular açıklanmaktadır. Genel kabul görmüş bilgilere göre atmosfer hakkındaki bilgiler şöyledir</a:t>
            </a:r>
            <a:r>
              <a:rPr lang="tr-TR" sz="2400" dirty="0" smtClean="0">
                <a:effectLst>
                  <a:outerShdw blurRad="38100" dist="38100" dir="2700000" algn="tl">
                    <a:srgbClr val="000000">
                      <a:alpha val="43137"/>
                    </a:srgbClr>
                  </a:outerShdw>
                </a:effectLst>
              </a:rPr>
              <a:t>;</a:t>
            </a:r>
          </a:p>
          <a:p>
            <a:pPr marL="0" indent="0" algn="just">
              <a:buNone/>
            </a:pPr>
            <a:r>
              <a:rPr lang="tr-TR" sz="2800" b="1" dirty="0">
                <a:solidFill>
                  <a:srgbClr val="FF0000"/>
                </a:solidFill>
                <a:effectLst>
                  <a:outerShdw blurRad="38100" dist="38100" dir="2700000" algn="tl">
                    <a:srgbClr val="000000">
                      <a:alpha val="43137"/>
                    </a:srgbClr>
                  </a:outerShdw>
                </a:effectLst>
              </a:rPr>
              <a:t>Atmosferin Yapısı ve Katları</a:t>
            </a:r>
          </a:p>
          <a:p>
            <a:pPr marL="0" indent="0" algn="just">
              <a:buNone/>
            </a:pPr>
            <a:r>
              <a:rPr lang="tr-TR" sz="2400" dirty="0">
                <a:effectLst>
                  <a:outerShdw blurRad="38100" dist="38100" dir="2700000" algn="tl">
                    <a:srgbClr val="000000">
                      <a:alpha val="43137"/>
                    </a:srgbClr>
                  </a:outerShdw>
                </a:effectLst>
              </a:rPr>
              <a:t>Atmosfer çeşitli gazlardan oluşur. Gazlar yerçekiminin etkisiyle en yoğunundan seyreltiğine doğru alt katlardan yukarılara doğru sıralanır. Bu sıralanma tabakaları oluşturur. Aynı tabakalardaki gazlar aşağı yukarı homojen bir yapı gösterir. Bu yapı bazen bir karışım bazen ise bileşikler, moleküller şeklindedir</a:t>
            </a:r>
            <a:r>
              <a:rPr lang="tr-TR" sz="2400" dirty="0" smtClean="0">
                <a:effectLst>
                  <a:outerShdw blurRad="38100" dist="38100" dir="2700000" algn="tl">
                    <a:srgbClr val="000000">
                      <a:alpha val="43137"/>
                    </a:srgbClr>
                  </a:outerShdw>
                </a:effectLst>
              </a:rPr>
              <a:t>.</a:t>
            </a:r>
          </a:p>
          <a:p>
            <a:pPr marL="0" indent="0" algn="just">
              <a:buNone/>
            </a:pPr>
            <a:r>
              <a:rPr lang="tr-TR" sz="2400" dirty="0">
                <a:effectLst>
                  <a:outerShdw blurRad="38100" dist="38100" dir="2700000" algn="tl">
                    <a:srgbClr val="000000">
                      <a:alpha val="43137"/>
                    </a:srgbClr>
                  </a:outerShdw>
                </a:effectLst>
              </a:rPr>
              <a:t>Havayı oluşturan gazlar bir karışım ya da bileşik oluştursalar bile yerçekimi etkisi altında ağırlıklarına göre iç içe katlar halinde bulunurlar. Bu katların tanınmasında gaz karışımlarının fiziksel özellikleri, özellikle sıcaklıkları ve bileşimleri dayanak oluşturmuştur.</a:t>
            </a:r>
          </a:p>
        </p:txBody>
      </p:sp>
    </p:spTree>
    <p:extLst>
      <p:ext uri="{BB962C8B-B14F-4D97-AF65-F5344CB8AC3E}">
        <p14:creationId xmlns:p14="http://schemas.microsoft.com/office/powerpoint/2010/main" val="401535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4778" y="45076"/>
            <a:ext cx="11477222" cy="6812924"/>
          </a:xfrm>
        </p:spPr>
        <p:txBody>
          <a:bodyPr>
            <a:normAutofit/>
          </a:bodyPr>
          <a:lstStyle/>
          <a:p>
            <a:pPr marL="0" indent="0" algn="just">
              <a:buNone/>
            </a:pPr>
            <a:r>
              <a:rPr lang="tr-TR" sz="2400" dirty="0">
                <a:effectLst>
                  <a:outerShdw blurRad="38100" dist="38100" dir="2700000" algn="tl">
                    <a:srgbClr val="000000">
                      <a:alpha val="43137"/>
                    </a:srgbClr>
                  </a:outerShdw>
                </a:effectLst>
              </a:rPr>
              <a:t>Oluşumlar içten dışa doğru fiziksel ve kimyasal katmanlar olarak incelendiğinde şu bilgiler karşımıza çıkmaktadır:</a:t>
            </a: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834" y="785611"/>
            <a:ext cx="8873544" cy="6072389"/>
          </a:xfrm>
          <a:prstGeom prst="rect">
            <a:avLst/>
          </a:prstGeom>
        </p:spPr>
      </p:pic>
    </p:spTree>
    <p:extLst>
      <p:ext uri="{BB962C8B-B14F-4D97-AF65-F5344CB8AC3E}">
        <p14:creationId xmlns:p14="http://schemas.microsoft.com/office/powerpoint/2010/main" val="617297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7656" y="0"/>
            <a:ext cx="11464344" cy="6858000"/>
          </a:xfrm>
        </p:spPr>
        <p:txBody>
          <a:bodyPr>
            <a:normAutofit/>
          </a:bodyPr>
          <a:lstStyle/>
          <a:p>
            <a:pPr marL="0" indent="0" algn="just">
              <a:buNone/>
            </a:pPr>
            <a:endParaRPr lang="tr-TR" sz="2400" dirty="0" smtClean="0">
              <a:effectLst>
                <a:outerShdw blurRad="38100" dist="38100" dir="2700000" algn="tl">
                  <a:srgbClr val="000000">
                    <a:alpha val="43137"/>
                  </a:srgbClr>
                </a:outerShdw>
              </a:effectLst>
            </a:endParaRPr>
          </a:p>
          <a:p>
            <a:pPr marL="0" indent="0" algn="just">
              <a:buNone/>
            </a:pPr>
            <a:r>
              <a:rPr lang="tr-TR" sz="2400" dirty="0" smtClean="0">
                <a:effectLst>
                  <a:outerShdw blurRad="38100" dist="38100" dir="2700000" algn="tl">
                    <a:srgbClr val="000000">
                      <a:alpha val="43137"/>
                    </a:srgbClr>
                  </a:outerShdw>
                </a:effectLst>
              </a:rPr>
              <a:t>Yukarıdaki </a:t>
            </a:r>
            <a:r>
              <a:rPr lang="tr-TR" sz="2400" dirty="0">
                <a:effectLst>
                  <a:outerShdw blurRad="38100" dist="38100" dir="2700000" algn="tl">
                    <a:srgbClr val="000000">
                      <a:alpha val="43137"/>
                    </a:srgbClr>
                  </a:outerShdw>
                </a:effectLst>
              </a:rPr>
              <a:t>tabloda ana hatlarıyla verilen oluşumlarda görüldüğü gibi atmosferde oranı ve miktarı değişmeyen ya da değişmemesi gereken gazlar şunlardır</a:t>
            </a:r>
            <a:r>
              <a:rPr lang="tr-TR" sz="2400" dirty="0" smtClean="0">
                <a:effectLst>
                  <a:outerShdw blurRad="38100" dist="38100" dir="2700000" algn="tl">
                    <a:srgbClr val="000000">
                      <a:alpha val="43137"/>
                    </a:srgbClr>
                  </a:outerShdw>
                </a:effectLst>
              </a:rPr>
              <a:t>:</a:t>
            </a:r>
          </a:p>
          <a:p>
            <a:pPr marL="0" indent="0" algn="just">
              <a:buNone/>
            </a:pPr>
            <a:endParaRPr lang="tr-TR" sz="2400" dirty="0">
              <a:effectLst>
                <a:outerShdw blurRad="38100" dist="38100" dir="2700000" algn="tl">
                  <a:srgbClr val="000000">
                    <a:alpha val="43137"/>
                  </a:srgbClr>
                </a:outerShdw>
              </a:effectLst>
            </a:endParaRPr>
          </a:p>
          <a:p>
            <a:pPr marL="0" indent="0" algn="just">
              <a:buNone/>
            </a:pPr>
            <a:r>
              <a:rPr lang="tr-TR" sz="2400" dirty="0">
                <a:effectLst>
                  <a:outerShdw blurRad="38100" dist="38100" dir="2700000" algn="tl">
                    <a:srgbClr val="000000">
                      <a:alpha val="43137"/>
                    </a:srgbClr>
                  </a:outerShdw>
                </a:effectLst>
              </a:rPr>
              <a:t>Azot : % 78.07</a:t>
            </a:r>
          </a:p>
          <a:p>
            <a:pPr marL="0" indent="0" algn="just">
              <a:buNone/>
            </a:pPr>
            <a:r>
              <a:rPr lang="tr-TR" sz="2400" dirty="0">
                <a:effectLst>
                  <a:outerShdw blurRad="38100" dist="38100" dir="2700000" algn="tl">
                    <a:srgbClr val="000000">
                      <a:alpha val="43137"/>
                    </a:srgbClr>
                  </a:outerShdw>
                </a:effectLst>
              </a:rPr>
              <a:t>Oksijen : % 20.95</a:t>
            </a:r>
          </a:p>
          <a:p>
            <a:pPr marL="0" indent="0" algn="just">
              <a:buNone/>
            </a:pPr>
            <a:r>
              <a:rPr lang="tr-TR" sz="2400" dirty="0">
                <a:effectLst>
                  <a:outerShdw blurRad="38100" dist="38100" dir="2700000" algn="tl">
                    <a:srgbClr val="000000">
                      <a:alpha val="43137"/>
                    </a:srgbClr>
                  </a:outerShdw>
                </a:effectLst>
              </a:rPr>
              <a:t>Asal gazlar : % 0.96</a:t>
            </a:r>
          </a:p>
          <a:p>
            <a:pPr marL="0" indent="0" algn="just">
              <a:buNone/>
            </a:pPr>
            <a:r>
              <a:rPr lang="tr-TR" sz="2400" dirty="0">
                <a:effectLst>
                  <a:outerShdw blurRad="38100" dist="38100" dir="2700000" algn="tl">
                    <a:srgbClr val="000000">
                      <a:alpha val="43137"/>
                    </a:srgbClr>
                  </a:outerShdw>
                </a:effectLst>
              </a:rPr>
              <a:t>Karbondioksit : % 00.3</a:t>
            </a:r>
          </a:p>
          <a:p>
            <a:pPr marL="0" indent="0" algn="just">
              <a:buNone/>
            </a:pPr>
            <a:r>
              <a:rPr lang="tr-TR" sz="2400" dirty="0">
                <a:effectLst>
                  <a:outerShdw blurRad="38100" dist="38100" dir="2700000" algn="tl">
                    <a:srgbClr val="000000">
                      <a:alpha val="43137"/>
                    </a:srgbClr>
                  </a:outerShdw>
                </a:effectLst>
              </a:rPr>
              <a:t>Ozon tabakası : 19-45 km’ler arasında.</a:t>
            </a:r>
          </a:p>
        </p:txBody>
      </p:sp>
    </p:spTree>
    <p:extLst>
      <p:ext uri="{BB962C8B-B14F-4D97-AF65-F5344CB8AC3E}">
        <p14:creationId xmlns:p14="http://schemas.microsoft.com/office/powerpoint/2010/main" val="877270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1217" y="196403"/>
            <a:ext cx="11470783" cy="846786"/>
          </a:xfrm>
        </p:spPr>
        <p:txBody>
          <a:bodyPr/>
          <a:lstStyle/>
          <a:p>
            <a:pPr algn="ctr"/>
            <a:r>
              <a:rPr lang="tr-TR" b="1" dirty="0">
                <a:effectLst>
                  <a:outerShdw blurRad="38100" dist="38100" dir="2700000" algn="tl">
                    <a:srgbClr val="000000">
                      <a:alpha val="43137"/>
                    </a:srgbClr>
                  </a:outerShdw>
                </a:effectLst>
              </a:rPr>
              <a:t>Küresel Isınma Nedir?</a:t>
            </a:r>
          </a:p>
        </p:txBody>
      </p:sp>
      <p:sp>
        <p:nvSpPr>
          <p:cNvPr id="3" name="İçerik Yer Tutucusu 2"/>
          <p:cNvSpPr>
            <a:spLocks noGrp="1"/>
          </p:cNvSpPr>
          <p:nvPr>
            <p:ph idx="1"/>
          </p:nvPr>
        </p:nvSpPr>
        <p:spPr>
          <a:xfrm>
            <a:off x="721216" y="1075386"/>
            <a:ext cx="11470783" cy="5782614"/>
          </a:xfrm>
        </p:spPr>
        <p:txBody>
          <a:bodyPr>
            <a:normAutofit/>
          </a:bodyPr>
          <a:lstStyle/>
          <a:p>
            <a:pPr marL="0" indent="0" algn="just">
              <a:buNone/>
            </a:pPr>
            <a:r>
              <a:rPr lang="tr-TR" sz="2400" dirty="0">
                <a:effectLst>
                  <a:outerShdw blurRad="38100" dist="38100" dir="2700000" algn="tl">
                    <a:srgbClr val="000000">
                      <a:alpha val="43137"/>
                    </a:srgbClr>
                  </a:outerShdw>
                </a:effectLst>
              </a:rPr>
              <a:t>Küresel ısınma;</a:t>
            </a:r>
          </a:p>
          <a:p>
            <a:pPr marL="0" indent="0" algn="just">
              <a:buNone/>
            </a:pPr>
            <a:r>
              <a:rPr lang="tr-TR" sz="2400" dirty="0">
                <a:effectLst>
                  <a:outerShdw blurRad="38100" dist="38100" dir="2700000" algn="tl">
                    <a:srgbClr val="000000">
                      <a:alpha val="43137"/>
                    </a:srgbClr>
                  </a:outerShdw>
                </a:effectLst>
              </a:rPr>
              <a:t>• İnsanlar tarafından atmosfere verilen gazların sera etkisi yaratması sonucunda, dünya üzerindeki sıcaklığın artmasına denir.</a:t>
            </a:r>
          </a:p>
          <a:p>
            <a:pPr marL="0" indent="0" algn="just">
              <a:buNone/>
            </a:pPr>
            <a:r>
              <a:rPr lang="tr-TR" sz="2400" dirty="0">
                <a:effectLst>
                  <a:outerShdw blurRad="38100" dist="38100" dir="2700000" algn="tl">
                    <a:srgbClr val="000000">
                      <a:alpha val="43137"/>
                    </a:srgbClr>
                  </a:outerShdw>
                </a:effectLst>
              </a:rPr>
              <a:t>• Sera gazlarının atmosferde birikmesi ile yeryüzü ile yeryüzüne yakın atmosfer tabakalarında sıcaklığın artmasıdır.</a:t>
            </a:r>
          </a:p>
          <a:p>
            <a:pPr marL="0" indent="0" algn="just">
              <a:buNone/>
            </a:pPr>
            <a:r>
              <a:rPr lang="tr-TR" sz="2400" dirty="0">
                <a:effectLst>
                  <a:outerShdw blurRad="38100" dist="38100" dir="2700000" algn="tl">
                    <a:srgbClr val="000000">
                      <a:alpha val="43137"/>
                    </a:srgbClr>
                  </a:outerShdw>
                </a:effectLst>
              </a:rPr>
              <a:t>• İnsanların çeşitli aktiviteleriyle sera gazlarının atmosferde yoğun bir şekilde birikmesi sonucunda, yeryüzü ile yeryüzüne yakın atmosfer tabakalarına ait sıcaklığın artması sürecidir</a:t>
            </a:r>
            <a:r>
              <a:rPr lang="tr-TR" sz="2400" dirty="0" smtClean="0">
                <a:effectLst>
                  <a:outerShdw blurRad="38100" dist="38100" dir="2700000" algn="tl">
                    <a:srgbClr val="000000">
                      <a:alpha val="43137"/>
                    </a:srgbClr>
                  </a:outerShdw>
                </a:effectLst>
              </a:rPr>
              <a:t>.</a:t>
            </a:r>
          </a:p>
          <a:p>
            <a:pPr marL="0" indent="0" algn="just">
              <a:buNone/>
            </a:pPr>
            <a:endParaRPr lang="tr-TR" sz="2400" dirty="0">
              <a:effectLst>
                <a:outerShdw blurRad="38100" dist="38100" dir="2700000" algn="tl">
                  <a:srgbClr val="000000">
                    <a:alpha val="43137"/>
                  </a:srgbClr>
                </a:outerShdw>
              </a:effectLst>
            </a:endParaRPr>
          </a:p>
          <a:p>
            <a:pPr marL="0" indent="0" algn="just">
              <a:buNone/>
            </a:pPr>
            <a:r>
              <a:rPr lang="tr-TR" sz="2400" b="1" dirty="0">
                <a:solidFill>
                  <a:srgbClr val="FF0000"/>
                </a:solidFill>
                <a:effectLst>
                  <a:outerShdw blurRad="38100" dist="38100" dir="2700000" algn="tl">
                    <a:srgbClr val="000000">
                      <a:alpha val="43137"/>
                    </a:srgbClr>
                  </a:outerShdw>
                </a:effectLst>
              </a:rPr>
              <a:t>Küresel iklim değişimi, </a:t>
            </a:r>
            <a:r>
              <a:rPr lang="tr-TR" sz="2400" dirty="0">
                <a:effectLst>
                  <a:outerShdw blurRad="38100" dist="38100" dir="2700000" algn="tl">
                    <a:srgbClr val="000000">
                      <a:alpha val="43137"/>
                    </a:srgbClr>
                  </a:outerShdw>
                </a:effectLst>
              </a:rPr>
              <a:t>küresel ısınmaya bağlı olarak, diğer iklim elemanlarının da (nem, yağış, hava hareketleri) değişmesi sürecidir</a:t>
            </a:r>
            <a:r>
              <a:rPr lang="tr-TR" sz="2400" dirty="0" smtClean="0">
                <a:effectLst>
                  <a:outerShdw blurRad="38100" dist="38100" dir="2700000" algn="tl">
                    <a:srgbClr val="000000">
                      <a:alpha val="43137"/>
                    </a:srgbClr>
                  </a:outerShdw>
                </a:effectLst>
              </a:rPr>
              <a:t>.</a:t>
            </a:r>
          </a:p>
          <a:p>
            <a:pPr marL="0" indent="0" algn="just">
              <a:buNone/>
            </a:pPr>
            <a:endParaRPr lang="tr-TR" sz="2400" dirty="0">
              <a:effectLst>
                <a:outerShdw blurRad="38100" dist="38100" dir="2700000" algn="tl">
                  <a:srgbClr val="000000">
                    <a:alpha val="43137"/>
                  </a:srgbClr>
                </a:outerShdw>
              </a:effectLst>
            </a:endParaRPr>
          </a:p>
          <a:p>
            <a:pPr marL="0" indent="0" algn="just">
              <a:buNone/>
            </a:pPr>
            <a:r>
              <a:rPr lang="tr-TR" sz="2400" dirty="0">
                <a:effectLst>
                  <a:outerShdw blurRad="38100" dist="38100" dir="2700000" algn="tl">
                    <a:srgbClr val="000000">
                      <a:alpha val="43137"/>
                    </a:srgbClr>
                  </a:outerShdw>
                </a:effectLst>
              </a:rPr>
              <a:t>Dünyanın sıcaklık ana kaynağı güneştir.</a:t>
            </a:r>
          </a:p>
        </p:txBody>
      </p:sp>
    </p:spTree>
    <p:extLst>
      <p:ext uri="{BB962C8B-B14F-4D97-AF65-F5344CB8AC3E}">
        <p14:creationId xmlns:p14="http://schemas.microsoft.com/office/powerpoint/2010/main" val="1322470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3414" y="32196"/>
            <a:ext cx="11438585" cy="6825803"/>
          </a:xfrm>
        </p:spPr>
        <p:txBody>
          <a:bodyPr>
            <a:normAutofit/>
          </a:bodyPr>
          <a:lstStyle/>
          <a:p>
            <a:pPr marL="0" indent="0" algn="just">
              <a:buNone/>
            </a:pPr>
            <a:r>
              <a:rPr lang="tr-TR" sz="2400" dirty="0">
                <a:effectLst>
                  <a:outerShdw blurRad="38100" dist="38100" dir="2700000" algn="tl">
                    <a:srgbClr val="000000">
                      <a:alpha val="43137"/>
                    </a:srgbClr>
                  </a:outerShdw>
                </a:effectLst>
              </a:rPr>
              <a:t>Güneşten gelen enerjinin miktarı atmosferin üst katında 1 cm2’lik yüzeye 1 dakikada 2 kaloridir ki buna </a:t>
            </a:r>
            <a:r>
              <a:rPr lang="tr-TR" sz="2400" b="1" dirty="0">
                <a:solidFill>
                  <a:srgbClr val="FF0000"/>
                </a:solidFill>
                <a:effectLst>
                  <a:outerShdw blurRad="38100" dist="38100" dir="2700000" algn="tl">
                    <a:srgbClr val="000000">
                      <a:alpha val="43137"/>
                    </a:srgbClr>
                  </a:outerShdw>
                </a:effectLst>
              </a:rPr>
              <a:t>solar </a:t>
            </a:r>
            <a:r>
              <a:rPr lang="tr-TR" sz="2400" b="1" dirty="0" err="1">
                <a:solidFill>
                  <a:srgbClr val="FF0000"/>
                </a:solidFill>
                <a:effectLst>
                  <a:outerShdw blurRad="38100" dist="38100" dir="2700000" algn="tl">
                    <a:srgbClr val="000000">
                      <a:alpha val="43137"/>
                    </a:srgbClr>
                  </a:outerShdw>
                </a:effectLst>
              </a:rPr>
              <a:t>konstant</a:t>
            </a:r>
            <a:r>
              <a:rPr lang="tr-TR" sz="2400" b="1" dirty="0">
                <a:solidFill>
                  <a:srgbClr val="FF0000"/>
                </a:solidFill>
                <a:effectLst>
                  <a:outerShdw blurRad="38100" dist="38100" dir="2700000" algn="tl">
                    <a:srgbClr val="000000">
                      <a:alpha val="43137"/>
                    </a:srgbClr>
                  </a:outerShdw>
                </a:effectLst>
              </a:rPr>
              <a:t> </a:t>
            </a:r>
            <a:r>
              <a:rPr lang="tr-TR" sz="2400" dirty="0">
                <a:effectLst>
                  <a:outerShdw blurRad="38100" dist="38100" dir="2700000" algn="tl">
                    <a:srgbClr val="000000">
                      <a:alpha val="43137"/>
                    </a:srgbClr>
                  </a:outerShdw>
                </a:effectLst>
              </a:rPr>
              <a:t>ya da </a:t>
            </a:r>
            <a:r>
              <a:rPr lang="tr-TR" sz="2400" b="1" dirty="0">
                <a:solidFill>
                  <a:srgbClr val="FF0000"/>
                </a:solidFill>
                <a:effectLst>
                  <a:outerShdw blurRad="38100" dist="38100" dir="2700000" algn="tl">
                    <a:srgbClr val="000000">
                      <a:alpha val="43137"/>
                    </a:srgbClr>
                  </a:outerShdw>
                </a:effectLst>
              </a:rPr>
              <a:t>güneş sabitesi </a:t>
            </a:r>
            <a:r>
              <a:rPr lang="tr-TR" sz="2400" dirty="0">
                <a:effectLst>
                  <a:outerShdw blurRad="38100" dist="38100" dir="2700000" algn="tl">
                    <a:srgbClr val="000000">
                      <a:alpha val="43137"/>
                    </a:srgbClr>
                  </a:outerShdw>
                </a:effectLst>
              </a:rPr>
              <a:t>denir</a:t>
            </a:r>
            <a:r>
              <a:rPr lang="tr-TR" sz="2400" dirty="0" smtClean="0">
                <a:effectLst>
                  <a:outerShdw blurRad="38100" dist="38100" dir="2700000" algn="tl">
                    <a:srgbClr val="000000">
                      <a:alpha val="43137"/>
                    </a:srgbClr>
                  </a:outerShdw>
                </a:effectLst>
              </a:rPr>
              <a:t>.</a:t>
            </a:r>
          </a:p>
          <a:p>
            <a:pPr marL="0" indent="0" algn="just">
              <a:buNone/>
            </a:pPr>
            <a:endParaRPr lang="tr-TR" sz="2400" dirty="0">
              <a:effectLst>
                <a:outerShdw blurRad="38100" dist="38100" dir="2700000" algn="tl">
                  <a:srgbClr val="000000">
                    <a:alpha val="43137"/>
                  </a:srgbClr>
                </a:outerShdw>
              </a:effectLst>
            </a:endParaRPr>
          </a:p>
          <a:p>
            <a:pPr marL="0" indent="0" algn="just">
              <a:buNone/>
            </a:pPr>
            <a:r>
              <a:rPr lang="tr-TR" sz="2400" dirty="0">
                <a:effectLst>
                  <a:outerShdw blurRad="38100" dist="38100" dir="2700000" algn="tl">
                    <a:srgbClr val="000000">
                      <a:alpha val="43137"/>
                    </a:srgbClr>
                  </a:outerShdw>
                </a:effectLst>
              </a:rPr>
              <a:t>Her ne kadar aydan, yıldızlardan ve dünyadaki kaynaklardan (volkan, yer altı kaynakları vs.) gelen ışınlar olsa da onların önemi yok denecek kadar azdır. Güneş olmasaydı dünyanın sıcaklığı -273°C yani mutlak sıfır derecesinde olacaktı</a:t>
            </a:r>
            <a:r>
              <a:rPr lang="tr-TR" sz="2400" dirty="0" smtClean="0">
                <a:effectLst>
                  <a:outerShdw blurRad="38100" dist="38100" dir="2700000" algn="tl">
                    <a:srgbClr val="000000">
                      <a:alpha val="43137"/>
                    </a:srgbClr>
                  </a:outerShdw>
                </a:effectLst>
              </a:rPr>
              <a:t>.</a:t>
            </a:r>
          </a:p>
          <a:p>
            <a:pPr marL="0" indent="0" algn="just">
              <a:buNone/>
            </a:pPr>
            <a:endParaRPr lang="tr-TR" sz="2400" dirty="0" smtClean="0">
              <a:effectLst>
                <a:outerShdw blurRad="38100" dist="38100" dir="2700000" algn="tl">
                  <a:srgbClr val="000000">
                    <a:alpha val="43137"/>
                  </a:srgbClr>
                </a:outerShdw>
              </a:effectLst>
            </a:endParaRPr>
          </a:p>
          <a:p>
            <a:pPr marL="0" indent="0" algn="just">
              <a:buNone/>
            </a:pPr>
            <a:r>
              <a:rPr lang="tr-TR" sz="2400" dirty="0">
                <a:effectLst>
                  <a:outerShdw blurRad="38100" dist="38100" dir="2700000" algn="tl">
                    <a:srgbClr val="000000">
                      <a:alpha val="43137"/>
                    </a:srgbClr>
                  </a:outerShdw>
                </a:effectLst>
              </a:rPr>
              <a:t>Yeryüzü ve atmosferin ısınmasını sağlayan güneş enerjisi radyasyon, kozmik ışınlar ve partiküller halinde bir doğru üzerinde ve en kısa yoldan yeryüzüne gelir. Gelen güneş ışınları 0.2 – 3 Mikron arasında değişen dalga boyundadır. Gelen ışınlar için atmosfer geniş ölçüde saydamdır ve bu ışınlar; gama, röntgen (x), morötesi (ultraviyole), görünen ışık, kızılötesi (enfraruj, </a:t>
            </a:r>
            <a:r>
              <a:rPr lang="tr-TR" sz="2400" dirty="0" err="1">
                <a:effectLst>
                  <a:outerShdw blurRad="38100" dist="38100" dir="2700000" algn="tl">
                    <a:srgbClr val="000000">
                      <a:alpha val="43137"/>
                    </a:srgbClr>
                  </a:outerShdw>
                </a:effectLst>
              </a:rPr>
              <a:t>infrared</a:t>
            </a:r>
            <a:r>
              <a:rPr lang="tr-TR" sz="2400" dirty="0">
                <a:effectLst>
                  <a:outerShdw blurRad="38100" dist="38100" dir="2700000" algn="tl">
                    <a:srgbClr val="000000">
                      <a:alpha val="43137"/>
                    </a:srgbClr>
                  </a:outerShdw>
                </a:effectLst>
              </a:rPr>
              <a:t>, </a:t>
            </a:r>
            <a:r>
              <a:rPr lang="tr-TR" sz="2400" dirty="0" err="1">
                <a:effectLst>
                  <a:outerShdw blurRad="38100" dist="38100" dir="2700000" algn="tl">
                    <a:srgbClr val="000000">
                      <a:alpha val="43137"/>
                    </a:srgbClr>
                  </a:outerShdw>
                </a:effectLst>
              </a:rPr>
              <a:t>ultratot</a:t>
            </a:r>
            <a:r>
              <a:rPr lang="tr-TR" sz="2400" dirty="0">
                <a:effectLst>
                  <a:outerShdw blurRad="38100" dist="38100" dir="2700000" algn="tl">
                    <a:srgbClr val="000000">
                      <a:alpha val="43137"/>
                    </a:srgbClr>
                  </a:outerShdw>
                </a:effectLst>
              </a:rPr>
              <a:t>) veya sıcaklık ışınları ve radyo (</a:t>
            </a:r>
            <a:r>
              <a:rPr lang="tr-TR" sz="2400" dirty="0" err="1">
                <a:effectLst>
                  <a:outerShdw blurRad="38100" dist="38100" dir="2700000" algn="tl">
                    <a:srgbClr val="000000">
                      <a:alpha val="43137"/>
                    </a:srgbClr>
                  </a:outerShdw>
                </a:effectLst>
              </a:rPr>
              <a:t>herz</a:t>
            </a:r>
            <a:r>
              <a:rPr lang="tr-TR" sz="2400" dirty="0">
                <a:effectLst>
                  <a:outerShdw blurRad="38100" dist="38100" dir="2700000" algn="tl">
                    <a:srgbClr val="000000">
                      <a:alpha val="43137"/>
                    </a:srgbClr>
                  </a:outerShdw>
                </a:effectLst>
              </a:rPr>
              <a:t>) dalgalarıdır. 3000 </a:t>
            </a:r>
            <a:r>
              <a:rPr lang="tr-TR" sz="2400" dirty="0" err="1">
                <a:effectLst>
                  <a:outerShdw blurRad="38100" dist="38100" dir="2700000" algn="tl">
                    <a:srgbClr val="000000">
                      <a:alpha val="43137"/>
                    </a:srgbClr>
                  </a:outerShdw>
                </a:effectLst>
              </a:rPr>
              <a:t>Angstrom</a:t>
            </a:r>
            <a:r>
              <a:rPr lang="tr-TR" sz="2400" dirty="0">
                <a:effectLst>
                  <a:outerShdw blurRad="38100" dist="38100" dir="2700000" algn="tl">
                    <a:srgbClr val="000000">
                      <a:alpha val="43137"/>
                    </a:srgbClr>
                  </a:outerShdw>
                </a:effectLst>
              </a:rPr>
              <a:t> (0.3 Mikron) ve aşağısı boyutundaki ışınlar atmosferin üst katlarında ozon, oksijen ve azot moleküllerinde neden oldukları fiziksel-kimyasal değişiklikler nedeniyle kullanıldıkları için yere ulaşamazlar.</a:t>
            </a:r>
          </a:p>
        </p:txBody>
      </p:sp>
    </p:spTree>
    <p:extLst>
      <p:ext uri="{BB962C8B-B14F-4D97-AF65-F5344CB8AC3E}">
        <p14:creationId xmlns:p14="http://schemas.microsoft.com/office/powerpoint/2010/main" val="2876068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7656" y="0"/>
            <a:ext cx="11464344" cy="6858000"/>
          </a:xfrm>
        </p:spPr>
        <p:txBody>
          <a:bodyPr>
            <a:normAutofit/>
          </a:bodyPr>
          <a:lstStyle/>
          <a:p>
            <a:pPr marL="0" indent="0" algn="just">
              <a:buNone/>
            </a:pPr>
            <a:r>
              <a:rPr lang="tr-TR" sz="2400" dirty="0">
                <a:effectLst>
                  <a:outerShdw blurRad="38100" dist="38100" dir="2700000" algn="tl">
                    <a:srgbClr val="000000">
                      <a:alpha val="43137"/>
                    </a:srgbClr>
                  </a:outerShdw>
                </a:effectLst>
              </a:rPr>
              <a:t>Karbondioksit ve belirli bazı gazlar atmosferde sürekli bulunurlar. Bu gazlar, tıpkı seralarda olduğu gibi Dünya’nın gerekli sıcaklığının korunmasını sağlarlar. Ancak, insan etkisiyle atmosfere daha yoğun olarak salınan bu gazlar, Dünya yüzeyinin istenilenden daha fazla ısınmasına yol açar.</a:t>
            </a:r>
          </a:p>
          <a:p>
            <a:pPr marL="0" indent="0" algn="just">
              <a:buNone/>
            </a:pPr>
            <a:r>
              <a:rPr lang="tr-TR" sz="2400" dirty="0">
                <a:effectLst>
                  <a:outerShdw blurRad="38100" dist="38100" dir="2700000" algn="tl">
                    <a:srgbClr val="000000">
                      <a:alpha val="43137"/>
                    </a:srgbClr>
                  </a:outerShdw>
                </a:effectLst>
              </a:rPr>
              <a:t>Bu gazlar içinde en önemlileri, karbondioksit (CO2) ve su buharıdır (H2O). Bunları, metan (CH4), </a:t>
            </a:r>
            <a:r>
              <a:rPr lang="tr-TR" sz="2400" dirty="0" err="1">
                <a:effectLst>
                  <a:outerShdw blurRad="38100" dist="38100" dir="2700000" algn="tl">
                    <a:srgbClr val="000000">
                      <a:alpha val="43137"/>
                    </a:srgbClr>
                  </a:outerShdw>
                </a:effectLst>
              </a:rPr>
              <a:t>nitrous</a:t>
            </a:r>
            <a:r>
              <a:rPr lang="tr-TR" sz="2400" dirty="0">
                <a:effectLst>
                  <a:outerShdw blurRad="38100" dist="38100" dir="2700000" algn="tl">
                    <a:srgbClr val="000000">
                      <a:alpha val="43137"/>
                    </a:srgbClr>
                  </a:outerShdw>
                </a:effectLst>
              </a:rPr>
              <a:t> oksit (N2O) ve pek çok endüstriyel işlemde kullanılan kloroflorokarbonlar (</a:t>
            </a:r>
            <a:r>
              <a:rPr lang="tr-TR" sz="2400" dirty="0" err="1">
                <a:effectLst>
                  <a:outerShdw blurRad="38100" dist="38100" dir="2700000" algn="tl">
                    <a:srgbClr val="000000">
                      <a:alpha val="43137"/>
                    </a:srgbClr>
                  </a:outerShdw>
                </a:effectLst>
              </a:rPr>
              <a:t>CFCs</a:t>
            </a:r>
            <a:r>
              <a:rPr lang="tr-TR" sz="2400" dirty="0">
                <a:effectLst>
                  <a:outerShdw blurRad="38100" dist="38100" dir="2700000" algn="tl">
                    <a:srgbClr val="000000">
                      <a:alpha val="43137"/>
                    </a:srgbClr>
                  </a:outerShdw>
                </a:effectLst>
              </a:rPr>
              <a:t>) izler.</a:t>
            </a:r>
          </a:p>
          <a:p>
            <a:pPr marL="0" indent="0" algn="just">
              <a:buNone/>
            </a:pPr>
            <a:r>
              <a:rPr lang="tr-TR" sz="2400" b="1" dirty="0">
                <a:effectLst>
                  <a:outerShdw blurRad="38100" dist="38100" dir="2700000" algn="tl">
                    <a:srgbClr val="000000">
                      <a:alpha val="43137"/>
                    </a:srgbClr>
                  </a:outerShdw>
                </a:effectLst>
              </a:rPr>
              <a:t>Güneşten gelen enerji atmosfere girdikten sonra şöyle bir süreç gelişir:</a:t>
            </a:r>
          </a:p>
          <a:p>
            <a:pPr marL="0" indent="0" algn="just">
              <a:buNone/>
            </a:pPr>
            <a:r>
              <a:rPr lang="tr-TR" sz="2400" dirty="0">
                <a:effectLst>
                  <a:outerShdw blurRad="38100" dist="38100" dir="2700000" algn="tl">
                    <a:srgbClr val="000000">
                      <a:alpha val="43137"/>
                    </a:srgbClr>
                  </a:outerShdw>
                </a:effectLst>
              </a:rPr>
              <a:t>• % 25’i bulutlar ve atmosfer etkisi ile uzaya doğru yansır,</a:t>
            </a:r>
          </a:p>
          <a:p>
            <a:pPr marL="0" indent="0" algn="just">
              <a:buNone/>
            </a:pPr>
            <a:r>
              <a:rPr lang="tr-TR" sz="2400" dirty="0">
                <a:effectLst>
                  <a:outerShdw blurRad="38100" dist="38100" dir="2700000" algn="tl">
                    <a:srgbClr val="000000">
                      <a:alpha val="43137"/>
                    </a:srgbClr>
                  </a:outerShdw>
                </a:effectLst>
              </a:rPr>
              <a:t>• % 25’i dağılmaya (difüzyon) uğrar,</a:t>
            </a:r>
          </a:p>
          <a:p>
            <a:pPr marL="0" indent="0" algn="just">
              <a:buNone/>
            </a:pPr>
            <a:r>
              <a:rPr lang="tr-TR" sz="2400" dirty="0">
                <a:effectLst>
                  <a:outerShdw blurRad="38100" dist="38100" dir="2700000" algn="tl">
                    <a:srgbClr val="000000">
                      <a:alpha val="43137"/>
                    </a:srgbClr>
                  </a:outerShdw>
                </a:effectLst>
              </a:rPr>
              <a:t>• % 15’i atmosfer tarafından emilir (</a:t>
            </a:r>
            <a:r>
              <a:rPr lang="tr-TR" sz="2400" dirty="0" err="1">
                <a:effectLst>
                  <a:outerShdw blurRad="38100" dist="38100" dir="2700000" algn="tl">
                    <a:srgbClr val="000000">
                      <a:alpha val="43137"/>
                    </a:srgbClr>
                  </a:outerShdw>
                </a:effectLst>
              </a:rPr>
              <a:t>absorbe</a:t>
            </a:r>
            <a:r>
              <a:rPr lang="tr-TR" sz="2400" dirty="0">
                <a:effectLst>
                  <a:outerShdw blurRad="38100" dist="38100" dir="2700000" algn="tl">
                    <a:srgbClr val="000000">
                      <a:alpha val="43137"/>
                    </a:srgbClr>
                  </a:outerShdw>
                </a:effectLst>
              </a:rPr>
              <a:t>),</a:t>
            </a:r>
          </a:p>
          <a:p>
            <a:pPr marL="0" indent="0" algn="just">
              <a:buNone/>
            </a:pPr>
            <a:r>
              <a:rPr lang="tr-TR" sz="2400" dirty="0">
                <a:effectLst>
                  <a:outerShdw blurRad="38100" dist="38100" dir="2700000" algn="tl">
                    <a:srgbClr val="000000">
                      <a:alpha val="43137"/>
                    </a:srgbClr>
                  </a:outerShdw>
                </a:effectLst>
              </a:rPr>
              <a:t>• % 8’i yerden uzaya yansır (</a:t>
            </a:r>
            <a:r>
              <a:rPr lang="tr-TR" sz="2400" dirty="0" err="1">
                <a:effectLst>
                  <a:outerShdw blurRad="38100" dist="38100" dir="2700000" algn="tl">
                    <a:srgbClr val="000000">
                      <a:alpha val="43137"/>
                    </a:srgbClr>
                  </a:outerShdw>
                </a:effectLst>
              </a:rPr>
              <a:t>Albedo</a:t>
            </a:r>
            <a:r>
              <a:rPr lang="tr-TR" sz="2400" dirty="0">
                <a:effectLst>
                  <a:outerShdw blurRad="38100" dist="38100" dir="2700000" algn="tl">
                    <a:srgbClr val="000000">
                      <a:alpha val="43137"/>
                    </a:srgbClr>
                  </a:outerShdw>
                </a:effectLst>
              </a:rPr>
              <a:t>),</a:t>
            </a:r>
          </a:p>
          <a:p>
            <a:pPr marL="0" indent="0" algn="just">
              <a:buNone/>
            </a:pPr>
            <a:r>
              <a:rPr lang="tr-TR" sz="2400" dirty="0">
                <a:effectLst>
                  <a:outerShdw blurRad="38100" dist="38100" dir="2700000" algn="tl">
                    <a:srgbClr val="000000">
                      <a:alpha val="43137"/>
                    </a:srgbClr>
                  </a:outerShdw>
                </a:effectLst>
              </a:rPr>
              <a:t>• % 27’si yeri ısıtır.</a:t>
            </a:r>
          </a:p>
        </p:txBody>
      </p:sp>
    </p:spTree>
    <p:extLst>
      <p:ext uri="{BB962C8B-B14F-4D97-AF65-F5344CB8AC3E}">
        <p14:creationId xmlns:p14="http://schemas.microsoft.com/office/powerpoint/2010/main" val="165198810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kırpılmış</Template>
  <TotalTime>43</TotalTime>
  <Words>2732</Words>
  <Application>Microsoft Office PowerPoint</Application>
  <PresentationFormat>Özel</PresentationFormat>
  <Paragraphs>154</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Crop</vt:lpstr>
      <vt:lpstr>TURİZM VE ÇEVRE</vt:lpstr>
      <vt:lpstr>Küresel Isınmanın Tarihsel Gelişimi</vt:lpstr>
      <vt:lpstr>Atmosferin Yapısı</vt:lpstr>
      <vt:lpstr>Atmosferin Sınırları</vt:lpstr>
      <vt:lpstr>PowerPoint Sunusu</vt:lpstr>
      <vt:lpstr>PowerPoint Sunusu</vt:lpstr>
      <vt:lpstr>Küresel Isınma Nedir?</vt:lpstr>
      <vt:lpstr>PowerPoint Sunusu</vt:lpstr>
      <vt:lpstr>PowerPoint Sunusu</vt:lpstr>
      <vt:lpstr>PowerPoint Sunusu</vt:lpstr>
      <vt:lpstr>PowerPoint Sunusu</vt:lpstr>
      <vt:lpstr>PowerPoint Sunusu</vt:lpstr>
      <vt:lpstr>Atmosferdeki Sera Gazları ve Etkileri</vt:lpstr>
      <vt:lpstr>PowerPoint Sunusu</vt:lpstr>
      <vt:lpstr>PowerPoint Sunusu</vt:lpstr>
      <vt:lpstr>PowerPoint Sunusu</vt:lpstr>
      <vt:lpstr>Havadaki Ozon ve Etkileri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VE ÇEVRE</dc:title>
  <dc:creator>kemal</dc:creator>
  <cp:lastModifiedBy>kumsaal</cp:lastModifiedBy>
  <cp:revision>6</cp:revision>
  <dcterms:created xsi:type="dcterms:W3CDTF">2018-10-02T21:38:11Z</dcterms:created>
  <dcterms:modified xsi:type="dcterms:W3CDTF">2019-03-13T20:32:39Z</dcterms:modified>
</cp:coreProperties>
</file>