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79" r:id="rId3"/>
    <p:sldId id="259" r:id="rId4"/>
    <p:sldId id="260" r:id="rId5"/>
    <p:sldId id="262" r:id="rId6"/>
    <p:sldId id="265" r:id="rId7"/>
    <p:sldId id="267" r:id="rId8"/>
    <p:sldId id="270" r:id="rId9"/>
    <p:sldId id="272" r:id="rId10"/>
    <p:sldId id="275" r:id="rId11"/>
    <p:sldId id="276" r:id="rId12"/>
    <p:sldId id="281" r:id="rId13"/>
    <p:sldId id="284" r:id="rId14"/>
    <p:sldId id="286" r:id="rId15"/>
  </p:sldIdLst>
  <p:sldSz cx="8823325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9">
          <p15:clr>
            <a:srgbClr val="A4A3A4"/>
          </p15:clr>
        </p15:guide>
        <p15:guide id="2" pos="1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32" y="184"/>
      </p:cViewPr>
      <p:guideLst>
        <p:guide orient="horz" pos="1689"/>
        <p:guide pos="1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2" y="0"/>
            <a:ext cx="1525767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281623" y="0"/>
            <a:ext cx="1541702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9176" y="3693651"/>
            <a:ext cx="5255700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tr-TR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9176" y="5204017"/>
            <a:ext cx="5255700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73412" y="6356356"/>
            <a:ext cx="2058776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1137" y="6356356"/>
            <a:ext cx="279405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9967" y="4841215"/>
            <a:ext cx="5823395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88233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639" y="609600"/>
            <a:ext cx="34861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02713" y="381000"/>
            <a:ext cx="3679449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659" y="2209801"/>
            <a:ext cx="3487058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117554" y="0"/>
            <a:ext cx="4705773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639" y="609600"/>
            <a:ext cx="34861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02713" y="381000"/>
            <a:ext cx="3679449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659" y="2209801"/>
            <a:ext cx="3487058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" y="1372650"/>
            <a:ext cx="8823325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2" y="0"/>
            <a:ext cx="7426299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52771" y="381001"/>
            <a:ext cx="1397026" cy="5697538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7639" y="381007"/>
            <a:ext cx="6470438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" y="1372650"/>
            <a:ext cx="8823325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2" y="0"/>
            <a:ext cx="1525767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281623" y="0"/>
            <a:ext cx="1541702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9176" y="3693651"/>
            <a:ext cx="5255700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9176" y="5204017"/>
            <a:ext cx="5255700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73412" y="6356356"/>
            <a:ext cx="2058776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1137" y="6356356"/>
            <a:ext cx="279405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9967" y="4841215"/>
            <a:ext cx="5823395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191970" y="950260"/>
            <a:ext cx="2439389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75" y="1851218"/>
            <a:ext cx="5255701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9175" y="3576918"/>
            <a:ext cx="5255701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9"/>
          <p:cNvGrpSpPr/>
          <p:nvPr/>
        </p:nvGrpSpPr>
        <p:grpSpPr>
          <a:xfrm>
            <a:off x="2" y="0"/>
            <a:ext cx="8823325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2" y="5666744"/>
            <a:ext cx="8823325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9967" y="3258808"/>
            <a:ext cx="5823395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" y="1372650"/>
            <a:ext cx="8823325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4381" y="1774825"/>
            <a:ext cx="3441097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9374" y="1774825"/>
            <a:ext cx="3441097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" y="1372650"/>
            <a:ext cx="8823325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9983" y="1879320"/>
            <a:ext cx="3441097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9983" y="2590805"/>
            <a:ext cx="3441097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8905" y="1879320"/>
            <a:ext cx="3441097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8905" y="2590805"/>
            <a:ext cx="3441097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598908" y="2460818"/>
            <a:ext cx="3438384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52698" y="2460818"/>
            <a:ext cx="3438384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" y="1372650"/>
            <a:ext cx="8823325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8823325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117554" y="0"/>
            <a:ext cx="4705773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639" y="609606"/>
            <a:ext cx="3486078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515" y="381007"/>
            <a:ext cx="3679448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7639" y="2209801"/>
            <a:ext cx="3486078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117552" y="6356356"/>
            <a:ext cx="588222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4384" y="40347"/>
            <a:ext cx="7305284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4384" y="1761567"/>
            <a:ext cx="7305284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8537" y="6356356"/>
            <a:ext cx="20587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298ABA5B-C13B-4566-8898-DFF116B08094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17552" y="6356356"/>
            <a:ext cx="588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5D9003B-43D6-4E22-9B1E-1FBA6376E9D9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990" y="6356356"/>
            <a:ext cx="2794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FİTOKOZMETİKLER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9176" y="5204014"/>
            <a:ext cx="5255700" cy="1191179"/>
          </a:xfrm>
        </p:spPr>
        <p:txBody>
          <a:bodyPr>
            <a:normAutofit/>
          </a:bodyPr>
          <a:lstStyle/>
          <a:p>
            <a:r>
              <a:rPr lang="en-US" dirty="0"/>
              <a:t>Dr. </a:t>
            </a:r>
            <a:r>
              <a:rPr lang="en-US" dirty="0" err="1"/>
              <a:t>Ecz</a:t>
            </a:r>
            <a:r>
              <a:rPr lang="en-US" dirty="0"/>
              <a:t>. Derya ÇİÇEK POLAT</a:t>
            </a:r>
          </a:p>
          <a:p>
            <a:endParaRPr lang="en-US" dirty="0"/>
          </a:p>
          <a:p>
            <a:r>
              <a:rPr lang="en-US" dirty="0"/>
              <a:t>FARMASÖTİK BOTANİK ANABİLİM DALI</a:t>
            </a:r>
          </a:p>
        </p:txBody>
      </p:sp>
    </p:spTree>
    <p:extLst>
      <p:ext uri="{BB962C8B-B14F-4D97-AF65-F5344CB8AC3E}">
        <p14:creationId xmlns:p14="http://schemas.microsoft.com/office/powerpoint/2010/main" val="737725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dirty="0" err="1"/>
              <a:t>Lawsonia</a:t>
            </a:r>
            <a:r>
              <a:rPr lang="en-US" sz="4800" b="1" i="1" dirty="0"/>
              <a:t> </a:t>
            </a:r>
            <a:r>
              <a:rPr lang="en-US" sz="4800" b="1" i="1" dirty="0" err="1"/>
              <a:t>inermis</a:t>
            </a:r>
            <a:r>
              <a:rPr lang="en-US" sz="4800" b="1" i="1" dirty="0"/>
              <a:t> </a:t>
            </a:r>
            <a:r>
              <a:rPr lang="en-US" sz="4800" b="1" dirty="0"/>
              <a:t>L.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Kına</a:t>
            </a:r>
            <a:br>
              <a:rPr lang="tr-TR" b="1" dirty="0"/>
            </a:br>
            <a:r>
              <a:rPr lang="tr-TR" b="1" dirty="0" err="1"/>
              <a:t>Lawsonia</a:t>
            </a:r>
            <a:r>
              <a:rPr lang="tr-TR" b="1" dirty="0"/>
              <a:t> </a:t>
            </a:r>
            <a:r>
              <a:rPr lang="tr-TR" b="1" dirty="0" err="1"/>
              <a:t>inermis</a:t>
            </a:r>
            <a:r>
              <a:rPr lang="tr-TR" b="1" dirty="0"/>
              <a:t> L.</a:t>
            </a:r>
          </a:p>
          <a:p>
            <a:r>
              <a:rPr lang="tr-TR" b="1" dirty="0" err="1"/>
              <a:t>Lythraceae</a:t>
            </a:r>
            <a:endParaRPr lang="tr-TR" b="1" dirty="0"/>
          </a:p>
          <a:p>
            <a:r>
              <a:rPr lang="tr-TR" b="1" dirty="0"/>
              <a:t>Kullanılan kısımları: </a:t>
            </a:r>
            <a:r>
              <a:rPr lang="tr-TR" dirty="0"/>
              <a:t>Yaprak</a:t>
            </a:r>
          </a:p>
          <a:p>
            <a:r>
              <a:rPr lang="tr-TR" dirty="0"/>
              <a:t>İran, Hindistan ve Arabistan</a:t>
            </a:r>
            <a:r>
              <a:rPr lang="ja-JP" altLang="tr-TR" dirty="0">
                <a:latin typeface="Arial"/>
              </a:rPr>
              <a:t>’</a:t>
            </a:r>
            <a:r>
              <a:rPr lang="tr-TR" dirty="0"/>
              <a:t>da yetişen kısa boylu ağaçtır.</a:t>
            </a:r>
          </a:p>
          <a:p>
            <a:r>
              <a:rPr lang="tr-TR" dirty="0"/>
              <a:t>Türkiye</a:t>
            </a:r>
            <a:r>
              <a:rPr lang="ja-JP" altLang="tr-TR" dirty="0">
                <a:latin typeface="Arial"/>
              </a:rPr>
              <a:t>’</a:t>
            </a:r>
            <a:r>
              <a:rPr lang="tr-TR" dirty="0"/>
              <a:t>de Silifke</a:t>
            </a:r>
            <a:r>
              <a:rPr lang="ja-JP" altLang="tr-TR" dirty="0">
                <a:latin typeface="Arial"/>
              </a:rPr>
              <a:t>’</a:t>
            </a:r>
            <a:r>
              <a:rPr lang="tr-TR" dirty="0"/>
              <a:t>de yetiştirilir.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0574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dirty="0" err="1"/>
              <a:t>Lawsonia</a:t>
            </a:r>
            <a:r>
              <a:rPr lang="en-US" sz="4800" b="1" i="1" dirty="0"/>
              <a:t> </a:t>
            </a:r>
            <a:r>
              <a:rPr lang="en-US" sz="4800" b="1" i="1" dirty="0" err="1"/>
              <a:t>inermis</a:t>
            </a:r>
            <a:r>
              <a:rPr lang="en-US" sz="4800" b="1" i="1" dirty="0"/>
              <a:t> </a:t>
            </a:r>
            <a:r>
              <a:rPr lang="en-US" sz="4800" b="1" dirty="0"/>
              <a:t>L.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203" y="1761567"/>
            <a:ext cx="6221905" cy="4289611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/>
                </a:solidFill>
              </a:rPr>
              <a:t>Uçucu yağ, </a:t>
            </a:r>
            <a:r>
              <a:rPr lang="tr-TR" dirty="0" err="1">
                <a:solidFill>
                  <a:schemeClr val="tx1"/>
                </a:solidFill>
              </a:rPr>
              <a:t>Naftakinon</a:t>
            </a:r>
            <a:r>
              <a:rPr lang="tr-TR" dirty="0">
                <a:solidFill>
                  <a:schemeClr val="tx1"/>
                </a:solidFill>
              </a:rPr>
              <a:t>( % 1 kadar, </a:t>
            </a:r>
            <a:r>
              <a:rPr lang="tr-TR" dirty="0" err="1">
                <a:solidFill>
                  <a:schemeClr val="tx1"/>
                </a:solidFill>
              </a:rPr>
              <a:t>lavson</a:t>
            </a:r>
            <a:r>
              <a:rPr lang="tr-TR" dirty="0">
                <a:solidFill>
                  <a:schemeClr val="tx1"/>
                </a:solidFill>
              </a:rPr>
              <a:t>=</a:t>
            </a:r>
            <a:r>
              <a:rPr lang="tr-TR" dirty="0" err="1">
                <a:solidFill>
                  <a:schemeClr val="tx1"/>
                </a:solidFill>
              </a:rPr>
              <a:t>lavsonin</a:t>
            </a:r>
            <a:r>
              <a:rPr lang="tr-TR" dirty="0">
                <a:solidFill>
                  <a:schemeClr val="tx1"/>
                </a:solidFill>
              </a:rPr>
              <a:t>), tanen ve </a:t>
            </a:r>
            <a:r>
              <a:rPr lang="tr-TR" dirty="0" err="1">
                <a:solidFill>
                  <a:schemeClr val="tx1"/>
                </a:solidFill>
              </a:rPr>
              <a:t>flavonoitler</a:t>
            </a:r>
            <a:r>
              <a:rPr lang="tr-TR" dirty="0">
                <a:solidFill>
                  <a:schemeClr val="tx1"/>
                </a:solidFill>
              </a:rPr>
              <a:t> taşır.</a:t>
            </a:r>
          </a:p>
          <a:p>
            <a:r>
              <a:rPr lang="tr-TR" dirty="0" err="1">
                <a:solidFill>
                  <a:schemeClr val="tx1"/>
                </a:solidFill>
              </a:rPr>
              <a:t>Astrenjan</a:t>
            </a:r>
            <a:r>
              <a:rPr lang="tr-TR" dirty="0">
                <a:solidFill>
                  <a:schemeClr val="tx1"/>
                </a:solidFill>
              </a:rPr>
              <a:t>, boyama ajanı, </a:t>
            </a:r>
            <a:r>
              <a:rPr lang="tr-TR" dirty="0" err="1">
                <a:solidFill>
                  <a:schemeClr val="tx1"/>
                </a:solidFill>
              </a:rPr>
              <a:t>antidandruf</a:t>
            </a:r>
            <a:r>
              <a:rPr lang="tr-TR" dirty="0">
                <a:solidFill>
                  <a:schemeClr val="tx1"/>
                </a:solidFill>
              </a:rPr>
              <a:t> olarak kullanılır.</a:t>
            </a:r>
          </a:p>
          <a:p>
            <a:r>
              <a:rPr lang="tr-TR" dirty="0">
                <a:solidFill>
                  <a:schemeClr val="tx1"/>
                </a:solidFill>
              </a:rPr>
              <a:t>Saç bakım preparatları bileşimine( boya, şekil verici olarak) girer.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936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b="1" i="1" dirty="0" err="1"/>
              <a:t>Matricaria</a:t>
            </a:r>
            <a:r>
              <a:rPr lang="tr-TR" sz="4800" b="1" i="1" dirty="0"/>
              <a:t> </a:t>
            </a:r>
            <a:r>
              <a:rPr lang="tr-TR" sz="4800" b="1" i="1" dirty="0" err="1"/>
              <a:t>chamomilla</a:t>
            </a:r>
            <a:r>
              <a:rPr lang="tr-TR" sz="4800" b="1" dirty="0"/>
              <a:t> L.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dirty="0"/>
              <a:t>Mayıs Papatyası</a:t>
            </a:r>
          </a:p>
          <a:p>
            <a:r>
              <a:rPr lang="tr-TR" b="1" dirty="0" err="1"/>
              <a:t>Matricaria</a:t>
            </a:r>
            <a:r>
              <a:rPr lang="tr-TR" b="1" dirty="0"/>
              <a:t> </a:t>
            </a:r>
            <a:r>
              <a:rPr lang="tr-TR" b="1" dirty="0" err="1"/>
              <a:t>chamomilla</a:t>
            </a:r>
            <a:r>
              <a:rPr lang="tr-TR" b="1" dirty="0"/>
              <a:t> L. (= </a:t>
            </a:r>
            <a:r>
              <a:rPr lang="tr-TR" b="1" dirty="0" err="1"/>
              <a:t>Chamomilla</a:t>
            </a:r>
            <a:r>
              <a:rPr lang="tr-TR" b="1" dirty="0"/>
              <a:t> </a:t>
            </a:r>
            <a:r>
              <a:rPr lang="tr-TR" b="1" dirty="0" err="1"/>
              <a:t>recutita</a:t>
            </a:r>
            <a:r>
              <a:rPr lang="tr-TR" b="1" dirty="0"/>
              <a:t>) </a:t>
            </a:r>
          </a:p>
          <a:p>
            <a:r>
              <a:rPr lang="tr-TR" b="1" dirty="0" err="1"/>
              <a:t>Compositae</a:t>
            </a:r>
            <a:r>
              <a:rPr lang="tr-TR" b="1" dirty="0"/>
              <a:t> </a:t>
            </a:r>
          </a:p>
          <a:p>
            <a:r>
              <a:rPr lang="tr-TR" dirty="0"/>
              <a:t>Kullanılan kısmı: Çiçekleri</a:t>
            </a:r>
            <a:endParaRPr lang="en-US" dirty="0"/>
          </a:p>
          <a:p>
            <a:r>
              <a:rPr lang="tr-TR" dirty="0"/>
              <a:t>% 0.3 – 1 uçucu yağ taşır. </a:t>
            </a:r>
          </a:p>
          <a:p>
            <a:r>
              <a:rPr lang="tr-TR" dirty="0"/>
              <a:t>Uçucu yağ kaşıntıya karşı, cildi temizleyici olarak kullanılır.</a:t>
            </a:r>
          </a:p>
          <a:p>
            <a:r>
              <a:rPr lang="tr-TR" dirty="0" err="1"/>
              <a:t>Glikolik</a:t>
            </a:r>
            <a:r>
              <a:rPr lang="tr-TR" dirty="0"/>
              <a:t> ve yağlı ekstre % 10 a kadar, kuru ekstre  % 5 e kadar kullanılır.</a:t>
            </a:r>
          </a:p>
          <a:p>
            <a:r>
              <a:rPr lang="tr-TR" dirty="0"/>
              <a:t>Cildi dinlendirici, kaşıntıya karşı, temizleyici ve saç rengini açıcı olarak kullanılır.</a:t>
            </a:r>
            <a:br>
              <a:rPr lang="tr-TR" dirty="0"/>
            </a:br>
            <a:r>
              <a:rPr lang="tr-TR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419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/>
              <a:t>Achillea</a:t>
            </a:r>
            <a:r>
              <a:rPr lang="tr-TR" b="1" i="1" dirty="0"/>
              <a:t> </a:t>
            </a:r>
            <a:r>
              <a:rPr lang="tr-TR" b="1" i="1" dirty="0" err="1"/>
              <a:t>millefolium</a:t>
            </a:r>
            <a:r>
              <a:rPr lang="tr-TR" b="1" dirty="0"/>
              <a:t> L.</a:t>
            </a:r>
            <a:r>
              <a:rPr lang="tr-TR" b="1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386" y="1761567"/>
            <a:ext cx="7305284" cy="4814738"/>
          </a:xfrm>
        </p:spPr>
        <p:txBody>
          <a:bodyPr>
            <a:normAutofit fontScale="62500" lnSpcReduction="20000"/>
          </a:bodyPr>
          <a:lstStyle/>
          <a:p>
            <a:r>
              <a:rPr lang="tr-TR" dirty="0"/>
              <a:t>Civan Perçemi</a:t>
            </a:r>
          </a:p>
          <a:p>
            <a:r>
              <a:rPr lang="tr-TR" dirty="0" err="1"/>
              <a:t>Achillea</a:t>
            </a:r>
            <a:r>
              <a:rPr lang="tr-TR" dirty="0"/>
              <a:t> </a:t>
            </a:r>
            <a:r>
              <a:rPr lang="tr-TR" dirty="0" err="1"/>
              <a:t>millefolium</a:t>
            </a:r>
            <a:r>
              <a:rPr lang="tr-TR" dirty="0"/>
              <a:t> L. </a:t>
            </a:r>
          </a:p>
          <a:p>
            <a:r>
              <a:rPr lang="tr-TR" dirty="0" err="1"/>
              <a:t>Compositae</a:t>
            </a:r>
            <a:endParaRPr lang="tr-TR" dirty="0"/>
          </a:p>
          <a:p>
            <a:r>
              <a:rPr lang="tr-TR" dirty="0"/>
              <a:t>Çiçeklerinde % 10 kadar </a:t>
            </a:r>
            <a:r>
              <a:rPr lang="tr-TR" dirty="0" err="1"/>
              <a:t>sineol</a:t>
            </a:r>
            <a:r>
              <a:rPr lang="tr-TR" dirty="0"/>
              <a:t>, </a:t>
            </a:r>
            <a:r>
              <a:rPr lang="tr-TR" dirty="0" err="1"/>
              <a:t>limonen</a:t>
            </a:r>
            <a:r>
              <a:rPr lang="tr-TR" dirty="0"/>
              <a:t>, -</a:t>
            </a:r>
            <a:r>
              <a:rPr lang="tr-TR" dirty="0" err="1"/>
              <a:t>pinen</a:t>
            </a:r>
            <a:r>
              <a:rPr lang="tr-TR" dirty="0"/>
              <a:t> ve </a:t>
            </a:r>
            <a:r>
              <a:rPr lang="tr-TR" dirty="0" err="1"/>
              <a:t>borneol</a:t>
            </a:r>
            <a:r>
              <a:rPr lang="tr-TR" dirty="0"/>
              <a:t> bulunur. </a:t>
            </a:r>
          </a:p>
          <a:p>
            <a:r>
              <a:rPr lang="tr-TR" dirty="0"/>
              <a:t>% 50 kadar </a:t>
            </a:r>
            <a:r>
              <a:rPr lang="tr-TR" dirty="0" err="1"/>
              <a:t>karyofilen</a:t>
            </a:r>
            <a:r>
              <a:rPr lang="tr-TR" dirty="0"/>
              <a:t> ve </a:t>
            </a:r>
            <a:r>
              <a:rPr lang="tr-TR" dirty="0" err="1"/>
              <a:t>prokamazulen</a:t>
            </a:r>
            <a:r>
              <a:rPr lang="tr-TR" dirty="0"/>
              <a:t> taşır.</a:t>
            </a:r>
          </a:p>
          <a:p>
            <a:r>
              <a:rPr lang="tr-TR" dirty="0"/>
              <a:t>Bunun yanında </a:t>
            </a:r>
            <a:r>
              <a:rPr lang="tr-TR" dirty="0" err="1"/>
              <a:t>flavonoit</a:t>
            </a:r>
            <a:r>
              <a:rPr lang="tr-TR" dirty="0"/>
              <a:t>, </a:t>
            </a:r>
            <a:r>
              <a:rPr lang="tr-TR" dirty="0" err="1"/>
              <a:t>siyanogenetik</a:t>
            </a:r>
            <a:r>
              <a:rPr lang="tr-TR" dirty="0"/>
              <a:t> </a:t>
            </a:r>
            <a:r>
              <a:rPr lang="tr-TR" dirty="0" err="1"/>
              <a:t>heterozit</a:t>
            </a:r>
            <a:r>
              <a:rPr lang="tr-TR" dirty="0"/>
              <a:t>, </a:t>
            </a:r>
            <a:r>
              <a:rPr lang="tr-TR" dirty="0" err="1"/>
              <a:t>kumarin</a:t>
            </a:r>
            <a:r>
              <a:rPr lang="tr-TR" dirty="0"/>
              <a:t>, tanen, şekerler, </a:t>
            </a:r>
            <a:r>
              <a:rPr lang="tr-TR" dirty="0" err="1"/>
              <a:t>poli</a:t>
            </a:r>
            <a:r>
              <a:rPr lang="tr-TR" dirty="0"/>
              <a:t> alkoller, </a:t>
            </a:r>
            <a:r>
              <a:rPr lang="tr-TR" dirty="0" err="1"/>
              <a:t>vit</a:t>
            </a:r>
            <a:r>
              <a:rPr lang="tr-TR" dirty="0"/>
              <a:t>-c, </a:t>
            </a:r>
            <a:r>
              <a:rPr lang="tr-TR" dirty="0" err="1"/>
              <a:t>müsilaj</a:t>
            </a:r>
            <a:r>
              <a:rPr lang="tr-TR" dirty="0"/>
              <a:t>, reçine ve </a:t>
            </a:r>
            <a:r>
              <a:rPr lang="tr-TR" dirty="0" err="1"/>
              <a:t>fitosterol</a:t>
            </a:r>
            <a:r>
              <a:rPr lang="tr-TR" dirty="0"/>
              <a:t> (-</a:t>
            </a:r>
            <a:r>
              <a:rPr lang="tr-TR" dirty="0" err="1"/>
              <a:t>sitosterol</a:t>
            </a:r>
            <a:r>
              <a:rPr lang="tr-TR" dirty="0"/>
              <a:t>) da tespit edilmiştir.</a:t>
            </a:r>
          </a:p>
          <a:p>
            <a:r>
              <a:rPr lang="tr-TR" dirty="0"/>
              <a:t> </a:t>
            </a:r>
            <a:r>
              <a:rPr lang="tr-TR" dirty="0" err="1"/>
              <a:t>Ciltve</a:t>
            </a:r>
            <a:r>
              <a:rPr lang="tr-TR" dirty="0"/>
              <a:t> saç preparatların bileşimine girer.</a:t>
            </a:r>
          </a:p>
          <a:p>
            <a:r>
              <a:rPr lang="tr-TR" dirty="0"/>
              <a:t>Preparatlarda % 5 e kadar kullanılır.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389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/>
              <a:t>Rosmarinus</a:t>
            </a:r>
            <a:r>
              <a:rPr lang="tr-TR" b="1" i="1" dirty="0"/>
              <a:t> </a:t>
            </a:r>
            <a:r>
              <a:rPr lang="tr-TR" b="1" i="1" dirty="0" err="1"/>
              <a:t>officinalis</a:t>
            </a:r>
            <a:r>
              <a:rPr lang="tr-TR" b="1" dirty="0"/>
              <a:t> 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Biberiye</a:t>
            </a:r>
          </a:p>
          <a:p>
            <a:r>
              <a:rPr lang="tr-TR" dirty="0" err="1"/>
              <a:t>Rosmarinus</a:t>
            </a:r>
            <a:r>
              <a:rPr lang="tr-TR" dirty="0"/>
              <a:t> </a:t>
            </a:r>
            <a:r>
              <a:rPr lang="tr-TR" dirty="0" err="1"/>
              <a:t>officinalis</a:t>
            </a:r>
            <a:r>
              <a:rPr lang="tr-TR" dirty="0"/>
              <a:t> L.</a:t>
            </a:r>
          </a:p>
          <a:p>
            <a:r>
              <a:rPr lang="tr-TR" dirty="0" err="1"/>
              <a:t>Labiatae</a:t>
            </a:r>
            <a:endParaRPr lang="tr-TR" dirty="0"/>
          </a:p>
          <a:p>
            <a:r>
              <a:rPr lang="tr-TR" dirty="0"/>
              <a:t>% 0,2-2 oranında  uçucu yağ vardır. </a:t>
            </a:r>
          </a:p>
          <a:p>
            <a:r>
              <a:rPr lang="tr-TR" dirty="0"/>
              <a:t> </a:t>
            </a:r>
            <a:r>
              <a:rPr lang="tr-TR" dirty="0">
                <a:sym typeface="Symbol"/>
              </a:rPr>
              <a:t></a:t>
            </a:r>
            <a:r>
              <a:rPr lang="tr-TR" dirty="0"/>
              <a:t> – </a:t>
            </a:r>
            <a:r>
              <a:rPr lang="tr-TR" dirty="0" err="1"/>
              <a:t>pinen</a:t>
            </a:r>
            <a:r>
              <a:rPr lang="tr-TR" dirty="0"/>
              <a:t>, </a:t>
            </a:r>
            <a:r>
              <a:rPr lang="tr-TR" dirty="0" err="1"/>
              <a:t>ß</a:t>
            </a:r>
            <a:r>
              <a:rPr lang="tr-TR" dirty="0"/>
              <a:t>- </a:t>
            </a:r>
            <a:r>
              <a:rPr lang="tr-TR" dirty="0" err="1"/>
              <a:t>pinen</a:t>
            </a:r>
            <a:r>
              <a:rPr lang="tr-TR" dirty="0"/>
              <a:t>, kafur, </a:t>
            </a:r>
            <a:r>
              <a:rPr lang="tr-TR" dirty="0" err="1"/>
              <a:t>ökaliptol</a:t>
            </a:r>
            <a:r>
              <a:rPr lang="tr-TR" dirty="0"/>
              <a:t> ve </a:t>
            </a:r>
            <a:r>
              <a:rPr lang="tr-TR" dirty="0" err="1"/>
              <a:t>safrol</a:t>
            </a:r>
            <a:r>
              <a:rPr lang="tr-TR" dirty="0"/>
              <a:t> taşır.</a:t>
            </a:r>
            <a:endParaRPr lang="en-US" dirty="0"/>
          </a:p>
          <a:p>
            <a:r>
              <a:rPr lang="tr-TR" dirty="0"/>
              <a:t>Tonik, deodorant ve temizleyici etkilidir.</a:t>
            </a:r>
          </a:p>
          <a:p>
            <a:r>
              <a:rPr lang="tr-TR" dirty="0"/>
              <a:t> Saç losyonları ve diş macununda % 3 e kadar, şampuanlarda % 5 e kadar kullanılır.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260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err="1"/>
              <a:t>Saç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saçlı</a:t>
            </a:r>
            <a:r>
              <a:rPr lang="en-US" sz="4000" b="1" dirty="0"/>
              <a:t> </a:t>
            </a:r>
            <a:r>
              <a:rPr lang="en-US" sz="4000" b="1" dirty="0" err="1"/>
              <a:t>derinin</a:t>
            </a:r>
            <a:r>
              <a:rPr lang="en-US" sz="4000" b="1" dirty="0"/>
              <a:t> </a:t>
            </a:r>
            <a:r>
              <a:rPr lang="en-US" sz="4000" b="1" dirty="0" err="1"/>
              <a:t>sağlığını</a:t>
            </a:r>
            <a:r>
              <a:rPr lang="en-US" sz="4000" b="1" dirty="0"/>
              <a:t> </a:t>
            </a:r>
            <a:r>
              <a:rPr lang="en-US" sz="4000" b="1" dirty="0" err="1"/>
              <a:t>etkileyen</a:t>
            </a:r>
            <a:r>
              <a:rPr lang="en-US" sz="4000" b="1" dirty="0"/>
              <a:t> </a:t>
            </a:r>
            <a:r>
              <a:rPr lang="en-US" sz="4000" b="1" dirty="0" err="1"/>
              <a:t>faktörler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753594" y="2288908"/>
            <a:ext cx="25957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err="1"/>
              <a:t>Genetik</a:t>
            </a:r>
            <a:r>
              <a:rPr lang="en-US" sz="2400" dirty="0"/>
              <a:t> </a:t>
            </a:r>
            <a:r>
              <a:rPr lang="en-US" sz="2400" dirty="0" err="1"/>
              <a:t>faktörler</a:t>
            </a:r>
            <a:r>
              <a:rPr lang="en-US" sz="2400" dirty="0"/>
              <a:t>,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err="1"/>
              <a:t>Bazı</a:t>
            </a:r>
            <a:r>
              <a:rPr lang="en-US" sz="2400" dirty="0"/>
              <a:t> </a:t>
            </a:r>
            <a:r>
              <a:rPr lang="en-US" sz="2400" dirty="0" err="1"/>
              <a:t>hastalıklar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Hormonal </a:t>
            </a:r>
            <a:r>
              <a:rPr lang="en-US" sz="2400" dirty="0" err="1"/>
              <a:t>dengesizlikler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 err="1"/>
              <a:t>Proteinden</a:t>
            </a:r>
            <a:r>
              <a:rPr lang="en-US" sz="2400" dirty="0"/>
              <a:t> </a:t>
            </a:r>
            <a:r>
              <a:rPr lang="en-US" sz="2400" dirty="0" err="1"/>
              <a:t>yoksun</a:t>
            </a:r>
            <a:r>
              <a:rPr lang="en-US" sz="2400" dirty="0"/>
              <a:t> </a:t>
            </a:r>
            <a:r>
              <a:rPr lang="en-US" sz="2400" dirty="0" err="1"/>
              <a:t>beslenme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 err="1"/>
              <a:t>Çevresel</a:t>
            </a:r>
            <a:r>
              <a:rPr lang="en-US" sz="2400" dirty="0"/>
              <a:t> </a:t>
            </a:r>
            <a:r>
              <a:rPr lang="en-US" sz="2400" dirty="0" err="1"/>
              <a:t>etmenler</a:t>
            </a:r>
            <a:r>
              <a:rPr lang="en-US" sz="24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err="1"/>
              <a:t>Stres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30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 dirty="0" err="1"/>
              <a:t>Argania</a:t>
            </a:r>
            <a:r>
              <a:rPr lang="en-US" sz="4000" b="1" i="1" dirty="0"/>
              <a:t> </a:t>
            </a:r>
            <a:r>
              <a:rPr lang="en-US" sz="4000" b="1" i="1" dirty="0" err="1"/>
              <a:t>spinosa</a:t>
            </a:r>
            <a:r>
              <a:rPr lang="en-US" sz="4000" b="1" i="1" dirty="0"/>
              <a:t> </a:t>
            </a:r>
            <a:r>
              <a:rPr lang="en-US" sz="4000" b="1" dirty="0"/>
              <a:t>(L.) </a:t>
            </a:r>
            <a:r>
              <a:rPr lang="en-US" sz="4000" b="1" dirty="0" err="1"/>
              <a:t>Skeels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203" y="1761567"/>
            <a:ext cx="6075914" cy="4289611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/>
              <a:t>Argan Tree</a:t>
            </a:r>
            <a:br>
              <a:rPr lang="en-US" sz="2400" b="1" dirty="0"/>
            </a:br>
            <a:r>
              <a:rPr lang="en-US" sz="2400" b="1" i="1" dirty="0"/>
              <a:t>Argania spinosa </a:t>
            </a:r>
            <a:r>
              <a:rPr lang="en-US" sz="2400" b="1" dirty="0"/>
              <a:t>(L.) Skeels</a:t>
            </a:r>
            <a:br>
              <a:rPr lang="en-US" sz="2400" b="1" dirty="0"/>
            </a:br>
            <a:r>
              <a:rPr lang="en-US" sz="2400" b="1" dirty="0" err="1"/>
              <a:t>Sapotaceae</a:t>
            </a:r>
            <a:endParaRPr lang="en-US" sz="2400" b="1" dirty="0"/>
          </a:p>
          <a:p>
            <a:r>
              <a:rPr lang="en-US" sz="2400" b="1" dirty="0" err="1"/>
              <a:t>Kullanılan</a:t>
            </a:r>
            <a:r>
              <a:rPr lang="en-US" sz="2400" b="1" dirty="0"/>
              <a:t> </a:t>
            </a:r>
            <a:r>
              <a:rPr lang="en-US" sz="2400" b="1" dirty="0" err="1"/>
              <a:t>kısımları</a:t>
            </a:r>
            <a:r>
              <a:rPr lang="en-US" sz="2400" b="1" dirty="0"/>
              <a:t>: </a:t>
            </a:r>
            <a:r>
              <a:rPr lang="en-US" sz="2400" dirty="0" err="1"/>
              <a:t>Tohumları</a:t>
            </a:r>
            <a:endParaRPr lang="en-US" sz="2400" dirty="0"/>
          </a:p>
          <a:p>
            <a:r>
              <a:rPr lang="en-US" sz="2400" dirty="0" err="1"/>
              <a:t>Bitki</a:t>
            </a:r>
            <a:r>
              <a:rPr lang="en-US" sz="2400" dirty="0"/>
              <a:t> </a:t>
            </a:r>
            <a:r>
              <a:rPr lang="en-US" sz="2400" dirty="0" err="1"/>
              <a:t>güneybatı</a:t>
            </a:r>
            <a:r>
              <a:rPr lang="en-US" sz="2400" dirty="0"/>
              <a:t> Fas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yerlidir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uzun</a:t>
            </a:r>
            <a:r>
              <a:rPr lang="en-US" sz="2400" dirty="0"/>
              <a:t> </a:t>
            </a:r>
            <a:r>
              <a:rPr lang="en-US" sz="2400" dirty="0" err="1"/>
              <a:t>ömürlü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ağaç</a:t>
            </a:r>
            <a:r>
              <a:rPr lang="en-US" sz="2400" dirty="0"/>
              <a:t> </a:t>
            </a:r>
            <a:r>
              <a:rPr lang="en-US" sz="2400" dirty="0" err="1"/>
              <a:t>olup</a:t>
            </a:r>
            <a:r>
              <a:rPr lang="en-US" sz="2400" dirty="0"/>
              <a:t>, 120-150 </a:t>
            </a:r>
            <a:r>
              <a:rPr lang="en-US" sz="2400" dirty="0" err="1"/>
              <a:t>yaşa</a:t>
            </a:r>
            <a:r>
              <a:rPr lang="en-US" sz="2400" dirty="0"/>
              <a:t> </a:t>
            </a:r>
            <a:r>
              <a:rPr lang="en-US" sz="2400" dirty="0" err="1"/>
              <a:t>kadar</a:t>
            </a:r>
            <a:r>
              <a:rPr lang="en-US" sz="2400" dirty="0"/>
              <a:t> </a:t>
            </a:r>
            <a:r>
              <a:rPr lang="en-US" sz="2400" dirty="0" err="1"/>
              <a:t>ulaşmaktadır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Meyve</a:t>
            </a:r>
            <a:r>
              <a:rPr lang="en-US" sz="2400" dirty="0"/>
              <a:t> 1.5-4 cm </a:t>
            </a:r>
            <a:r>
              <a:rPr lang="en-US" sz="2400" dirty="0" err="1"/>
              <a:t>boyutlarında</a:t>
            </a:r>
            <a:r>
              <a:rPr lang="en-US" sz="2400" dirty="0"/>
              <a:t>, </a:t>
            </a:r>
            <a:r>
              <a:rPr lang="en-US" sz="2400" dirty="0" err="1"/>
              <a:t>yağ</a:t>
            </a:r>
            <a:r>
              <a:rPr lang="en-US" sz="2400" dirty="0"/>
              <a:t> </a:t>
            </a:r>
            <a:r>
              <a:rPr lang="en-US" sz="2400" dirty="0" err="1"/>
              <a:t>bakımından</a:t>
            </a:r>
            <a:r>
              <a:rPr lang="en-US" sz="2400" dirty="0"/>
              <a:t> </a:t>
            </a:r>
            <a:r>
              <a:rPr lang="en-US" sz="2400" dirty="0" err="1"/>
              <a:t>zengin</a:t>
            </a:r>
            <a:r>
              <a:rPr lang="en-US" sz="2400" dirty="0"/>
              <a:t>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sert</a:t>
            </a:r>
            <a:r>
              <a:rPr lang="en-US" sz="2400" dirty="0"/>
              <a:t> </a:t>
            </a:r>
            <a:r>
              <a:rPr lang="en-US" sz="2400" dirty="0" err="1"/>
              <a:t>çekirdeği</a:t>
            </a:r>
            <a:r>
              <a:rPr lang="en-US" sz="2400" dirty="0"/>
              <a:t> saran </a:t>
            </a:r>
            <a:r>
              <a:rPr lang="en-US" sz="2400" dirty="0" err="1"/>
              <a:t>kalın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kabuğu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drupadır</a:t>
            </a:r>
            <a:r>
              <a:rPr lang="en-US" sz="2400" dirty="0"/>
              <a:t>. </a:t>
            </a:r>
          </a:p>
          <a:p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1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 dirty="0" err="1"/>
              <a:t>Argania</a:t>
            </a:r>
            <a:r>
              <a:rPr lang="en-US" sz="4000" b="1" i="1" dirty="0"/>
              <a:t> </a:t>
            </a:r>
            <a:r>
              <a:rPr lang="en-US" sz="4000" b="1" i="1" dirty="0" err="1"/>
              <a:t>spiosa</a:t>
            </a:r>
            <a:r>
              <a:rPr lang="en-US" sz="4000" b="1" i="1" dirty="0"/>
              <a:t> </a:t>
            </a:r>
            <a:r>
              <a:rPr lang="en-US" sz="4000" b="1" dirty="0"/>
              <a:t>(L.) </a:t>
            </a:r>
            <a:r>
              <a:rPr lang="en-US" sz="4000" b="1" dirty="0" err="1"/>
              <a:t>Skeels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202" y="1761567"/>
            <a:ext cx="5579545" cy="4289611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 err="1"/>
              <a:t>Tohumlar</a:t>
            </a:r>
            <a:r>
              <a:rPr lang="en-US" sz="2200" dirty="0"/>
              <a:t> %50’den </a:t>
            </a:r>
            <a:r>
              <a:rPr lang="en-US" sz="2200" dirty="0" err="1"/>
              <a:t>fazla</a:t>
            </a:r>
            <a:r>
              <a:rPr lang="en-US" sz="2200" dirty="0"/>
              <a:t> </a:t>
            </a:r>
            <a:r>
              <a:rPr lang="en-US" sz="2200" dirty="0" err="1"/>
              <a:t>miktarda</a:t>
            </a:r>
            <a:r>
              <a:rPr lang="en-US" sz="2200" dirty="0"/>
              <a:t> </a:t>
            </a:r>
            <a:r>
              <a:rPr lang="en-US" sz="2200" dirty="0" err="1"/>
              <a:t>yağ</a:t>
            </a:r>
            <a:r>
              <a:rPr lang="en-US" sz="2200" dirty="0"/>
              <a:t> </a:t>
            </a:r>
            <a:r>
              <a:rPr lang="en-US" sz="2200" dirty="0" err="1"/>
              <a:t>içermektedir</a:t>
            </a:r>
            <a:r>
              <a:rPr lang="en-US" sz="2200" dirty="0"/>
              <a:t>. </a:t>
            </a:r>
          </a:p>
          <a:p>
            <a:r>
              <a:rPr lang="en-US" sz="2200" dirty="0" err="1"/>
              <a:t>Ancak</a:t>
            </a:r>
            <a:r>
              <a:rPr lang="en-US" sz="2200" dirty="0"/>
              <a:t> 1-2 </a:t>
            </a:r>
            <a:r>
              <a:rPr lang="en-US" sz="2200" dirty="0" err="1"/>
              <a:t>litre</a:t>
            </a:r>
            <a:r>
              <a:rPr lang="en-US" sz="2200" dirty="0"/>
              <a:t> </a:t>
            </a:r>
            <a:r>
              <a:rPr lang="en-US" sz="2200" dirty="0" err="1"/>
              <a:t>yağ</a:t>
            </a:r>
            <a:r>
              <a:rPr lang="en-US" sz="2200" dirty="0"/>
              <a:t> </a:t>
            </a:r>
            <a:r>
              <a:rPr lang="en-US" sz="2200" dirty="0" err="1"/>
              <a:t>eldesi</a:t>
            </a:r>
            <a:r>
              <a:rPr lang="en-US" sz="2200" dirty="0"/>
              <a:t> </a:t>
            </a:r>
            <a:r>
              <a:rPr lang="en-US" sz="2200" dirty="0" err="1"/>
              <a:t>için</a:t>
            </a:r>
            <a:r>
              <a:rPr lang="en-US" sz="2200" dirty="0"/>
              <a:t> 100 kg </a:t>
            </a:r>
            <a:r>
              <a:rPr lang="en-US" sz="2200" dirty="0" err="1"/>
              <a:t>tohum</a:t>
            </a:r>
            <a:r>
              <a:rPr lang="en-US" sz="2200" dirty="0"/>
              <a:t> </a:t>
            </a:r>
            <a:r>
              <a:rPr lang="en-US" sz="2200" dirty="0" err="1"/>
              <a:t>kullanılmaktadır</a:t>
            </a:r>
            <a:r>
              <a:rPr lang="en-US" sz="2200" dirty="0"/>
              <a:t>. </a:t>
            </a:r>
          </a:p>
          <a:p>
            <a:r>
              <a:rPr lang="en-US" sz="2200" dirty="0" err="1"/>
              <a:t>Yağ</a:t>
            </a:r>
            <a:r>
              <a:rPr lang="en-US" sz="2200" dirty="0"/>
              <a:t> </a:t>
            </a:r>
            <a:r>
              <a:rPr lang="en-US" sz="2200" dirty="0" err="1"/>
              <a:t>trigliseritlerden</a:t>
            </a:r>
            <a:r>
              <a:rPr lang="en-US" sz="2200" dirty="0"/>
              <a:t> (%35) </a:t>
            </a:r>
            <a:r>
              <a:rPr lang="en-US" sz="2200" dirty="0" err="1"/>
              <a:t>oluşmakta</a:t>
            </a:r>
            <a:r>
              <a:rPr lang="en-US" sz="2200" dirty="0"/>
              <a:t> </a:t>
            </a:r>
            <a:r>
              <a:rPr lang="en-US" sz="2200" dirty="0" err="1"/>
              <a:t>olup</a:t>
            </a:r>
            <a:r>
              <a:rPr lang="en-US" sz="2200" dirty="0"/>
              <a:t>, </a:t>
            </a:r>
            <a:r>
              <a:rPr lang="en-US" sz="2200" dirty="0" err="1"/>
              <a:t>çoğunlukla</a:t>
            </a:r>
            <a:r>
              <a:rPr lang="en-US" sz="2200" dirty="0"/>
              <a:t> </a:t>
            </a:r>
            <a:r>
              <a:rPr lang="en-US" sz="2200" dirty="0" err="1"/>
              <a:t>doymamış</a:t>
            </a:r>
            <a:r>
              <a:rPr lang="en-US" sz="2200" dirty="0"/>
              <a:t> </a:t>
            </a:r>
            <a:r>
              <a:rPr lang="en-US" sz="2200" dirty="0" err="1"/>
              <a:t>yağ</a:t>
            </a:r>
            <a:r>
              <a:rPr lang="en-US" sz="2200" dirty="0"/>
              <a:t> </a:t>
            </a:r>
            <a:r>
              <a:rPr lang="en-US" sz="2200" dirty="0" err="1"/>
              <a:t>asitleri</a:t>
            </a:r>
            <a:r>
              <a:rPr lang="en-US" sz="2200" dirty="0"/>
              <a:t> (%30 </a:t>
            </a:r>
            <a:r>
              <a:rPr lang="en-US" sz="2200" dirty="0" err="1"/>
              <a:t>linoleik</a:t>
            </a:r>
            <a:r>
              <a:rPr lang="en-US" sz="2200" dirty="0"/>
              <a:t> </a:t>
            </a:r>
            <a:r>
              <a:rPr lang="en-US" sz="2200" dirty="0" err="1"/>
              <a:t>asit</a:t>
            </a:r>
            <a:r>
              <a:rPr lang="en-US" sz="2200" dirty="0"/>
              <a:t>) </a:t>
            </a:r>
            <a:r>
              <a:rPr lang="en-US" sz="2200" dirty="0" err="1"/>
              <a:t>içermektedir</a:t>
            </a:r>
            <a:r>
              <a:rPr lang="en-US" sz="2200" dirty="0"/>
              <a:t>. </a:t>
            </a:r>
          </a:p>
          <a:p>
            <a:r>
              <a:rPr lang="en-US" sz="2200" dirty="0" err="1"/>
              <a:t>Karotenler</a:t>
            </a:r>
            <a:r>
              <a:rPr lang="en-US" sz="2200" dirty="0"/>
              <a:t> (%37), E </a:t>
            </a:r>
            <a:r>
              <a:rPr lang="en-US" sz="2200" dirty="0" err="1"/>
              <a:t>vitamini</a:t>
            </a:r>
            <a:r>
              <a:rPr lang="en-US" sz="2200" dirty="0"/>
              <a:t> (%8), </a:t>
            </a:r>
            <a:r>
              <a:rPr lang="en-US" sz="2200" dirty="0" err="1"/>
              <a:t>triterpenik</a:t>
            </a:r>
            <a:r>
              <a:rPr lang="en-US" sz="2200" dirty="0"/>
              <a:t> </a:t>
            </a:r>
            <a:r>
              <a:rPr lang="en-US" sz="2200" dirty="0" err="1"/>
              <a:t>asitler</a:t>
            </a:r>
            <a:r>
              <a:rPr lang="en-US" sz="2200" dirty="0"/>
              <a:t> (%20), </a:t>
            </a:r>
            <a:r>
              <a:rPr lang="en-US" sz="2200" dirty="0" err="1"/>
              <a:t>steroller</a:t>
            </a:r>
            <a:r>
              <a:rPr lang="en-US" sz="2200" dirty="0"/>
              <a:t> (%20), </a:t>
            </a:r>
            <a:r>
              <a:rPr lang="en-US" sz="2200" dirty="0" err="1"/>
              <a:t>benzoik</a:t>
            </a:r>
            <a:r>
              <a:rPr lang="en-US" sz="2200" dirty="0"/>
              <a:t> </a:t>
            </a:r>
            <a:r>
              <a:rPr lang="en-US" sz="2200" dirty="0" err="1"/>
              <a:t>asit</a:t>
            </a:r>
            <a:r>
              <a:rPr lang="en-US" sz="2200" dirty="0"/>
              <a:t>, </a:t>
            </a:r>
            <a:r>
              <a:rPr lang="en-US" sz="2200" dirty="0" err="1"/>
              <a:t>hidroksibenzoik</a:t>
            </a:r>
            <a:r>
              <a:rPr lang="en-US" sz="2200" dirty="0"/>
              <a:t> </a:t>
            </a:r>
            <a:r>
              <a:rPr lang="en-US" sz="2200" dirty="0" err="1"/>
              <a:t>asit</a:t>
            </a:r>
            <a:r>
              <a:rPr lang="en-US" sz="2200" dirty="0"/>
              <a:t>, </a:t>
            </a:r>
            <a:r>
              <a:rPr lang="en-US" sz="2200" dirty="0" err="1"/>
              <a:t>fenilasetik</a:t>
            </a:r>
            <a:r>
              <a:rPr lang="en-US" sz="2200" dirty="0"/>
              <a:t> </a:t>
            </a:r>
            <a:r>
              <a:rPr lang="en-US" sz="2200" dirty="0" err="1"/>
              <a:t>asit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kafeik</a:t>
            </a:r>
            <a:r>
              <a:rPr lang="en-US" sz="2200" dirty="0"/>
              <a:t> </a:t>
            </a:r>
            <a:r>
              <a:rPr lang="en-US" sz="2200" dirty="0" err="1"/>
              <a:t>asit</a:t>
            </a:r>
            <a:r>
              <a:rPr lang="en-US" sz="2200" dirty="0"/>
              <a:t>, </a:t>
            </a:r>
            <a:r>
              <a:rPr lang="en-US" sz="2200" dirty="0" err="1"/>
              <a:t>oleuropein</a:t>
            </a:r>
            <a:r>
              <a:rPr lang="en-US" sz="2200" dirty="0"/>
              <a:t>,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flavonoitler</a:t>
            </a:r>
            <a:r>
              <a:rPr lang="en-US" sz="2200" dirty="0"/>
              <a:t>  </a:t>
            </a:r>
            <a:r>
              <a:rPr lang="en-US" sz="2200" dirty="0" err="1"/>
              <a:t>mevcuttur</a:t>
            </a:r>
            <a:r>
              <a:rPr lang="en-US" sz="2400" dirty="0"/>
              <a:t>.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69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 dirty="0" err="1"/>
              <a:t>Argania</a:t>
            </a:r>
            <a:r>
              <a:rPr lang="en-US" sz="4000" b="1" i="1" dirty="0"/>
              <a:t> </a:t>
            </a:r>
            <a:r>
              <a:rPr lang="en-US" sz="4000" b="1" i="1" dirty="0" err="1"/>
              <a:t>spiosa</a:t>
            </a:r>
            <a:r>
              <a:rPr lang="en-US" sz="4000" b="1" i="1" dirty="0"/>
              <a:t> </a:t>
            </a:r>
            <a:r>
              <a:rPr lang="en-US" sz="4000" b="1" dirty="0"/>
              <a:t>(L.) </a:t>
            </a:r>
            <a:r>
              <a:rPr lang="en-US" sz="4000" b="1" dirty="0" err="1"/>
              <a:t>Skeels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202" y="1761567"/>
            <a:ext cx="5723456" cy="4289611"/>
          </a:xfrm>
        </p:spPr>
        <p:txBody>
          <a:bodyPr>
            <a:normAutofit/>
          </a:bodyPr>
          <a:lstStyle/>
          <a:p>
            <a:r>
              <a:rPr lang="en-US" sz="2000" dirty="0" err="1"/>
              <a:t>Argan</a:t>
            </a:r>
            <a:r>
              <a:rPr lang="en-US" sz="2000" dirty="0"/>
              <a:t> </a:t>
            </a:r>
            <a:r>
              <a:rPr lang="en-US" sz="2000" dirty="0" err="1"/>
              <a:t>yağı</a:t>
            </a:r>
            <a:r>
              <a:rPr lang="en-US" sz="2000" dirty="0"/>
              <a:t> </a:t>
            </a:r>
            <a:r>
              <a:rPr lang="en-US" sz="2000" dirty="0" err="1"/>
              <a:t>geleneksel</a:t>
            </a:r>
            <a:r>
              <a:rPr lang="en-US" sz="2000" dirty="0"/>
              <a:t> Fas </a:t>
            </a:r>
            <a:r>
              <a:rPr lang="en-US" sz="2000" dirty="0" err="1"/>
              <a:t>tıbbında</a:t>
            </a:r>
            <a:r>
              <a:rPr lang="en-US" sz="2000" dirty="0"/>
              <a:t> </a:t>
            </a:r>
            <a:r>
              <a:rPr lang="en-US" sz="2000" dirty="0" err="1"/>
              <a:t>yüzyıllardır</a:t>
            </a:r>
            <a:r>
              <a:rPr lang="en-US" sz="2000" dirty="0"/>
              <a:t> </a:t>
            </a:r>
            <a:r>
              <a:rPr lang="en-US" sz="2000" dirty="0" err="1"/>
              <a:t>cilt</a:t>
            </a:r>
            <a:r>
              <a:rPr lang="en-US" sz="2000" dirty="0"/>
              <a:t> </a:t>
            </a:r>
            <a:r>
              <a:rPr lang="en-US" sz="2000" dirty="0" err="1"/>
              <a:t>hastalığını</a:t>
            </a:r>
            <a:r>
              <a:rPr lang="en-US" sz="2000" dirty="0"/>
              <a:t> </a:t>
            </a:r>
            <a:r>
              <a:rPr lang="en-US" sz="2000" dirty="0" err="1"/>
              <a:t>iyileştirmek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masaj</a:t>
            </a:r>
            <a:r>
              <a:rPr lang="en-US" sz="2000" dirty="0"/>
              <a:t> </a:t>
            </a:r>
            <a:r>
              <a:rPr lang="en-US" sz="2000" dirty="0" err="1"/>
              <a:t>preparatlarında</a:t>
            </a:r>
            <a:r>
              <a:rPr lang="en-US" sz="2000" dirty="0"/>
              <a:t> </a:t>
            </a:r>
            <a:r>
              <a:rPr lang="en-US" sz="2000" dirty="0" err="1"/>
              <a:t>taşıyıcı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kullanılmaktadır</a:t>
            </a:r>
            <a:r>
              <a:rPr lang="en-US" sz="2000" dirty="0"/>
              <a:t>. </a:t>
            </a:r>
            <a:r>
              <a:rPr lang="en-US" sz="2000" dirty="0" err="1"/>
              <a:t>Psoriazis</a:t>
            </a:r>
            <a:r>
              <a:rPr lang="en-US" sz="2000" dirty="0"/>
              <a:t>, </a:t>
            </a:r>
            <a:r>
              <a:rPr lang="en-US" sz="2000" dirty="0" err="1"/>
              <a:t>dermatit</a:t>
            </a:r>
            <a:r>
              <a:rPr lang="en-US" sz="2000" dirty="0"/>
              <a:t>, </a:t>
            </a:r>
            <a:r>
              <a:rPr lang="en-US" sz="2000" dirty="0" err="1"/>
              <a:t>egzema</a:t>
            </a:r>
            <a:r>
              <a:rPr lang="en-US" sz="2000" dirty="0"/>
              <a:t>, </a:t>
            </a:r>
            <a:r>
              <a:rPr lang="en-US" sz="2000" dirty="0" err="1"/>
              <a:t>çıbanlar</a:t>
            </a:r>
            <a:r>
              <a:rPr lang="en-US" sz="2000" dirty="0"/>
              <a:t>, </a:t>
            </a:r>
            <a:r>
              <a:rPr lang="en-US" sz="2000" dirty="0" err="1"/>
              <a:t>akne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suçiçeğinde</a:t>
            </a:r>
            <a:r>
              <a:rPr lang="en-US" sz="2000" dirty="0"/>
              <a:t> </a:t>
            </a:r>
            <a:r>
              <a:rPr lang="en-US" sz="2000" dirty="0" err="1"/>
              <a:t>faydalıdır</a:t>
            </a:r>
            <a:r>
              <a:rPr lang="en-US" sz="2000" dirty="0"/>
              <a:t>. </a:t>
            </a:r>
            <a:r>
              <a:rPr lang="en-US" sz="2000" dirty="0" err="1"/>
              <a:t>Faslı</a:t>
            </a:r>
            <a:r>
              <a:rPr lang="en-US" sz="2000" dirty="0"/>
              <a:t> </a:t>
            </a:r>
            <a:r>
              <a:rPr lang="en-US" sz="2000" dirty="0" err="1"/>
              <a:t>kadınlar</a:t>
            </a:r>
            <a:r>
              <a:rPr lang="en-US" sz="2000" dirty="0"/>
              <a:t> </a:t>
            </a:r>
            <a:r>
              <a:rPr lang="en-US" sz="2000" dirty="0" err="1"/>
              <a:t>ciltlerini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saçlarını</a:t>
            </a:r>
            <a:r>
              <a:rPr lang="en-US" sz="2000" dirty="0"/>
              <a:t> </a:t>
            </a:r>
            <a:r>
              <a:rPr lang="en-US" sz="2000" dirty="0" err="1"/>
              <a:t>yumuşatmak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korumak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kullanmaktadır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Piyasada</a:t>
            </a:r>
            <a:r>
              <a:rPr lang="en-US" sz="2000" dirty="0"/>
              <a:t> </a:t>
            </a:r>
            <a:r>
              <a:rPr lang="en-US" sz="2000" dirty="0" err="1"/>
              <a:t>argan</a:t>
            </a:r>
            <a:r>
              <a:rPr lang="en-US" sz="2000" dirty="0"/>
              <a:t> </a:t>
            </a:r>
            <a:r>
              <a:rPr lang="en-US" sz="2000" dirty="0" err="1"/>
              <a:t>yağına</a:t>
            </a:r>
            <a:r>
              <a:rPr lang="en-US" sz="2000" dirty="0"/>
              <a:t> </a:t>
            </a:r>
            <a:r>
              <a:rPr lang="en-US" sz="2000" dirty="0" err="1"/>
              <a:t>dayanan</a:t>
            </a:r>
            <a:r>
              <a:rPr lang="en-US" sz="2000" dirty="0"/>
              <a:t> </a:t>
            </a:r>
            <a:r>
              <a:rPr lang="en-US" sz="2000" dirty="0" err="1"/>
              <a:t>pek</a:t>
            </a:r>
            <a:r>
              <a:rPr lang="en-US" sz="2000" dirty="0"/>
              <a:t> </a:t>
            </a:r>
            <a:r>
              <a:rPr lang="en-US" sz="2000" dirty="0" err="1"/>
              <a:t>çok</a:t>
            </a:r>
            <a:r>
              <a:rPr lang="en-US" sz="2000" dirty="0"/>
              <a:t> </a:t>
            </a:r>
            <a:r>
              <a:rPr lang="en-US" sz="2000" dirty="0" err="1"/>
              <a:t>kozmetik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cilt</a:t>
            </a:r>
            <a:r>
              <a:rPr lang="en-US" sz="2000" dirty="0"/>
              <a:t> </a:t>
            </a:r>
            <a:r>
              <a:rPr lang="en-US" sz="2000" dirty="0" err="1"/>
              <a:t>temizleyici</a:t>
            </a:r>
            <a:r>
              <a:rPr lang="en-US" sz="2000" dirty="0"/>
              <a:t> </a:t>
            </a:r>
            <a:r>
              <a:rPr lang="en-US" sz="2000" dirty="0" err="1"/>
              <a:t>bulunmaktadır</a:t>
            </a:r>
            <a:r>
              <a:rPr lang="en-US" sz="2000" dirty="0"/>
              <a:t>. </a:t>
            </a:r>
            <a:r>
              <a:rPr lang="en-US" sz="2000" dirty="0" err="1"/>
              <a:t>Yağ</a:t>
            </a:r>
            <a:r>
              <a:rPr lang="en-US" sz="2000" dirty="0"/>
              <a:t> </a:t>
            </a:r>
            <a:r>
              <a:rPr lang="en-US" sz="2000" dirty="0" err="1"/>
              <a:t>cilt</a:t>
            </a:r>
            <a:r>
              <a:rPr lang="en-US" sz="2000" dirty="0"/>
              <a:t> </a:t>
            </a:r>
            <a:r>
              <a:rPr lang="en-US" sz="2000" dirty="0" err="1"/>
              <a:t>dehidrasyonuna</a:t>
            </a:r>
            <a:r>
              <a:rPr lang="en-US" sz="2000" dirty="0"/>
              <a:t> </a:t>
            </a:r>
            <a:r>
              <a:rPr lang="en-US" sz="2000" dirty="0" err="1"/>
              <a:t>karşı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kırışıklık</a:t>
            </a:r>
            <a:r>
              <a:rPr lang="en-US" sz="2000" dirty="0"/>
              <a:t> </a:t>
            </a:r>
            <a:r>
              <a:rPr lang="en-US" sz="2000" dirty="0" err="1"/>
              <a:t>tedavisinde</a:t>
            </a:r>
            <a:r>
              <a:rPr lang="en-US" sz="2000" dirty="0"/>
              <a:t> </a:t>
            </a:r>
            <a:r>
              <a:rPr lang="en-US" sz="2000" dirty="0" err="1"/>
              <a:t>kullanılmaktadır</a:t>
            </a:r>
            <a:r>
              <a:rPr lang="en-US" sz="2000" dirty="0"/>
              <a:t>. </a:t>
            </a:r>
            <a:r>
              <a:rPr lang="en-US" sz="2000" dirty="0" err="1"/>
              <a:t>Cildi</a:t>
            </a:r>
            <a:r>
              <a:rPr lang="en-US" sz="2000" dirty="0"/>
              <a:t> UV-B </a:t>
            </a:r>
            <a:r>
              <a:rPr lang="en-US" sz="2000" dirty="0" err="1"/>
              <a:t>ışınlarına</a:t>
            </a:r>
            <a:r>
              <a:rPr lang="en-US" sz="2000" dirty="0"/>
              <a:t> </a:t>
            </a:r>
            <a:r>
              <a:rPr lang="en-US" sz="2000" dirty="0" err="1"/>
              <a:t>karşı</a:t>
            </a:r>
            <a:r>
              <a:rPr lang="en-US" sz="2000" dirty="0"/>
              <a:t> da </a:t>
            </a:r>
            <a:r>
              <a:rPr lang="en-US" sz="2000" dirty="0" err="1"/>
              <a:t>koruyabilir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Urtica</a:t>
            </a:r>
            <a:r>
              <a:rPr lang="en-US" b="1" i="1" dirty="0"/>
              <a:t> </a:t>
            </a:r>
            <a:r>
              <a:rPr lang="en-US" b="1" i="1" dirty="0" err="1"/>
              <a:t>dioica</a:t>
            </a:r>
            <a:r>
              <a:rPr lang="en-US" b="1" i="1" dirty="0"/>
              <a:t> </a:t>
            </a:r>
            <a:r>
              <a:rPr lang="en-US" b="1" dirty="0"/>
              <a:t>L.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676205" y="1761567"/>
            <a:ext cx="5478963" cy="4289611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 err="1"/>
              <a:t>Isırgan</a:t>
            </a:r>
            <a:br>
              <a:rPr lang="en-US" sz="2400" b="1" dirty="0"/>
            </a:br>
            <a:r>
              <a:rPr lang="en-US" sz="2400" b="1" i="1" dirty="0"/>
              <a:t>Urtica dioica </a:t>
            </a:r>
            <a:r>
              <a:rPr lang="en-US" sz="2400" b="1" dirty="0"/>
              <a:t>L.</a:t>
            </a:r>
            <a:br>
              <a:rPr lang="en-US" sz="2400" b="1" dirty="0"/>
            </a:br>
            <a:r>
              <a:rPr lang="en-US" sz="2400" b="1" dirty="0"/>
              <a:t>Urticaceae</a:t>
            </a:r>
          </a:p>
          <a:p>
            <a:r>
              <a:rPr lang="en-US" sz="2400" b="1" dirty="0" err="1"/>
              <a:t>Kullanılan</a:t>
            </a:r>
            <a:r>
              <a:rPr lang="en-US" sz="2400" b="1" dirty="0"/>
              <a:t> </a:t>
            </a:r>
            <a:r>
              <a:rPr lang="en-US" sz="2400" b="1" dirty="0" err="1"/>
              <a:t>kısımları</a:t>
            </a:r>
            <a:r>
              <a:rPr lang="en-US" sz="2400" b="1" dirty="0"/>
              <a:t>: </a:t>
            </a:r>
            <a:r>
              <a:rPr lang="en-US" sz="2400" dirty="0" err="1"/>
              <a:t>Herba</a:t>
            </a:r>
            <a:endParaRPr lang="en-US" sz="2400" dirty="0"/>
          </a:p>
          <a:p>
            <a:r>
              <a:rPr lang="en-US" sz="2400" dirty="0" err="1"/>
              <a:t>Ilıman</a:t>
            </a:r>
            <a:r>
              <a:rPr lang="en-US" sz="2400" dirty="0"/>
              <a:t> </a:t>
            </a:r>
            <a:r>
              <a:rPr lang="en-US" sz="2400" dirty="0" err="1"/>
              <a:t>bölgelerde</a:t>
            </a:r>
            <a:r>
              <a:rPr lang="en-US" sz="2400" dirty="0"/>
              <a:t>, </a:t>
            </a:r>
            <a:r>
              <a:rPr lang="en-US" sz="2400" dirty="0" err="1"/>
              <a:t>duvar</a:t>
            </a:r>
            <a:r>
              <a:rPr lang="en-US" sz="2400" dirty="0"/>
              <a:t> </a:t>
            </a:r>
            <a:r>
              <a:rPr lang="en-US" sz="2400" dirty="0" err="1"/>
              <a:t>dipleri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harabeliklerde</a:t>
            </a:r>
            <a:r>
              <a:rPr lang="en-US" sz="2400" dirty="0"/>
              <a:t>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sık</a:t>
            </a:r>
            <a:r>
              <a:rPr lang="en-US" sz="2400" dirty="0"/>
              <a:t> </a:t>
            </a:r>
            <a:r>
              <a:rPr lang="en-US" sz="2400" dirty="0" err="1"/>
              <a:t>rastlanan</a:t>
            </a:r>
            <a:r>
              <a:rPr lang="en-US" sz="2400" dirty="0"/>
              <a:t> 50-60 cm </a:t>
            </a:r>
            <a:r>
              <a:rPr lang="en-US" sz="2400" dirty="0" err="1"/>
              <a:t>boyunda</a:t>
            </a:r>
            <a:r>
              <a:rPr lang="en-US" sz="2400" dirty="0"/>
              <a:t> </a:t>
            </a:r>
            <a:r>
              <a:rPr lang="en-US" sz="2400" dirty="0" err="1"/>
              <a:t>dioik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bitkidir</a:t>
            </a:r>
            <a:r>
              <a:rPr lang="en-US" sz="2400" dirty="0"/>
              <a:t>. </a:t>
            </a:r>
            <a:r>
              <a:rPr lang="en-US" sz="2400" dirty="0" err="1"/>
              <a:t>Kökleri</a:t>
            </a:r>
            <a:r>
              <a:rPr lang="en-US" sz="2400" dirty="0"/>
              <a:t> </a:t>
            </a:r>
            <a:r>
              <a:rPr lang="en-US" sz="2400" dirty="0" err="1"/>
              <a:t>sürünücüdür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yıllık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ısırgan</a:t>
            </a:r>
            <a:r>
              <a:rPr lang="en-US" sz="2400" dirty="0"/>
              <a:t>, </a:t>
            </a:r>
            <a:r>
              <a:rPr lang="en-US" sz="2400" dirty="0" err="1"/>
              <a:t>yakıcı</a:t>
            </a:r>
            <a:r>
              <a:rPr lang="en-US" sz="2400" dirty="0"/>
              <a:t> </a:t>
            </a:r>
            <a:r>
              <a:rPr lang="en-US" sz="2400" dirty="0" err="1"/>
              <a:t>tüyleri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bilinmektedir</a:t>
            </a:r>
            <a:r>
              <a:rPr lang="en-US" sz="2400" dirty="0"/>
              <a:t>. </a:t>
            </a:r>
            <a:r>
              <a:rPr lang="en-US" sz="2400" dirty="0" err="1"/>
              <a:t>Içerdiği</a:t>
            </a:r>
            <a:r>
              <a:rPr lang="en-US" sz="2400" dirty="0"/>
              <a:t> </a:t>
            </a:r>
            <a:r>
              <a:rPr lang="en-US" sz="2400" dirty="0" err="1"/>
              <a:t>histaminik</a:t>
            </a:r>
            <a:r>
              <a:rPr lang="en-US" sz="2400" dirty="0"/>
              <a:t> </a:t>
            </a:r>
            <a:r>
              <a:rPr lang="en-US" sz="2400" dirty="0" err="1"/>
              <a:t>madde</a:t>
            </a:r>
            <a:r>
              <a:rPr lang="en-US" sz="2400" dirty="0"/>
              <a:t> </a:t>
            </a:r>
            <a:r>
              <a:rPr lang="en-US" sz="2400" dirty="0" err="1"/>
              <a:t>nedeniyle</a:t>
            </a:r>
            <a:r>
              <a:rPr lang="en-US" sz="2400" dirty="0"/>
              <a:t> </a:t>
            </a:r>
            <a:r>
              <a:rPr lang="en-US" sz="2400" dirty="0" err="1"/>
              <a:t>değdiği</a:t>
            </a:r>
            <a:r>
              <a:rPr lang="en-US" sz="2400" dirty="0"/>
              <a:t> </a:t>
            </a:r>
            <a:r>
              <a:rPr lang="en-US" sz="2400" dirty="0" err="1"/>
              <a:t>yerde</a:t>
            </a:r>
            <a:r>
              <a:rPr lang="en-US" sz="2400" dirty="0"/>
              <a:t> </a:t>
            </a:r>
            <a:r>
              <a:rPr lang="en-US" sz="2400" dirty="0" err="1"/>
              <a:t>kızarıklık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kaşınmaya</a:t>
            </a:r>
            <a:r>
              <a:rPr lang="en-US" sz="2400" dirty="0"/>
              <a:t> </a:t>
            </a:r>
            <a:r>
              <a:rPr lang="en-US" sz="2400" dirty="0" err="1"/>
              <a:t>neden</a:t>
            </a:r>
            <a:r>
              <a:rPr lang="en-US" sz="2400" dirty="0"/>
              <a:t> </a:t>
            </a:r>
            <a:r>
              <a:rPr lang="en-US" sz="2400" dirty="0" err="1"/>
              <a:t>olur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911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Urtica</a:t>
            </a:r>
            <a:r>
              <a:rPr lang="en-US" b="1" i="1" dirty="0"/>
              <a:t> </a:t>
            </a:r>
            <a:r>
              <a:rPr lang="en-US" b="1" i="1" dirty="0" err="1"/>
              <a:t>dioica</a:t>
            </a:r>
            <a:r>
              <a:rPr lang="en-US" b="1" i="1" dirty="0"/>
              <a:t> </a:t>
            </a:r>
            <a:r>
              <a:rPr lang="en-US" b="1" dirty="0"/>
              <a:t>L.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676205" y="1761567"/>
            <a:ext cx="5478963" cy="4289611"/>
          </a:xfrm>
        </p:spPr>
        <p:txBody>
          <a:bodyPr>
            <a:normAutofit lnSpcReduction="10000"/>
          </a:bodyPr>
          <a:lstStyle/>
          <a:p>
            <a:r>
              <a:rPr lang="tr-TR" sz="2400" dirty="0"/>
              <a:t>Yaprakları ve gövdeleri kullanılır (</a:t>
            </a:r>
            <a:r>
              <a:rPr lang="tr-TR" sz="2400" dirty="0" err="1"/>
              <a:t>Herba</a:t>
            </a:r>
            <a:r>
              <a:rPr lang="tr-TR" sz="2400" dirty="0"/>
              <a:t> </a:t>
            </a:r>
            <a:r>
              <a:rPr lang="tr-TR" sz="2400" dirty="0" err="1"/>
              <a:t>Urticae</a:t>
            </a:r>
            <a:r>
              <a:rPr lang="tr-TR" sz="2400" dirty="0"/>
              <a:t>).</a:t>
            </a:r>
          </a:p>
          <a:p>
            <a:r>
              <a:rPr lang="tr-TR" sz="2400" dirty="0"/>
              <a:t>Yüksek oranda A,C,D vitaminleri, Kalsiyum, Potasyum, Silisik asit tuzları ve Kükürtlü bileşikler içerir.</a:t>
            </a:r>
          </a:p>
          <a:p>
            <a:pPr>
              <a:defRPr/>
            </a:pPr>
            <a:r>
              <a:rPr lang="tr-TR" sz="2400" dirty="0">
                <a:solidFill>
                  <a:srgbClr val="000000"/>
                </a:solidFill>
              </a:rPr>
              <a:t>Saç bakımında, kepeğe karşı, saç toniği, </a:t>
            </a:r>
            <a:r>
              <a:rPr lang="tr-TR" sz="2400" dirty="0" err="1">
                <a:solidFill>
                  <a:srgbClr val="000000"/>
                </a:solidFill>
              </a:rPr>
              <a:t>sebostatik</a:t>
            </a:r>
            <a:r>
              <a:rPr lang="tr-TR" sz="2400" dirty="0">
                <a:solidFill>
                  <a:srgbClr val="000000"/>
                </a:solidFill>
              </a:rPr>
              <a:t> ve boya olarak kullanılır.</a:t>
            </a:r>
          </a:p>
          <a:p>
            <a:pPr>
              <a:defRPr/>
            </a:pPr>
            <a:r>
              <a:rPr lang="tr-TR" sz="2400" dirty="0">
                <a:solidFill>
                  <a:srgbClr val="000000"/>
                </a:solidFill>
              </a:rPr>
              <a:t>% 10 a kadar saç toniği olarak kullanılır.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21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i="1" dirty="0" err="1">
                <a:latin typeface="Comic Sans MS" panose="030F0702030302020204" pitchFamily="66" charset="0"/>
              </a:rPr>
              <a:t>Azadirachta</a:t>
            </a:r>
            <a:r>
              <a:rPr lang="tr-TR" sz="4000" b="1" i="1" dirty="0">
                <a:latin typeface="Comic Sans MS" panose="030F0702030302020204" pitchFamily="66" charset="0"/>
              </a:rPr>
              <a:t> </a:t>
            </a:r>
            <a:r>
              <a:rPr lang="tr-TR" sz="4000" b="1" i="1" dirty="0" err="1">
                <a:latin typeface="Comic Sans MS" panose="030F0702030302020204" pitchFamily="66" charset="0"/>
              </a:rPr>
              <a:t>indica</a:t>
            </a:r>
            <a:r>
              <a:rPr lang="tr-TR" sz="4000" b="1" i="1" dirty="0">
                <a:latin typeface="Comic Sans MS" panose="030F0702030302020204" pitchFamily="66" charset="0"/>
              </a:rPr>
              <a:t> </a:t>
            </a:r>
            <a:r>
              <a:rPr lang="tr-TR" sz="4000" b="1" dirty="0">
                <a:latin typeface="Comic Sans MS" panose="030F0702030302020204" pitchFamily="66" charset="0"/>
              </a:rPr>
              <a:t>A. </a:t>
            </a:r>
            <a:r>
              <a:rPr lang="tr-TR" sz="4000" b="1" dirty="0" err="1">
                <a:latin typeface="Comic Sans MS" panose="030F0702030302020204" pitchFamily="66" charset="0"/>
              </a:rPr>
              <a:t>Juss</a:t>
            </a:r>
            <a:r>
              <a:rPr lang="tr-TR" sz="4000" b="1" dirty="0">
                <a:latin typeface="Comic Sans MS" panose="030F0702030302020204" pitchFamily="66" charset="0"/>
              </a:rPr>
              <a:t>.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>
                <a:latin typeface="Comic Sans MS" panose="030F0702030302020204" pitchFamily="66" charset="0"/>
              </a:rPr>
              <a:t>Neem</a:t>
            </a:r>
            <a:br>
              <a:rPr lang="tr-TR" sz="2400" dirty="0">
                <a:latin typeface="Comic Sans MS" panose="030F0702030302020204" pitchFamily="66" charset="0"/>
              </a:rPr>
            </a:br>
            <a:r>
              <a:rPr lang="tr-TR" sz="2400" i="1" dirty="0" err="1">
                <a:latin typeface="Comic Sans MS" panose="030F0702030302020204" pitchFamily="66" charset="0"/>
              </a:rPr>
              <a:t>Azadirachta</a:t>
            </a:r>
            <a:r>
              <a:rPr lang="tr-TR" sz="2400" i="1" dirty="0">
                <a:latin typeface="Comic Sans MS" panose="030F0702030302020204" pitchFamily="66" charset="0"/>
              </a:rPr>
              <a:t> </a:t>
            </a:r>
            <a:r>
              <a:rPr lang="tr-TR" sz="2400" i="1" dirty="0" err="1">
                <a:latin typeface="Comic Sans MS" panose="030F0702030302020204" pitchFamily="66" charset="0"/>
              </a:rPr>
              <a:t>indica</a:t>
            </a:r>
            <a:r>
              <a:rPr lang="tr-TR" sz="2400" i="1" dirty="0">
                <a:latin typeface="Comic Sans MS" panose="030F0702030302020204" pitchFamily="66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</a:rPr>
              <a:t>A. </a:t>
            </a:r>
            <a:r>
              <a:rPr lang="tr-TR" sz="2400" dirty="0" err="1">
                <a:latin typeface="Comic Sans MS" panose="030F0702030302020204" pitchFamily="66" charset="0"/>
              </a:rPr>
              <a:t>Juss</a:t>
            </a:r>
            <a:r>
              <a:rPr lang="tr-TR" sz="2400" dirty="0">
                <a:latin typeface="Comic Sans MS" panose="030F0702030302020204" pitchFamily="66" charset="0"/>
              </a:rPr>
              <a:t>.</a:t>
            </a:r>
            <a:br>
              <a:rPr lang="tr-TR" sz="2400" dirty="0">
                <a:latin typeface="Comic Sans MS" panose="030F0702030302020204" pitchFamily="66" charset="0"/>
              </a:rPr>
            </a:br>
            <a:r>
              <a:rPr lang="tr-TR" sz="2400" dirty="0" err="1">
                <a:latin typeface="Comic Sans MS" panose="030F0702030302020204" pitchFamily="66" charset="0"/>
              </a:rPr>
              <a:t>Meliaceae</a:t>
            </a:r>
            <a:endParaRPr lang="en-US" sz="2400" b="1" dirty="0"/>
          </a:p>
          <a:p>
            <a:r>
              <a:rPr lang="en-US" sz="2400" b="1" dirty="0" err="1"/>
              <a:t>Kullanılan</a:t>
            </a:r>
            <a:r>
              <a:rPr lang="en-US" sz="2400" b="1" dirty="0"/>
              <a:t> </a:t>
            </a:r>
            <a:r>
              <a:rPr lang="en-US" sz="2400" b="1" dirty="0" err="1"/>
              <a:t>kısmı</a:t>
            </a:r>
            <a:r>
              <a:rPr lang="en-US" sz="2400" b="1" dirty="0"/>
              <a:t>: </a:t>
            </a:r>
            <a:r>
              <a:rPr lang="en-US" sz="2400" dirty="0" err="1"/>
              <a:t>Tohumları</a:t>
            </a:r>
            <a:endParaRPr lang="en-US" sz="2400" dirty="0"/>
          </a:p>
          <a:p>
            <a:r>
              <a:rPr lang="en-US" sz="2400" dirty="0" err="1"/>
              <a:t>Hindistan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Pakistan’da</a:t>
            </a:r>
            <a:r>
              <a:rPr lang="en-US" sz="2400" dirty="0"/>
              <a:t> </a:t>
            </a:r>
            <a:r>
              <a:rPr lang="en-US" sz="2400" dirty="0" err="1"/>
              <a:t>yetişen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ağaçtır</a:t>
            </a:r>
            <a:r>
              <a:rPr lang="en-US" sz="2400" dirty="0"/>
              <a:t>. </a:t>
            </a:r>
            <a:r>
              <a:rPr lang="en-US" sz="2400" dirty="0" err="1"/>
              <a:t>Hızlı</a:t>
            </a:r>
            <a:r>
              <a:rPr lang="en-US" sz="2400" dirty="0"/>
              <a:t> </a:t>
            </a:r>
            <a:r>
              <a:rPr lang="en-US" sz="2400" dirty="0" err="1"/>
              <a:t>büyüyen</a:t>
            </a:r>
            <a:r>
              <a:rPr lang="en-US" sz="2400" dirty="0"/>
              <a:t> her </a:t>
            </a:r>
            <a:r>
              <a:rPr lang="en-US" sz="2400" dirty="0" err="1"/>
              <a:t>dem</a:t>
            </a:r>
            <a:r>
              <a:rPr lang="en-US" sz="2400" dirty="0"/>
              <a:t> </a:t>
            </a:r>
            <a:r>
              <a:rPr lang="en-US" sz="2400" dirty="0" err="1"/>
              <a:t>yeşil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bitkidir</a:t>
            </a:r>
            <a:r>
              <a:rPr lang="en-US" sz="2400" dirty="0"/>
              <a:t>. </a:t>
            </a:r>
            <a:r>
              <a:rPr lang="en-US" sz="2400" dirty="0" err="1"/>
              <a:t>Tropiklerde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subtropiklerde</a:t>
            </a:r>
            <a:r>
              <a:rPr lang="en-US" sz="2400" dirty="0"/>
              <a:t> </a:t>
            </a:r>
            <a:r>
              <a:rPr lang="en-US" sz="2400" dirty="0" err="1"/>
              <a:t>yetişir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Meyvesi</a:t>
            </a:r>
            <a:r>
              <a:rPr lang="en-US" sz="2400" dirty="0"/>
              <a:t> </a:t>
            </a:r>
            <a:r>
              <a:rPr lang="en-US" sz="2400" dirty="0" err="1"/>
              <a:t>zeytin</a:t>
            </a:r>
            <a:r>
              <a:rPr lang="en-US" sz="2400" dirty="0"/>
              <a:t> </a:t>
            </a:r>
            <a:r>
              <a:rPr lang="en-US" sz="2400" dirty="0" err="1"/>
              <a:t>gibi</a:t>
            </a:r>
            <a:r>
              <a:rPr lang="en-US" sz="2400" dirty="0"/>
              <a:t> oval </a:t>
            </a:r>
            <a:r>
              <a:rPr lang="en-US" sz="2400" dirty="0" err="1"/>
              <a:t>şekilli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drupadır</a:t>
            </a:r>
            <a:r>
              <a:rPr lang="en-US" sz="2400" dirty="0"/>
              <a:t>.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12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i="1" dirty="0" err="1">
                <a:latin typeface="Comic Sans MS" panose="030F0702030302020204" pitchFamily="66" charset="0"/>
              </a:rPr>
              <a:t>Azadirachta</a:t>
            </a:r>
            <a:r>
              <a:rPr lang="tr-TR" sz="4000" b="1" i="1" dirty="0">
                <a:latin typeface="Comic Sans MS" panose="030F0702030302020204" pitchFamily="66" charset="0"/>
              </a:rPr>
              <a:t> </a:t>
            </a:r>
            <a:r>
              <a:rPr lang="tr-TR" sz="4000" b="1" i="1" dirty="0" err="1">
                <a:latin typeface="Comic Sans MS" panose="030F0702030302020204" pitchFamily="66" charset="0"/>
              </a:rPr>
              <a:t>indica</a:t>
            </a:r>
            <a:r>
              <a:rPr lang="tr-TR" sz="4000" b="1" i="1" dirty="0">
                <a:latin typeface="Comic Sans MS" panose="030F0702030302020204" pitchFamily="66" charset="0"/>
              </a:rPr>
              <a:t> </a:t>
            </a:r>
            <a:r>
              <a:rPr lang="tr-TR" sz="4000" b="1" dirty="0">
                <a:latin typeface="Comic Sans MS" panose="030F0702030302020204" pitchFamily="66" charset="0"/>
              </a:rPr>
              <a:t>A. </a:t>
            </a:r>
            <a:r>
              <a:rPr lang="tr-TR" sz="4000" b="1" dirty="0" err="1">
                <a:latin typeface="Comic Sans MS" panose="030F0702030302020204" pitchFamily="66" charset="0"/>
              </a:rPr>
              <a:t>Juss</a:t>
            </a:r>
            <a:r>
              <a:rPr lang="tr-TR" sz="4000" b="1" dirty="0">
                <a:latin typeface="Comic Sans MS" panose="030F0702030302020204" pitchFamily="66" charset="0"/>
              </a:rPr>
              <a:t>.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338" y="1761566"/>
            <a:ext cx="8151040" cy="294217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Bileşiminde </a:t>
            </a:r>
            <a:r>
              <a:rPr lang="tr-TR" sz="2000" b="1" dirty="0" err="1"/>
              <a:t>terpenoitler</a:t>
            </a:r>
            <a:r>
              <a:rPr lang="tr-TR" sz="2000" b="1" dirty="0"/>
              <a:t>, </a:t>
            </a:r>
            <a:r>
              <a:rPr lang="tr-TR" sz="2000" b="1" dirty="0" err="1"/>
              <a:t>triterpenoitler</a:t>
            </a:r>
            <a:r>
              <a:rPr lang="tr-TR" sz="2000" b="1" dirty="0"/>
              <a:t>, </a:t>
            </a:r>
            <a:r>
              <a:rPr lang="tr-TR" sz="2000" b="1" dirty="0" err="1"/>
              <a:t>polifenoller</a:t>
            </a:r>
            <a:r>
              <a:rPr lang="tr-TR" sz="2000" b="1" dirty="0"/>
              <a:t>, kükürtlü bileşikler </a:t>
            </a:r>
            <a:r>
              <a:rPr lang="tr-TR" sz="2000" dirty="0"/>
              <a:t>ve </a:t>
            </a:r>
            <a:r>
              <a:rPr lang="tr-TR" sz="2000" b="1" dirty="0" err="1"/>
              <a:t>poliasetat</a:t>
            </a:r>
            <a:r>
              <a:rPr lang="tr-TR" sz="2000" dirty="0"/>
              <a:t> türevleri bulunmaktadır.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Anti-</a:t>
            </a:r>
            <a:r>
              <a:rPr lang="tr-TR" sz="2000" dirty="0" err="1"/>
              <a:t>enflamatuvar</a:t>
            </a:r>
            <a:r>
              <a:rPr lang="tr-TR" sz="2000" dirty="0"/>
              <a:t>, </a:t>
            </a:r>
            <a:r>
              <a:rPr lang="tr-TR" sz="2000" dirty="0" err="1"/>
              <a:t>antibakteriyel</a:t>
            </a:r>
            <a:r>
              <a:rPr lang="tr-TR" sz="2000" dirty="0"/>
              <a:t>, </a:t>
            </a:r>
            <a:r>
              <a:rPr lang="tr-TR" sz="2000" dirty="0" err="1"/>
              <a:t>antifungal</a:t>
            </a:r>
            <a:r>
              <a:rPr lang="tr-TR" sz="2000" dirty="0"/>
              <a:t> etkileri vardır.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Kozmetiklerde sabun, şampuan, duş jeli, krem ve diş macunu </a:t>
            </a:r>
            <a:r>
              <a:rPr lang="tr-TR" sz="2000" dirty="0" err="1"/>
              <a:t>formülasyonlarına</a:t>
            </a:r>
            <a:r>
              <a:rPr lang="tr-TR" sz="2000" dirty="0"/>
              <a:t> katılır.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7114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165</TotalTime>
  <Words>735</Words>
  <Application>Microsoft Macintosh PowerPoint</Application>
  <PresentationFormat>Özel</PresentationFormat>
  <Paragraphs>82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Candara</vt:lpstr>
      <vt:lpstr>Comic Sans MS</vt:lpstr>
      <vt:lpstr>Mistral</vt:lpstr>
      <vt:lpstr>Infusion</vt:lpstr>
      <vt:lpstr>FİTOKOZMETİKLER</vt:lpstr>
      <vt:lpstr>Saç ve saçlı derinin sağlığını etkileyen faktörler</vt:lpstr>
      <vt:lpstr>Argania spinosa (L.) Skeels</vt:lpstr>
      <vt:lpstr>Argania spiosa (L.) Skeels</vt:lpstr>
      <vt:lpstr>Argania spiosa (L.) Skeels</vt:lpstr>
      <vt:lpstr>Urtica dioica L.</vt:lpstr>
      <vt:lpstr>Urtica dioica L.</vt:lpstr>
      <vt:lpstr>Azadirachta indica A. Juss.</vt:lpstr>
      <vt:lpstr>Azadirachta indica A. Juss.</vt:lpstr>
      <vt:lpstr>Lawsonia inermis L.</vt:lpstr>
      <vt:lpstr>Lawsonia inermis L.</vt:lpstr>
      <vt:lpstr>Matricaria chamomilla L.</vt:lpstr>
      <vt:lpstr>Achillea millefolium L. </vt:lpstr>
      <vt:lpstr>Rosmarinus officinalis L.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ecz</dc:creator>
  <cp:lastModifiedBy>derya cicek</cp:lastModifiedBy>
  <cp:revision>28</cp:revision>
  <dcterms:created xsi:type="dcterms:W3CDTF">2019-12-09T10:38:50Z</dcterms:created>
  <dcterms:modified xsi:type="dcterms:W3CDTF">2021-03-18T10:02:34Z</dcterms:modified>
</cp:coreProperties>
</file>