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18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8D082-7A3D-4943-A388-15FA49B7C14B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AA8F4-3265-304E-80A4-3C81970930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09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değerli dinleyiciler, sizlere köpeklerde suni tohumlama ile ilgili bir seminer sunacağım.</a:t>
            </a:r>
          </a:p>
          <a:p>
            <a:endParaRPr/>
          </a:p>
          <a:p>
            <a:r>
              <a:t>Sunum sırasın</a:t>
            </a:r>
          </a:p>
        </p:txBody>
      </p:sp>
    </p:spTree>
    <p:extLst>
      <p:ext uri="{BB962C8B-B14F-4D97-AF65-F5344CB8AC3E}">
        <p14:creationId xmlns:p14="http://schemas.microsoft.com/office/powerpoint/2010/main" val="69030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348383"/>
            <a:ext cx="9810750" cy="1964531"/>
          </a:xfrm>
          <a:prstGeom prst="rect">
            <a:avLst/>
          </a:prstGeom>
        </p:spPr>
        <p:txBody>
          <a:bodyPr anchor="b"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27226"/>
            <a:ext cx="9810750" cy="8929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2463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190625" y="2973808"/>
            <a:ext cx="9810750" cy="5353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12">
                <a:solidFill>
                  <a:srgbClr val="45A7DE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190625" y="4473774"/>
            <a:ext cx="9810750" cy="492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531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6634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51912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donec quis nunc"/>
          <p:cNvSpPr txBox="1">
            <a:spLocks noGrp="1"/>
          </p:cNvSpPr>
          <p:nvPr>
            <p:ph type="body" sz="quarter" idx="13"/>
          </p:nvPr>
        </p:nvSpPr>
        <p:spPr>
          <a:xfrm>
            <a:off x="1997273" y="1553765"/>
            <a:ext cx="8197455" cy="336567"/>
          </a:xfrm>
          <a:prstGeom prst="rect">
            <a:avLst/>
          </a:prstGeom>
        </p:spPr>
        <p:txBody>
          <a:bodyPr lIns="38100" tIns="38100" rIns="38100" bIns="38100" anchor="t">
            <a:spAutoFit/>
          </a:bodyPr>
          <a:lstStyle>
            <a:lvl1pPr marL="0" indent="0" algn="ctr" defTabSz="321457">
              <a:spcBef>
                <a:spcPts val="0"/>
              </a:spcBef>
              <a:buSzTx/>
              <a:buNone/>
              <a:defRPr sz="1687" cap="all" spc="152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donec quis nunc</a:t>
            </a:r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997273" y="1165324"/>
            <a:ext cx="8197455" cy="395139"/>
          </a:xfrm>
          <a:prstGeom prst="rect">
            <a:avLst/>
          </a:prstGeom>
        </p:spPr>
        <p:txBody>
          <a:bodyPr lIns="38100" tIns="38100" rIns="38100" bIns="38100" anchor="t"/>
          <a:lstStyle>
            <a:lvl1pPr defTabSz="321457">
              <a:defRPr sz="2672" cap="all" spc="53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8802" y="5725493"/>
            <a:ext cx="230961" cy="206851"/>
          </a:xfrm>
          <a:prstGeom prst="rect">
            <a:avLst/>
          </a:prstGeom>
        </p:spPr>
        <p:txBody>
          <a:bodyPr lIns="38100" tIns="38100" rIns="38100" bIns="38100"/>
          <a:lstStyle>
            <a:lvl1pPr defTabSz="321457">
              <a:defRPr sz="844" cap="all" spc="17">
                <a:solidFill>
                  <a:srgbClr val="9A958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9706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mage"/>
          <p:cNvSpPr>
            <a:spLocks noGrp="1"/>
          </p:cNvSpPr>
          <p:nvPr>
            <p:ph type="pic" sz="half" idx="13"/>
          </p:nvPr>
        </p:nvSpPr>
        <p:spPr>
          <a:xfrm>
            <a:off x="6536532" y="2098477"/>
            <a:ext cx="4450420" cy="423267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1190625" y="142875"/>
            <a:ext cx="9810750" cy="1785938"/>
          </a:xfrm>
          <a:prstGeom prst="rect">
            <a:avLst/>
          </a:prstGeom>
        </p:spPr>
        <p:txBody>
          <a:bodyPr/>
          <a:lstStyle>
            <a:lvl1pPr defTabSz="321457">
              <a:defRPr sz="5062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2071688"/>
            <a:ext cx="4941094" cy="4286250"/>
          </a:xfrm>
          <a:prstGeom prst="rect">
            <a:avLst/>
          </a:prstGeom>
        </p:spPr>
        <p:txBody>
          <a:bodyPr/>
          <a:lstStyle>
            <a:lvl1pPr marL="339316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678632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017948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357264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1696580" indent="-339316" defTabSz="321457">
              <a:spcBef>
                <a:spcPts val="2250"/>
              </a:spcBef>
              <a:buSzPct val="43000"/>
              <a:buFont typeface="Gill Sans"/>
              <a:buBlip>
                <a:blip r:embed="rId3"/>
              </a:buBlip>
              <a:defRPr sz="225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05870" y="6465094"/>
            <a:ext cx="444032" cy="297389"/>
          </a:xfrm>
          <a:prstGeom prst="rect">
            <a:avLst/>
          </a:prstGeom>
        </p:spPr>
        <p:txBody>
          <a:bodyPr/>
          <a:lstStyle>
            <a:lvl1pPr algn="r" defTabSz="321457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4025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225442" y="456435"/>
            <a:ext cx="9751220" cy="411771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0625" y="4643438"/>
            <a:ext cx="9810750" cy="1160859"/>
          </a:xfrm>
          <a:prstGeom prst="rect">
            <a:avLst/>
          </a:prstGeom>
        </p:spPr>
        <p:txBody>
          <a:bodyPr anchor="b"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857875"/>
            <a:ext cx="9810750" cy="8929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2332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000250"/>
            <a:ext cx="9810750" cy="2857500"/>
          </a:xfrm>
          <a:prstGeom prst="rect">
            <a:avLst/>
          </a:prstGeom>
        </p:spPr>
        <p:txBody>
          <a:bodyPr/>
          <a:lstStyle>
            <a:lvl1pPr>
              <a:defRPr sz="6679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31319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161485" y="571500"/>
            <a:ext cx="5393531" cy="539353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57187" y="991195"/>
            <a:ext cx="5500688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7187" y="3366492"/>
            <a:ext cx="5500688" cy="26163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6087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42677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2479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822281" y="1812726"/>
            <a:ext cx="4179094" cy="41790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1946672"/>
            <a:ext cx="5119688" cy="4018359"/>
          </a:xfrm>
          <a:prstGeom prst="rect">
            <a:avLst/>
          </a:prstGeom>
        </p:spPr>
        <p:txBody>
          <a:bodyPr/>
          <a:lstStyle>
            <a:lvl1pPr marL="312528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1pPr>
            <a:lvl2pPr marL="625056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2pPr>
            <a:lvl3pPr marL="937584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3pPr>
            <a:lvl4pPr marL="1250112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4pPr>
            <a:lvl5pPr marL="1562640" indent="-312528">
              <a:spcBef>
                <a:spcPts val="2672"/>
              </a:spcBef>
              <a:buSzPct val="50000"/>
              <a:buBlip>
                <a:blip r:embed="rId2"/>
              </a:buBlip>
              <a:defRPr sz="253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8198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3402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6622071" y="332680"/>
            <a:ext cx="5207001" cy="292893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6651910" y="3528761"/>
            <a:ext cx="5175251" cy="291107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50031" y="339329"/>
            <a:ext cx="6096000" cy="609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89926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892969"/>
            <a:ext cx="9810750" cy="5072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190625" y="178594"/>
            <a:ext cx="981075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17408" y="6518672"/>
            <a:ext cx="285335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180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46469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892937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339406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1785874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2232343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2678811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3125280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3571748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4018217" marR="0" indent="-44646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47000"/>
        <a:buFontTx/>
        <a:buBlip>
          <a:blip r:embed="rId16"/>
        </a:buBlip>
        <a:tabLst/>
        <a:defRPr sz="3234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Köpeklerde Sunİ Tohumlama"/>
          <p:cNvSpPr txBox="1">
            <a:spLocks noGrp="1"/>
          </p:cNvSpPr>
          <p:nvPr>
            <p:ph type="ctrTitle"/>
          </p:nvPr>
        </p:nvSpPr>
        <p:spPr>
          <a:xfrm>
            <a:off x="1827118" y="1304515"/>
            <a:ext cx="8336296" cy="205226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tr-TR" dirty="0" err="1"/>
              <a:t>Artificial</a:t>
            </a:r>
            <a:r>
              <a:rPr lang="tr-TR" dirty="0"/>
              <a:t> </a:t>
            </a:r>
            <a:r>
              <a:rPr lang="tr-TR" dirty="0" err="1"/>
              <a:t>insemination</a:t>
            </a:r>
            <a:r>
              <a:rPr lang="tr-TR" dirty="0"/>
              <a:t> in </a:t>
            </a:r>
            <a:r>
              <a:rPr lang="tr-TR" dirty="0" err="1"/>
              <a:t>Cats</a:t>
            </a:r>
            <a:endParaRPr dirty="0"/>
          </a:p>
        </p:txBody>
      </p:sp>
      <p:sp>
        <p:nvSpPr>
          <p:cNvPr id="139" name="Koray tekin"/>
          <p:cNvSpPr txBox="1">
            <a:spLocks noGrp="1"/>
          </p:cNvSpPr>
          <p:nvPr>
            <p:ph type="subTitle" sz="quarter" idx="1"/>
          </p:nvPr>
        </p:nvSpPr>
        <p:spPr>
          <a:xfrm>
            <a:off x="7078227" y="4258369"/>
            <a:ext cx="2919872" cy="5099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cap="all"/>
            </a:lvl1pPr>
          </a:lstStyle>
          <a:p>
            <a:r>
              <a:t>Koray tekin</a:t>
            </a:r>
          </a:p>
        </p:txBody>
      </p:sp>
      <p:sp>
        <p:nvSpPr>
          <p:cNvPr id="140" name="Ankara Üniversitesi, Veteriner Fakültesi…"/>
          <p:cNvSpPr txBox="1"/>
          <p:nvPr/>
        </p:nvSpPr>
        <p:spPr>
          <a:xfrm>
            <a:off x="2695484" y="5534900"/>
            <a:ext cx="6599564" cy="937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Ankara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Üniversitesi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,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Veteriner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Fakültesi</a:t>
            </a:r>
            <a:endParaRPr sz="2812" kern="0" dirty="0">
              <a:solidFill>
                <a:srgbClr val="858585"/>
              </a:solidFill>
              <a:latin typeface="Marker Felt"/>
              <a:sym typeface="Marker Felt"/>
            </a:endParaRPr>
          </a:p>
          <a:p>
            <a:pPr algn="ctr" defTabSz="410751" hangingPunct="0"/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Reprodüksiyon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ve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Suni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Tohumlama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Anabilim</a:t>
            </a:r>
            <a:r>
              <a:rPr sz="2812" kern="0" dirty="0">
                <a:solidFill>
                  <a:srgbClr val="858585"/>
                </a:solidFill>
                <a:latin typeface="Marker Felt"/>
                <a:sym typeface="Marker Felt"/>
              </a:rPr>
              <a:t> </a:t>
            </a:r>
            <a:r>
              <a:rPr sz="2812" kern="0" dirty="0" err="1">
                <a:solidFill>
                  <a:srgbClr val="858585"/>
                </a:solidFill>
                <a:latin typeface="Marker Felt"/>
                <a:sym typeface="Marker Felt"/>
              </a:rPr>
              <a:t>Dalı</a:t>
            </a:r>
            <a:endParaRPr sz="2812" kern="0" dirty="0">
              <a:solidFill>
                <a:srgbClr val="858585"/>
              </a:solidFill>
              <a:latin typeface="Marker Felt"/>
              <a:sym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3487482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5BCD727-0B87-E045-9993-7195D453A181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28600"/>
            <a:ext cx="86106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77500" lnSpcReduction="20000"/>
          </a:bodyPr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79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1607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321457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482186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642915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803643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964372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125101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2858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r>
              <a:rPr lang="en-US" altLang="tr-TR" kern="0"/>
              <a:t>Pregnancy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E95BC2B-08CC-564B-AAB2-82BD62CA1419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295400"/>
            <a:ext cx="8610600" cy="472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1607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321457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482186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642915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2678811" marR="0" indent="-446469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3234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3125280" marR="0" indent="-446469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3234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3571748" marR="0" indent="-446469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3234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4018217" marR="0" indent="-446469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47000"/>
              <a:buFontTx/>
              <a:buBlip>
                <a:blip r:embed="rId2"/>
              </a:buBlip>
              <a:tabLst/>
              <a:defRPr sz="3234" b="0" i="0" u="none" strike="noStrike" cap="none" spc="0" baseline="0">
                <a:ln>
                  <a:noFill/>
                </a:ln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algn="l"/>
            <a:r>
              <a:rPr lang="en-US" altLang="tr-TR" kern="0" dirty="0"/>
              <a:t>63 days</a:t>
            </a:r>
          </a:p>
          <a:p>
            <a:pPr algn="l"/>
            <a:r>
              <a:rPr lang="en-US" altLang="tr-TR" kern="0" dirty="0" err="1"/>
              <a:t>Diagnonsis</a:t>
            </a:r>
            <a:endParaRPr lang="en-US" altLang="tr-TR" kern="0" dirty="0"/>
          </a:p>
          <a:p>
            <a:pPr algn="l"/>
            <a:r>
              <a:rPr lang="en-US" altLang="tr-TR" kern="0" dirty="0" err="1"/>
              <a:t>Adominal</a:t>
            </a:r>
            <a:r>
              <a:rPr lang="en-US" altLang="tr-TR" kern="0" dirty="0"/>
              <a:t> palpation day 17 -25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69625D-A06F-A541-81C6-6BEF933CD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89"/>
          <a:stretch/>
        </p:blipFill>
        <p:spPr>
          <a:xfrm>
            <a:off x="5386197" y="1349712"/>
            <a:ext cx="6096000" cy="46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081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8AE3279-D339-794F-86DA-964AEA3BF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7468" y="273205"/>
            <a:ext cx="8610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tr-TR"/>
              <a:t>Parturition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D3A8476-E69A-124B-98A4-18DC5179A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7468" y="1340005"/>
            <a:ext cx="8610600" cy="4724400"/>
          </a:xfrm>
        </p:spPr>
        <p:txBody>
          <a:bodyPr/>
          <a:lstStyle/>
          <a:p>
            <a:pPr eaLnBrk="1" hangingPunct="1"/>
            <a:r>
              <a:rPr lang="en-US" altLang="tr-TR"/>
              <a:t>Similar to other species in events and hormonal control</a:t>
            </a:r>
          </a:p>
          <a:p>
            <a:pPr eaLnBrk="1" hangingPunct="1"/>
            <a:r>
              <a:rPr lang="en-US" altLang="tr-TR"/>
              <a:t>Dystocia rare - caesarian</a:t>
            </a:r>
          </a:p>
          <a:p>
            <a:pPr eaLnBrk="1" hangingPunct="1"/>
            <a:r>
              <a:rPr lang="en-US" altLang="tr-TR"/>
              <a:t>Uterine inertia - oxytocin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CB96A9-8AAC-9448-BB2D-3B9649D8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218" y="3194205"/>
            <a:ext cx="42291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031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78F6BF2-8394-CA45-B24A-63160C4A8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805" y="384717"/>
            <a:ext cx="8610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tr-TR"/>
              <a:t>Control of Estrus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F069D73-26F3-F94B-B18C-C456965D7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4805" y="1451517"/>
            <a:ext cx="8610600" cy="4724400"/>
          </a:xfrm>
        </p:spPr>
        <p:txBody>
          <a:bodyPr/>
          <a:lstStyle/>
          <a:p>
            <a:pPr eaLnBrk="1" hangingPunct="1"/>
            <a:r>
              <a:rPr lang="en-US" altLang="tr-TR"/>
              <a:t>Ovariohysterectomy</a:t>
            </a:r>
          </a:p>
          <a:p>
            <a:pPr eaLnBrk="1" hangingPunct="1"/>
            <a:r>
              <a:rPr lang="en-US" altLang="tr-TR"/>
              <a:t>Induction of Ovulation</a:t>
            </a:r>
          </a:p>
          <a:p>
            <a:pPr lvl="1" eaLnBrk="1" hangingPunct="1"/>
            <a:r>
              <a:rPr lang="en-US" altLang="tr-TR"/>
              <a:t>HCG</a:t>
            </a:r>
          </a:p>
          <a:p>
            <a:pPr lvl="1" eaLnBrk="1" hangingPunct="1"/>
            <a:r>
              <a:rPr lang="en-US" altLang="tr-TR"/>
              <a:t>Vaginal Stimulation</a:t>
            </a:r>
          </a:p>
          <a:p>
            <a:pPr eaLnBrk="1" hangingPunct="1"/>
            <a:r>
              <a:rPr lang="en-US" altLang="tr-TR"/>
              <a:t>Prevention of estrus</a:t>
            </a:r>
          </a:p>
          <a:p>
            <a:pPr lvl="1" eaLnBrk="1" hangingPunct="1"/>
            <a:r>
              <a:rPr lang="en-US" altLang="tr-TR"/>
              <a:t>progestins</a:t>
            </a:r>
          </a:p>
        </p:txBody>
      </p:sp>
    </p:spTree>
    <p:extLst>
      <p:ext uri="{BB962C8B-B14F-4D97-AF65-F5344CB8AC3E}">
        <p14:creationId xmlns:p14="http://schemas.microsoft.com/office/powerpoint/2010/main" val="32467568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E9DD6F9-9928-AC4A-9D34-A08B90C69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843" y="306421"/>
            <a:ext cx="8610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tr-TR"/>
              <a:t>Disorders of the Queen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0F19FD9-FC13-4340-8EF3-418D8154A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5843" y="1373221"/>
            <a:ext cx="8610600" cy="4724400"/>
          </a:xfrm>
        </p:spPr>
        <p:txBody>
          <a:bodyPr/>
          <a:lstStyle/>
          <a:p>
            <a:pPr eaLnBrk="1" hangingPunct="1"/>
            <a:r>
              <a:rPr lang="en-US" altLang="tr-TR"/>
              <a:t>Psuedo-pregnancy</a:t>
            </a:r>
          </a:p>
          <a:p>
            <a:pPr lvl="1" eaLnBrk="1" hangingPunct="1"/>
            <a:r>
              <a:rPr lang="en-US" altLang="tr-TR"/>
              <a:t>Mating to sterile male</a:t>
            </a:r>
          </a:p>
          <a:p>
            <a:pPr lvl="1" eaLnBrk="1" hangingPunct="1"/>
            <a:r>
              <a:rPr lang="en-US" altLang="tr-TR"/>
              <a:t>Vaginal stimulation or hormonal stimulation</a:t>
            </a:r>
          </a:p>
          <a:p>
            <a:pPr eaLnBrk="1" hangingPunct="1"/>
            <a:r>
              <a:rPr lang="en-US" altLang="tr-TR"/>
              <a:t>Cystic endometrial hyperplasia (Pyometra)</a:t>
            </a:r>
          </a:p>
          <a:p>
            <a:pPr lvl="1" eaLnBrk="1" hangingPunct="1"/>
            <a:r>
              <a:rPr lang="en-US" altLang="tr-TR"/>
              <a:t>Same as in bitch</a:t>
            </a:r>
          </a:p>
          <a:p>
            <a:pPr eaLnBrk="1" hangingPunct="1"/>
            <a:r>
              <a:rPr lang="en-US" altLang="tr-TR"/>
              <a:t>Failure to cycle</a:t>
            </a:r>
          </a:p>
          <a:p>
            <a:pPr lvl="1" eaLnBrk="1" hangingPunct="1"/>
            <a:r>
              <a:rPr lang="en-US" altLang="tr-TR"/>
              <a:t>Stress, poor nutrition, disease, inadequate light, cystic follicles</a:t>
            </a:r>
          </a:p>
        </p:txBody>
      </p:sp>
    </p:spTree>
    <p:extLst>
      <p:ext uri="{BB962C8B-B14F-4D97-AF65-F5344CB8AC3E}">
        <p14:creationId xmlns:p14="http://schemas.microsoft.com/office/powerpoint/2010/main" val="35870962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CF1E8CD-26CC-CD44-A87F-01CDEED89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4753" y="316149"/>
            <a:ext cx="8610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tr-TR"/>
              <a:t>Diseases of the Tom Cat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F77D58E-1E23-6443-81EE-CF8715B53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4753" y="1382949"/>
            <a:ext cx="8610600" cy="4724400"/>
          </a:xfrm>
        </p:spPr>
        <p:txBody>
          <a:bodyPr/>
          <a:lstStyle/>
          <a:p>
            <a:pPr eaLnBrk="1" hangingPunct="1"/>
            <a:r>
              <a:rPr lang="en-US" altLang="tr-TR" dirty="0"/>
              <a:t>Spraying</a:t>
            </a:r>
          </a:p>
          <a:p>
            <a:pPr lvl="1" eaLnBrk="1" hangingPunct="1"/>
            <a:r>
              <a:rPr lang="en-US" altLang="tr-TR" dirty="0"/>
              <a:t>Castration</a:t>
            </a:r>
          </a:p>
          <a:p>
            <a:pPr eaLnBrk="1" hangingPunct="1"/>
            <a:r>
              <a:rPr lang="en-US" altLang="tr-TR" dirty="0" err="1"/>
              <a:t>Cryptochid</a:t>
            </a:r>
            <a:endParaRPr lang="en-US" altLang="tr-TR" dirty="0"/>
          </a:p>
          <a:p>
            <a:pPr lvl="1" eaLnBrk="1" hangingPunct="1"/>
            <a:r>
              <a:rPr lang="en-US" altLang="tr-TR" dirty="0"/>
              <a:t>Descended at birth</a:t>
            </a:r>
          </a:p>
          <a:p>
            <a:pPr lvl="1" eaLnBrk="1" hangingPunct="1"/>
            <a:r>
              <a:rPr lang="en-US" altLang="tr-TR" dirty="0"/>
              <a:t>Treatment is castration</a:t>
            </a:r>
          </a:p>
        </p:txBody>
      </p:sp>
    </p:spTree>
    <p:extLst>
      <p:ext uri="{BB962C8B-B14F-4D97-AF65-F5344CB8AC3E}">
        <p14:creationId xmlns:p14="http://schemas.microsoft.com/office/powerpoint/2010/main" val="35978610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9DA604-EF8A-6C4B-93B7-9EB4969F9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8" t="6910" r="2551" b="3729"/>
          <a:stretch/>
        </p:blipFill>
        <p:spPr>
          <a:xfrm>
            <a:off x="6356195" y="612698"/>
            <a:ext cx="5074543" cy="3356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B6B983-ABE7-D54E-AD77-8D6A1C537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78" y="612698"/>
            <a:ext cx="5080000" cy="375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803E62-D1A8-5F46-8B39-8DFB75DFF5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51"/>
          <a:stretch/>
        </p:blipFill>
        <p:spPr>
          <a:xfrm>
            <a:off x="8441472" y="4461587"/>
            <a:ext cx="2548053" cy="23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418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127</Words>
  <Application>Microsoft Macintosh PowerPoint</Application>
  <PresentationFormat>Widescreen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Chalkduster</vt:lpstr>
      <vt:lpstr>Futura</vt:lpstr>
      <vt:lpstr>Gill Sans</vt:lpstr>
      <vt:lpstr>Marker Felt</vt:lpstr>
      <vt:lpstr>GraphPaper</vt:lpstr>
      <vt:lpstr>Artificial insemination in Cats</vt:lpstr>
      <vt:lpstr>PowerPoint Presentation</vt:lpstr>
      <vt:lpstr>Parturition</vt:lpstr>
      <vt:lpstr>Control of Estrus</vt:lpstr>
      <vt:lpstr>Disorders of the Queen</vt:lpstr>
      <vt:lpstr>Diseases of the Tom Cat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insemination in Cats</dc:title>
  <dc:creator>Microsoft</dc:creator>
  <cp:lastModifiedBy>Microsoft</cp:lastModifiedBy>
  <cp:revision>5</cp:revision>
  <dcterms:created xsi:type="dcterms:W3CDTF">2019-05-07T06:40:35Z</dcterms:created>
  <dcterms:modified xsi:type="dcterms:W3CDTF">2019-05-07T07:51:12Z</dcterms:modified>
</cp:coreProperties>
</file>