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70" r:id="rId4"/>
    <p:sldId id="257" r:id="rId5"/>
    <p:sldId id="271" r:id="rId6"/>
    <p:sldId id="272" r:id="rId7"/>
    <p:sldId id="258" r:id="rId8"/>
    <p:sldId id="259" r:id="rId9"/>
    <p:sldId id="267" r:id="rId10"/>
    <p:sldId id="268" r:id="rId11"/>
    <p:sldId id="260" r:id="rId12"/>
    <p:sldId id="261"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92" autoAdjust="0"/>
    <p:restoredTop sz="94660"/>
  </p:normalViewPr>
  <p:slideViewPr>
    <p:cSldViewPr snapToGrid="0">
      <p:cViewPr varScale="1">
        <p:scale>
          <a:sx n="131" d="100"/>
          <a:sy n="131" d="100"/>
        </p:scale>
        <p:origin x="5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E416A291-F618-4D26-ADCA-1131F5706C58}" type="datetimeFigureOut">
              <a:rPr lang="tr-TR" smtClean="0"/>
              <a:t>8.06.2021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A74550-7F1B-4535-8BE2-2B3FA0BADDE0}"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238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416A291-F618-4D26-ADCA-1131F5706C58}" type="datetimeFigureOut">
              <a:rPr lang="tr-TR" smtClean="0"/>
              <a:t>8.06.2021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96528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416A291-F618-4D26-ADCA-1131F5706C58}" type="datetimeFigureOut">
              <a:rPr lang="tr-TR" smtClean="0"/>
              <a:t>8.06.2021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314373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416A291-F618-4D26-ADCA-1131F5706C58}" type="datetimeFigureOut">
              <a:rPr lang="tr-TR" smtClean="0"/>
              <a:t>8.06.2021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205815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E416A291-F618-4D26-ADCA-1131F5706C58}" type="datetimeFigureOut">
              <a:rPr lang="tr-TR" smtClean="0"/>
              <a:t>8.06.2021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0A74550-7F1B-4535-8BE2-2B3FA0BADDE0}" type="slidenum">
              <a:rPr lang="tr-TR" smtClean="0"/>
              <a:t>‹#›</a:t>
            </a:fld>
            <a:endParaRPr lang="tr-T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39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416A291-F618-4D26-ADCA-1131F5706C58}" type="datetimeFigureOut">
              <a:rPr lang="tr-TR" smtClean="0"/>
              <a:t>8.06.2021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335608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097280" y="2582334"/>
            <a:ext cx="4937760" cy="3378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217920" y="2582334"/>
            <a:ext cx="4937760" cy="33782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416A291-F618-4D26-ADCA-1131F5706C58}" type="datetimeFigureOut">
              <a:rPr lang="tr-TR" smtClean="0"/>
              <a:t>8.06.2021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36023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E416A291-F618-4D26-ADCA-1131F5706C58}" type="datetimeFigureOut">
              <a:rPr lang="tr-TR" smtClean="0"/>
              <a:t>8.06.2021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267633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416A291-F618-4D26-ADCA-1131F5706C58}" type="datetimeFigureOut">
              <a:rPr lang="tr-TR" smtClean="0"/>
              <a:t>8.06.2021</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3833051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416A291-F618-4D26-ADCA-1131F5706C58}" type="datetimeFigureOut">
              <a:rPr lang="tr-TR" smtClean="0"/>
              <a:t>8.06.2021</a:t>
            </a:fld>
            <a:endParaRPr lang="tr-T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A74550-7F1B-4535-8BE2-2B3FA0BADDE0}" type="slidenum">
              <a:rPr lang="tr-TR" smtClean="0"/>
              <a:t>‹#›</a:t>
            </a:fld>
            <a:endParaRPr lang="tr-TR"/>
          </a:p>
        </p:txBody>
      </p:sp>
    </p:spTree>
    <p:extLst>
      <p:ext uri="{BB962C8B-B14F-4D97-AF65-F5344CB8AC3E}">
        <p14:creationId xmlns:p14="http://schemas.microsoft.com/office/powerpoint/2010/main" val="618312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E416A291-F618-4D26-ADCA-1131F5706C58}" type="datetimeFigureOut">
              <a:rPr lang="tr-TR" smtClean="0"/>
              <a:t>8.06.2021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0A74550-7F1B-4535-8BE2-2B3FA0BADDE0}" type="slidenum">
              <a:rPr lang="tr-TR" smtClean="0"/>
              <a:t>‹#›</a:t>
            </a:fld>
            <a:endParaRPr lang="tr-TR"/>
          </a:p>
        </p:txBody>
      </p:sp>
    </p:spTree>
    <p:extLst>
      <p:ext uri="{BB962C8B-B14F-4D97-AF65-F5344CB8AC3E}">
        <p14:creationId xmlns:p14="http://schemas.microsoft.com/office/powerpoint/2010/main" val="4076363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16A291-F618-4D26-ADCA-1131F5706C58}" type="datetimeFigureOut">
              <a:rPr lang="tr-TR" smtClean="0"/>
              <a:t>8.06.2021</a:t>
            </a:fld>
            <a:endParaRPr lang="tr-T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0A74550-7F1B-4535-8BE2-2B3FA0BADDE0}" type="slidenum">
              <a:rPr lang="tr-TR" smtClean="0"/>
              <a:t>‹#›</a:t>
            </a:fld>
            <a:endParaRPr lang="tr-T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98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sz="4400" dirty="0"/>
              <a:t>TÜRKİYE SİYASAL HAYATI VE KURUMLARI</a:t>
            </a:r>
          </a:p>
        </p:txBody>
      </p:sp>
      <p:sp>
        <p:nvSpPr>
          <p:cNvPr id="3" name="Alt Başlık 2"/>
          <p:cNvSpPr>
            <a:spLocks noGrp="1"/>
          </p:cNvSpPr>
          <p:nvPr>
            <p:ph type="subTitle" idx="1"/>
          </p:nvPr>
        </p:nvSpPr>
        <p:spPr/>
        <p:txBody>
          <a:bodyPr>
            <a:normAutofit/>
          </a:bodyPr>
          <a:lstStyle/>
          <a:p>
            <a:r>
              <a:rPr lang="tr-TR" sz="4000" dirty="0"/>
              <a:t>1. Hafta: CUMHURİYET DÖNEMİ-I</a:t>
            </a:r>
          </a:p>
        </p:txBody>
      </p:sp>
    </p:spTree>
    <p:extLst>
      <p:ext uri="{BB962C8B-B14F-4D97-AF65-F5344CB8AC3E}">
        <p14:creationId xmlns:p14="http://schemas.microsoft.com/office/powerpoint/2010/main" val="1322618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Siyasal gelişmeler</a:t>
            </a:r>
          </a:p>
        </p:txBody>
      </p:sp>
      <p:sp>
        <p:nvSpPr>
          <p:cNvPr id="3" name="İçerik Yer Tutucusu 2"/>
          <p:cNvSpPr>
            <a:spLocks noGrp="1"/>
          </p:cNvSpPr>
          <p:nvPr>
            <p:ph idx="1"/>
          </p:nvPr>
        </p:nvSpPr>
        <p:spPr/>
        <p:txBody>
          <a:bodyPr/>
          <a:lstStyle/>
          <a:p>
            <a:r>
              <a:rPr lang="tr-TR" dirty="0"/>
              <a:t>3 Mart 1924 tarihinde laiklik konusunda </a:t>
            </a:r>
            <a:r>
              <a:rPr lang="tr-TR" dirty="0" err="1"/>
              <a:t>üç</a:t>
            </a:r>
            <a:r>
              <a:rPr lang="tr-TR" dirty="0"/>
              <a:t> önemli kanun birden Meclis </a:t>
            </a:r>
            <a:r>
              <a:rPr lang="tr-TR" dirty="0" err="1"/>
              <a:t>gündemine</a:t>
            </a:r>
            <a:endParaRPr lang="tr-TR" dirty="0"/>
          </a:p>
          <a:p>
            <a:r>
              <a:rPr lang="tr-TR" dirty="0"/>
              <a:t>geldi ve hepsi de aynı </a:t>
            </a:r>
            <a:r>
              <a:rPr lang="tr-TR" dirty="0" err="1"/>
              <a:t>gün</a:t>
            </a:r>
            <a:r>
              <a:rPr lang="tr-TR" dirty="0"/>
              <a:t> kabul edildi. Bu kanunlardan biriyle </a:t>
            </a:r>
            <a:r>
              <a:rPr lang="tr-TR" dirty="0" err="1"/>
              <a:t>Şeriye</a:t>
            </a:r>
            <a:r>
              <a:rPr lang="tr-TR" dirty="0"/>
              <a:t> ve Evkaf Vekâleti</a:t>
            </a:r>
          </a:p>
          <a:p>
            <a:r>
              <a:rPr lang="tr-TR" dirty="0"/>
              <a:t>kaldırılarak yerine Diyanet İşleri Başkanlığı, Erkân-ı Harbiye-i Umumiye </a:t>
            </a:r>
            <a:r>
              <a:rPr lang="tr-TR" dirty="0" err="1"/>
              <a:t>Vekâleti’nin</a:t>
            </a:r>
            <a:r>
              <a:rPr lang="tr-TR" dirty="0"/>
              <a:t> (Genelkurmay Bakanlığı) yerine de Genelkurmay Başkanlığı kuruldu. İkinci kanunla (</a:t>
            </a:r>
            <a:r>
              <a:rPr lang="tr-TR" dirty="0" err="1"/>
              <a:t>Tevhid</a:t>
            </a:r>
            <a:r>
              <a:rPr lang="tr-TR" dirty="0"/>
              <a:t>-i Tedrisat, yani eğitimin birleştirilmesi kanunu) eğitimin laikleştirilmesi </a:t>
            </a:r>
            <a:r>
              <a:rPr lang="tr-TR" dirty="0" err="1"/>
              <a:t>yönünde</a:t>
            </a:r>
            <a:r>
              <a:rPr lang="tr-TR" dirty="0"/>
              <a:t> radikal bir adım atıldı. </a:t>
            </a:r>
            <a:r>
              <a:rPr lang="tr-TR" dirty="0" err="1"/>
              <a:t>Üçüncu</a:t>
            </a:r>
            <a:r>
              <a:rPr lang="tr-TR" dirty="0"/>
              <a:t>̈ kanunla da hilafet kaldırıldı ve Osmanlı hanedanının yurt dışına çıkarılması kararlaştırıldı.</a:t>
            </a:r>
          </a:p>
        </p:txBody>
      </p:sp>
    </p:spTree>
    <p:extLst>
      <p:ext uri="{BB962C8B-B14F-4D97-AF65-F5344CB8AC3E}">
        <p14:creationId xmlns:p14="http://schemas.microsoft.com/office/powerpoint/2010/main" val="303534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Siyasal gelişmeler</a:t>
            </a:r>
          </a:p>
        </p:txBody>
      </p:sp>
      <p:sp>
        <p:nvSpPr>
          <p:cNvPr id="3" name="İçerik Yer Tutucusu 2"/>
          <p:cNvSpPr>
            <a:spLocks noGrp="1"/>
          </p:cNvSpPr>
          <p:nvPr>
            <p:ph idx="1"/>
          </p:nvPr>
        </p:nvSpPr>
        <p:spPr/>
        <p:txBody>
          <a:bodyPr/>
          <a:lstStyle/>
          <a:p>
            <a:pPr>
              <a:buFontTx/>
              <a:buChar char="-"/>
            </a:pPr>
            <a:r>
              <a:rPr lang="tr-TR" dirty="0"/>
              <a:t>17 Kasım 1924 tarihinde beklenen oldu ve Terakkiperver Cumhuriyet Fırkası ( </a:t>
            </a:r>
            <a:r>
              <a:rPr lang="tr-TR" dirty="0" err="1"/>
              <a:t>TpCF</a:t>
            </a:r>
            <a:r>
              <a:rPr lang="tr-TR" dirty="0"/>
              <a:t>) adıyla</a:t>
            </a:r>
          </a:p>
          <a:p>
            <a:pPr>
              <a:buFontTx/>
              <a:buChar char="-"/>
            </a:pPr>
            <a:r>
              <a:rPr lang="tr-TR" dirty="0"/>
              <a:t>yeni bir parti </a:t>
            </a:r>
            <a:r>
              <a:rPr lang="tr-TR" dirty="0" err="1"/>
              <a:t>Türkiye’nin</a:t>
            </a:r>
            <a:r>
              <a:rPr lang="tr-TR" dirty="0"/>
              <a:t> siyasal yaşamında yerini aldı. Partinin başkanlığını Kâzım Karabekir,</a:t>
            </a:r>
          </a:p>
          <a:p>
            <a:pPr>
              <a:buFontTx/>
              <a:buChar char="-"/>
            </a:pPr>
            <a:r>
              <a:rPr lang="tr-TR" dirty="0"/>
              <a:t>başkan yardımcılıklarını Rauf (Orbay) ve Adnan (Adıvar) Beyler, genel sekreterliğini ise</a:t>
            </a:r>
          </a:p>
          <a:p>
            <a:pPr>
              <a:buFontTx/>
              <a:buChar char="-"/>
            </a:pPr>
            <a:r>
              <a:rPr lang="tr-TR" dirty="0"/>
              <a:t>Ali Fuat (Cebesoy) Paşa </a:t>
            </a:r>
            <a:r>
              <a:rPr lang="tr-TR" dirty="0" err="1"/>
              <a:t>üstlendi</a:t>
            </a:r>
            <a:r>
              <a:rPr lang="tr-TR" dirty="0"/>
              <a:t>. Kurucular arasında İsmail </a:t>
            </a:r>
            <a:r>
              <a:rPr lang="tr-TR" dirty="0" err="1"/>
              <a:t>Canbulat</a:t>
            </a:r>
            <a:r>
              <a:rPr lang="tr-TR" dirty="0"/>
              <a:t>, Sabit (Sağıroğlu) Bey</a:t>
            </a:r>
          </a:p>
          <a:p>
            <a:pPr>
              <a:buFontTx/>
              <a:buChar char="-"/>
            </a:pPr>
            <a:r>
              <a:rPr lang="tr-TR" dirty="0"/>
              <a:t>ve Refet (Bele) Paşa gibi iktidara muhalif oldukları bilinen isimler vardı. İlerleyen </a:t>
            </a:r>
            <a:r>
              <a:rPr lang="tr-TR" dirty="0" err="1"/>
              <a:t>günler</a:t>
            </a:r>
            <a:r>
              <a:rPr lang="tr-TR" dirty="0"/>
              <a:t> içinde</a:t>
            </a:r>
          </a:p>
          <a:p>
            <a:pPr>
              <a:buFontTx/>
              <a:buChar char="-"/>
            </a:pPr>
            <a:r>
              <a:rPr lang="tr-TR" dirty="0" err="1"/>
              <a:t>CHF’den</a:t>
            </a:r>
            <a:r>
              <a:rPr lang="tr-TR" dirty="0"/>
              <a:t> istifa edenlerle birlikte toplam 29 mebus yeni partiye katıldı.</a:t>
            </a:r>
          </a:p>
        </p:txBody>
      </p:sp>
    </p:spTree>
    <p:extLst>
      <p:ext uri="{BB962C8B-B14F-4D97-AF65-F5344CB8AC3E}">
        <p14:creationId xmlns:p14="http://schemas.microsoft.com/office/powerpoint/2010/main" val="1522315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Siyasal gelişmeler</a:t>
            </a:r>
          </a:p>
        </p:txBody>
      </p:sp>
      <p:sp>
        <p:nvSpPr>
          <p:cNvPr id="3" name="İçerik Yer Tutucusu 2"/>
          <p:cNvSpPr>
            <a:spLocks noGrp="1"/>
          </p:cNvSpPr>
          <p:nvPr>
            <p:ph idx="1"/>
          </p:nvPr>
        </p:nvSpPr>
        <p:spPr>
          <a:xfrm>
            <a:off x="1097280" y="1762652"/>
            <a:ext cx="3669274" cy="4549140"/>
          </a:xfrm>
        </p:spPr>
        <p:txBody>
          <a:bodyPr>
            <a:normAutofit/>
          </a:bodyPr>
          <a:lstStyle/>
          <a:p>
            <a:r>
              <a:rPr lang="tr-TR" dirty="0"/>
              <a:t>Şeyh Sait İsyanı 1925 yılının ilk aylarında sadece bir </a:t>
            </a:r>
            <a:r>
              <a:rPr lang="tr-TR" dirty="0" err="1"/>
              <a:t>hükûmet</a:t>
            </a:r>
            <a:r>
              <a:rPr lang="tr-TR" dirty="0"/>
              <a:t> değişimine neden olmakla kalmamış, aynı zamanda </a:t>
            </a:r>
            <a:r>
              <a:rPr lang="tr-TR" dirty="0" err="1"/>
              <a:t>ülkedeki</a:t>
            </a:r>
            <a:r>
              <a:rPr lang="tr-TR" dirty="0"/>
              <a:t> </a:t>
            </a:r>
            <a:r>
              <a:rPr lang="tr-TR" dirty="0" err="1"/>
              <a:t>tüm</a:t>
            </a:r>
            <a:r>
              <a:rPr lang="tr-TR" dirty="0"/>
              <a:t> muhalefetin susturulmasına imkân verecek olan Takrir-i </a:t>
            </a:r>
            <a:r>
              <a:rPr lang="tr-TR" dirty="0" err="1"/>
              <a:t>Sükûn</a:t>
            </a:r>
            <a:r>
              <a:rPr lang="tr-TR" dirty="0"/>
              <a:t> Kanunu’nun çıkarılmasına zemin hazırlamıştır.</a:t>
            </a:r>
          </a:p>
          <a:p>
            <a:endParaRPr lang="tr-TR" dirty="0"/>
          </a:p>
        </p:txBody>
      </p:sp>
      <p:pic>
        <p:nvPicPr>
          <p:cNvPr id="1026" name="Picture 2" descr="Şeyh Sait ayaklanması">
            <a:extLst>
              <a:ext uri="{FF2B5EF4-FFF2-40B4-BE49-F238E27FC236}">
                <a16:creationId xmlns:a16="http://schemas.microsoft.com/office/drawing/2014/main" id="{5F9823B2-521B-3F4D-BADB-C038149CA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554" y="1737360"/>
            <a:ext cx="6852596" cy="385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76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B139B2-7264-DA41-BF62-D6A418119D27}"/>
              </a:ext>
            </a:extLst>
          </p:cNvPr>
          <p:cNvSpPr>
            <a:spLocks noGrp="1"/>
          </p:cNvSpPr>
          <p:nvPr>
            <p:ph type="title"/>
          </p:nvPr>
        </p:nvSpPr>
        <p:spPr/>
        <p:txBody>
          <a:bodyPr/>
          <a:lstStyle/>
          <a:p>
            <a:r>
              <a:rPr lang="tr-TR" dirty="0"/>
              <a:t>Türk Devriminin Yönü</a:t>
            </a:r>
          </a:p>
        </p:txBody>
      </p:sp>
      <p:sp>
        <p:nvSpPr>
          <p:cNvPr id="3" name="İçerik Yer Tutucusu 2">
            <a:extLst>
              <a:ext uri="{FF2B5EF4-FFF2-40B4-BE49-F238E27FC236}">
                <a16:creationId xmlns:a16="http://schemas.microsoft.com/office/drawing/2014/main" id="{3588FCDF-288A-F94A-918F-84BBA436B64A}"/>
              </a:ext>
            </a:extLst>
          </p:cNvPr>
          <p:cNvSpPr>
            <a:spLocks noGrp="1"/>
          </p:cNvSpPr>
          <p:nvPr>
            <p:ph idx="1"/>
          </p:nvPr>
        </p:nvSpPr>
        <p:spPr/>
        <p:txBody>
          <a:bodyPr/>
          <a:lstStyle/>
          <a:p>
            <a:r>
              <a:rPr lang="tr-TR" dirty="0"/>
              <a:t>Mustafa Kemal </a:t>
            </a:r>
            <a:r>
              <a:rPr lang="tr-TR" dirty="0" err="1"/>
              <a:t>Atatürk’ün</a:t>
            </a:r>
            <a:r>
              <a:rPr lang="tr-TR" dirty="0"/>
              <a:t> kişiliğinde cisimleşen Türk Devrimi, Osmanlı devletinin kalıntıları arasından bir ulus devlet çıkartırken, Doğulu ve </a:t>
            </a:r>
            <a:r>
              <a:rPr lang="tr-TR" dirty="0" err="1"/>
              <a:t>köylu</a:t>
            </a:r>
            <a:r>
              <a:rPr lang="tr-TR" dirty="0"/>
              <a:t>̈ bir bir halkı burjuva uygarlığının </a:t>
            </a:r>
            <a:r>
              <a:rPr lang="tr-TR" dirty="0" err="1"/>
              <a:t>yörüngesine</a:t>
            </a:r>
            <a:r>
              <a:rPr lang="tr-TR" dirty="0"/>
              <a:t> bağladı.</a:t>
            </a:r>
          </a:p>
          <a:p>
            <a:r>
              <a:rPr lang="tr-TR" dirty="0"/>
              <a:t>Osmanlı’dan arta kalan yetmiş iki buçuk milletten tek bir ‘</a:t>
            </a:r>
            <a:r>
              <a:rPr lang="tr-TR" dirty="0" err="1"/>
              <a:t>Türk</a:t>
            </a:r>
            <a:r>
              <a:rPr lang="tr-TR" dirty="0"/>
              <a:t> milleti’ yaratılması, bu ‘</a:t>
            </a:r>
            <a:r>
              <a:rPr lang="tr-TR" dirty="0" err="1"/>
              <a:t>millet’in</a:t>
            </a:r>
            <a:r>
              <a:rPr lang="tr-TR" dirty="0"/>
              <a:t> de bir iç pazar oluşturacak şekilde burjuva sınıfı etrafında birleştirilmesine yönelik hamlelerin </a:t>
            </a:r>
            <a:r>
              <a:rPr lang="tr-TR" dirty="0" err="1"/>
              <a:t>yönu</a:t>
            </a:r>
            <a:r>
              <a:rPr lang="tr-TR" dirty="0"/>
              <a:t>̈ yukarıdan aşağıya doğruydu..</a:t>
            </a:r>
          </a:p>
          <a:p>
            <a:endParaRPr lang="tr-TR" dirty="0"/>
          </a:p>
        </p:txBody>
      </p:sp>
    </p:spTree>
    <p:extLst>
      <p:ext uri="{BB962C8B-B14F-4D97-AF65-F5344CB8AC3E}">
        <p14:creationId xmlns:p14="http://schemas.microsoft.com/office/powerpoint/2010/main" val="264770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9F5DA0-3282-6C45-A091-33664A0267AA}"/>
              </a:ext>
            </a:extLst>
          </p:cNvPr>
          <p:cNvSpPr>
            <a:spLocks noGrp="1"/>
          </p:cNvSpPr>
          <p:nvPr>
            <p:ph type="title"/>
          </p:nvPr>
        </p:nvSpPr>
        <p:spPr/>
        <p:txBody>
          <a:bodyPr/>
          <a:lstStyle/>
          <a:p>
            <a:r>
              <a:rPr lang="tr-TR" dirty="0"/>
              <a:t>Türk Devriminin Niteliği</a:t>
            </a:r>
          </a:p>
        </p:txBody>
      </p:sp>
      <p:sp>
        <p:nvSpPr>
          <p:cNvPr id="3" name="İçerik Yer Tutucusu 2">
            <a:extLst>
              <a:ext uri="{FF2B5EF4-FFF2-40B4-BE49-F238E27FC236}">
                <a16:creationId xmlns:a16="http://schemas.microsoft.com/office/drawing/2014/main" id="{03A00101-327C-B445-B442-4281492E6FF1}"/>
              </a:ext>
            </a:extLst>
          </p:cNvPr>
          <p:cNvSpPr>
            <a:spLocks noGrp="1"/>
          </p:cNvSpPr>
          <p:nvPr>
            <p:ph idx="1"/>
          </p:nvPr>
        </p:nvSpPr>
        <p:spPr/>
        <p:txBody>
          <a:bodyPr/>
          <a:lstStyle/>
          <a:p>
            <a:r>
              <a:rPr lang="tr-TR" dirty="0"/>
              <a:t>1923 yılında Cumhuriyet’in ilan edilmesi </a:t>
            </a:r>
            <a:r>
              <a:rPr lang="tr-TR" dirty="0" err="1"/>
              <a:t>Türkiye’de</a:t>
            </a:r>
            <a:r>
              <a:rPr lang="tr-TR" dirty="0"/>
              <a:t> 1908’de başlayan burjuva devrim </a:t>
            </a:r>
            <a:r>
              <a:rPr lang="tr-TR" dirty="0" err="1"/>
              <a:t>sürecinin</a:t>
            </a:r>
            <a:endParaRPr lang="tr-TR" dirty="0"/>
          </a:p>
          <a:p>
            <a:r>
              <a:rPr lang="tr-TR" dirty="0"/>
              <a:t>tepe noktasını oluşturdu. Böylece 1908 devrimiyle kurulan Meşrutiyet yönetimi ve</a:t>
            </a:r>
          </a:p>
          <a:p>
            <a:r>
              <a:rPr lang="tr-TR" dirty="0"/>
              <a:t>1920’de </a:t>
            </a:r>
            <a:r>
              <a:rPr lang="tr-TR" dirty="0" err="1"/>
              <a:t>Büyük</a:t>
            </a:r>
            <a:r>
              <a:rPr lang="tr-TR" dirty="0"/>
              <a:t> Millet Meclisi’nin Ankara’da toplanmasıyla oluşan ‘ikili iktidar’ </a:t>
            </a:r>
            <a:r>
              <a:rPr lang="tr-TR" dirty="0" err="1"/>
              <a:t>süreci</a:t>
            </a:r>
            <a:r>
              <a:rPr lang="tr-TR" dirty="0"/>
              <a:t> sona</a:t>
            </a:r>
          </a:p>
          <a:p>
            <a:r>
              <a:rPr lang="tr-TR" dirty="0"/>
              <a:t>eriyor ve Osmanlı devletinin yerini, Lozan Anlaşmasının çizdiği sınırlar içinde yeni bir devlet</a:t>
            </a:r>
          </a:p>
          <a:p>
            <a:r>
              <a:rPr lang="tr-TR" dirty="0"/>
              <a:t>alıyordu.</a:t>
            </a:r>
          </a:p>
          <a:p>
            <a:endParaRPr lang="tr-TR" dirty="0"/>
          </a:p>
        </p:txBody>
      </p:sp>
    </p:spTree>
    <p:extLst>
      <p:ext uri="{BB962C8B-B14F-4D97-AF65-F5344CB8AC3E}">
        <p14:creationId xmlns:p14="http://schemas.microsoft.com/office/powerpoint/2010/main" val="2495250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Ekonomik ve toplumsal koşullar</a:t>
            </a:r>
          </a:p>
        </p:txBody>
      </p:sp>
      <p:sp>
        <p:nvSpPr>
          <p:cNvPr id="3" name="İçerik Yer Tutucusu 2"/>
          <p:cNvSpPr>
            <a:spLocks noGrp="1"/>
          </p:cNvSpPr>
          <p:nvPr>
            <p:ph idx="1"/>
          </p:nvPr>
        </p:nvSpPr>
        <p:spPr/>
        <p:txBody>
          <a:bodyPr>
            <a:normAutofit fontScale="92500" lnSpcReduction="20000"/>
          </a:bodyPr>
          <a:lstStyle/>
          <a:p>
            <a:r>
              <a:rPr lang="tr-TR" dirty="0"/>
              <a:t>- Korumacı sanayileşme</a:t>
            </a:r>
          </a:p>
          <a:p>
            <a:r>
              <a:rPr lang="tr-TR" dirty="0"/>
              <a:t>- Yasal düzenlemeler?</a:t>
            </a:r>
          </a:p>
          <a:p>
            <a:r>
              <a:rPr lang="tr-TR" dirty="0"/>
              <a:t>- Yeni kurumlar ve adımlar</a:t>
            </a:r>
          </a:p>
          <a:p>
            <a:endParaRPr lang="tr-TR" dirty="0"/>
          </a:p>
          <a:p>
            <a:r>
              <a:rPr lang="tr-TR" dirty="0"/>
              <a:t>1923-45 döneminde izlenen iktisat politikalarını kendi içinde birkaç alt </a:t>
            </a:r>
            <a:r>
              <a:rPr lang="tr-TR" dirty="0" err="1"/>
              <a:t>b.lüme</a:t>
            </a:r>
            <a:r>
              <a:rPr lang="tr-TR" dirty="0"/>
              <a:t> ayırmak gerekir.</a:t>
            </a:r>
          </a:p>
          <a:p>
            <a:r>
              <a:rPr lang="tr-TR" dirty="0"/>
              <a:t>Cumhuriyet bu yıllar </a:t>
            </a:r>
            <a:r>
              <a:rPr lang="tr-TR" dirty="0" err="1"/>
              <a:t>i.inde</a:t>
            </a:r>
            <a:r>
              <a:rPr lang="tr-TR" dirty="0"/>
              <a:t> hep aynı parti tarafından yönetilse de hem </a:t>
            </a:r>
            <a:r>
              <a:rPr lang="tr-TR" dirty="0" err="1"/>
              <a:t>Türkiye’nin</a:t>
            </a:r>
            <a:endParaRPr lang="tr-TR" dirty="0"/>
          </a:p>
          <a:p>
            <a:r>
              <a:rPr lang="tr-TR" dirty="0"/>
              <a:t>kendi </a:t>
            </a:r>
            <a:r>
              <a:rPr lang="tr-TR" dirty="0" err="1"/>
              <a:t>özgül</a:t>
            </a:r>
            <a:r>
              <a:rPr lang="tr-TR" dirty="0"/>
              <a:t> sorunları hem de </a:t>
            </a:r>
            <a:r>
              <a:rPr lang="tr-TR" dirty="0" err="1"/>
              <a:t>dünya</a:t>
            </a:r>
            <a:r>
              <a:rPr lang="tr-TR" dirty="0"/>
              <a:t> ekonomisinde ortaya çıkan gelişmeler 1920’lerde</a:t>
            </a:r>
          </a:p>
          <a:p>
            <a:r>
              <a:rPr lang="tr-TR" dirty="0"/>
              <a:t>izlenen iktisat politikalarının 1930’larda ciddi biçimde gözden geçirilmesine ve değiştirilmesine</a:t>
            </a:r>
          </a:p>
          <a:p>
            <a:r>
              <a:rPr lang="tr-TR" dirty="0"/>
              <a:t>yol açmıştır. II. </a:t>
            </a:r>
            <a:r>
              <a:rPr lang="tr-TR" dirty="0" err="1"/>
              <a:t>Dünya</a:t>
            </a:r>
            <a:r>
              <a:rPr lang="tr-TR" dirty="0"/>
              <a:t> Savaşı da 1930’larda uygulanan politikayı geçersiz kılmış ve</a:t>
            </a:r>
          </a:p>
          <a:p>
            <a:r>
              <a:rPr lang="tr-TR" dirty="0" err="1"/>
              <a:t>hükümetleri</a:t>
            </a:r>
            <a:r>
              <a:rPr lang="tr-TR" dirty="0"/>
              <a:t> yeni önlemlere zorlamıştır.</a:t>
            </a:r>
          </a:p>
          <a:p>
            <a:endParaRPr lang="tr-TR" dirty="0"/>
          </a:p>
          <a:p>
            <a:pPr lvl="1"/>
            <a:endParaRPr lang="tr-TR" dirty="0"/>
          </a:p>
          <a:p>
            <a:pPr lvl="1"/>
            <a:endParaRPr lang="tr-TR" dirty="0"/>
          </a:p>
          <a:p>
            <a:pPr lvl="1"/>
            <a:endParaRPr lang="tr-TR" dirty="0"/>
          </a:p>
        </p:txBody>
      </p:sp>
    </p:spTree>
    <p:extLst>
      <p:ext uri="{BB962C8B-B14F-4D97-AF65-F5344CB8AC3E}">
        <p14:creationId xmlns:p14="http://schemas.microsoft.com/office/powerpoint/2010/main" val="3465498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632E61-10F1-144E-893B-02B623C6349F}"/>
              </a:ext>
            </a:extLst>
          </p:cNvPr>
          <p:cNvSpPr>
            <a:spLocks noGrp="1"/>
          </p:cNvSpPr>
          <p:nvPr>
            <p:ph type="title"/>
          </p:nvPr>
        </p:nvSpPr>
        <p:spPr/>
        <p:txBody>
          <a:bodyPr/>
          <a:lstStyle/>
          <a:p>
            <a:r>
              <a:rPr lang="tr-TR" dirty="0"/>
              <a:t>İktisadi Yönelişler</a:t>
            </a:r>
          </a:p>
        </p:txBody>
      </p:sp>
      <p:pic>
        <p:nvPicPr>
          <p:cNvPr id="4" name="İçerik Yer Tutucusu 3">
            <a:extLst>
              <a:ext uri="{FF2B5EF4-FFF2-40B4-BE49-F238E27FC236}">
                <a16:creationId xmlns:a16="http://schemas.microsoft.com/office/drawing/2014/main" id="{528B8A68-F2B4-A04B-9581-AADE88D22D6B}"/>
              </a:ext>
            </a:extLst>
          </p:cNvPr>
          <p:cNvPicPr>
            <a:picLocks noGrp="1" noChangeAspect="1"/>
          </p:cNvPicPr>
          <p:nvPr>
            <p:ph idx="1"/>
          </p:nvPr>
        </p:nvPicPr>
        <p:blipFill>
          <a:blip r:embed="rId2"/>
          <a:stretch>
            <a:fillRect/>
          </a:stretch>
        </p:blipFill>
        <p:spPr>
          <a:xfrm>
            <a:off x="5593879" y="1807352"/>
            <a:ext cx="5753299" cy="4022725"/>
          </a:xfrm>
          <a:prstGeom prst="rect">
            <a:avLst/>
          </a:prstGeom>
        </p:spPr>
      </p:pic>
      <p:sp>
        <p:nvSpPr>
          <p:cNvPr id="5" name="Dikdörtgen 4">
            <a:extLst>
              <a:ext uri="{FF2B5EF4-FFF2-40B4-BE49-F238E27FC236}">
                <a16:creationId xmlns:a16="http://schemas.microsoft.com/office/drawing/2014/main" id="{EDB48B3C-7D79-E640-9F92-CD7448F594E9}"/>
              </a:ext>
            </a:extLst>
          </p:cNvPr>
          <p:cNvSpPr/>
          <p:nvPr/>
        </p:nvSpPr>
        <p:spPr>
          <a:xfrm>
            <a:off x="1345659" y="1807352"/>
            <a:ext cx="3887821" cy="3970318"/>
          </a:xfrm>
          <a:prstGeom prst="rect">
            <a:avLst/>
          </a:prstGeom>
        </p:spPr>
        <p:txBody>
          <a:bodyPr wrap="square">
            <a:spAutoFit/>
          </a:bodyPr>
          <a:lstStyle/>
          <a:p>
            <a:r>
              <a:rPr lang="tr-TR" dirty="0"/>
              <a:t>Cumhuriyetin ilk yıllarında başlayan sanayileşme çabaları 1930’lara kadar özel </a:t>
            </a:r>
            <a:r>
              <a:rPr lang="tr-TR" dirty="0" err="1"/>
              <a:t>teşebbüse</a:t>
            </a:r>
            <a:r>
              <a:rPr lang="tr-TR" dirty="0"/>
              <a:t> yatırım teşvikleri sağlamaya yönelik bir stratejiyi de içerisinde barındırıyordu. Bu doğrultuda şeker fabrikalarının kuruluşunu desteklemek amacıyla şeker ithalatının kısıtlanmasını da içeren bazı tedbirler alındı. Bu politikaların meyvesini verdiği ilk örneklerden birisi soyadı kanunu ile beraber Nuri Şeker ismini alacak olan Uşaklı Molla </a:t>
            </a:r>
            <a:r>
              <a:rPr lang="tr-TR" dirty="0" err="1"/>
              <a:t>Ömerzade</a:t>
            </a:r>
            <a:r>
              <a:rPr lang="tr-TR" dirty="0"/>
              <a:t> Nuri’nin girişimiyle kurulan Uşak Şeker Fabrikası idi.</a:t>
            </a:r>
          </a:p>
        </p:txBody>
      </p:sp>
    </p:spTree>
    <p:extLst>
      <p:ext uri="{BB962C8B-B14F-4D97-AF65-F5344CB8AC3E}">
        <p14:creationId xmlns:p14="http://schemas.microsoft.com/office/powerpoint/2010/main" val="205990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46DB7C-CD79-2B44-9B13-36D13CC9ECD4}"/>
              </a:ext>
            </a:extLst>
          </p:cNvPr>
          <p:cNvSpPr>
            <a:spLocks noGrp="1"/>
          </p:cNvSpPr>
          <p:nvPr>
            <p:ph type="title"/>
          </p:nvPr>
        </p:nvSpPr>
        <p:spPr/>
        <p:txBody>
          <a:bodyPr/>
          <a:lstStyle/>
          <a:p>
            <a:r>
              <a:rPr lang="tr-TR" dirty="0"/>
              <a:t>Varlık Vergisi</a:t>
            </a:r>
          </a:p>
        </p:txBody>
      </p:sp>
      <p:pic>
        <p:nvPicPr>
          <p:cNvPr id="4" name="İçerik Yer Tutucusu 3">
            <a:extLst>
              <a:ext uri="{FF2B5EF4-FFF2-40B4-BE49-F238E27FC236}">
                <a16:creationId xmlns:a16="http://schemas.microsoft.com/office/drawing/2014/main" id="{0D170AD9-F990-D741-A240-73060D79C4C4}"/>
              </a:ext>
            </a:extLst>
          </p:cNvPr>
          <p:cNvPicPr>
            <a:picLocks noGrp="1" noChangeAspect="1"/>
          </p:cNvPicPr>
          <p:nvPr>
            <p:ph idx="1"/>
          </p:nvPr>
        </p:nvPicPr>
        <p:blipFill>
          <a:blip r:embed="rId2"/>
          <a:stretch>
            <a:fillRect/>
          </a:stretch>
        </p:blipFill>
        <p:spPr>
          <a:xfrm>
            <a:off x="5939611" y="1846263"/>
            <a:ext cx="5216069" cy="4022725"/>
          </a:xfrm>
          <a:prstGeom prst="rect">
            <a:avLst/>
          </a:prstGeom>
        </p:spPr>
      </p:pic>
      <p:sp>
        <p:nvSpPr>
          <p:cNvPr id="5" name="Dikdörtgen 4">
            <a:extLst>
              <a:ext uri="{FF2B5EF4-FFF2-40B4-BE49-F238E27FC236}">
                <a16:creationId xmlns:a16="http://schemas.microsoft.com/office/drawing/2014/main" id="{71312CD0-D0DA-4E4B-BB7C-2A13B0BA6CFA}"/>
              </a:ext>
            </a:extLst>
          </p:cNvPr>
          <p:cNvSpPr/>
          <p:nvPr/>
        </p:nvSpPr>
        <p:spPr>
          <a:xfrm>
            <a:off x="1097280" y="1899765"/>
            <a:ext cx="4622584" cy="3970318"/>
          </a:xfrm>
          <a:prstGeom prst="rect">
            <a:avLst/>
          </a:prstGeom>
        </p:spPr>
        <p:txBody>
          <a:bodyPr wrap="square">
            <a:spAutoFit/>
          </a:bodyPr>
          <a:lstStyle/>
          <a:p>
            <a:r>
              <a:rPr lang="tr-TR" dirty="0"/>
              <a:t>Bir Varlık Vergisi </a:t>
            </a:r>
            <a:r>
              <a:rPr lang="tr-TR" dirty="0" err="1"/>
              <a:t>mükellefinin</a:t>
            </a:r>
            <a:r>
              <a:rPr lang="tr-TR" dirty="0"/>
              <a:t> vezne </a:t>
            </a:r>
            <a:r>
              <a:rPr lang="tr-TR" dirty="0" err="1"/>
              <a:t>önündeki</a:t>
            </a:r>
            <a:r>
              <a:rPr lang="tr-TR" dirty="0"/>
              <a:t> naçar bakışı… 11 Kasım 1942’de TBMM oybirliğiyle servet ve kazanç sahiplerinden bir kereye mahsus</a:t>
            </a:r>
          </a:p>
          <a:p>
            <a:r>
              <a:rPr lang="tr-TR" dirty="0"/>
              <a:t>varlık vergisi alınmasını kanunlaştırdı. Vergisini zamanında ödemeyen </a:t>
            </a:r>
            <a:r>
              <a:rPr lang="tr-TR" dirty="0" err="1"/>
              <a:t>mükellefl</a:t>
            </a:r>
            <a:r>
              <a:rPr lang="tr-TR" dirty="0"/>
              <a:t> er, borçlarını bedenen çalışarak ödemeye mahkûm edildiler ve</a:t>
            </a:r>
          </a:p>
          <a:p>
            <a:r>
              <a:rPr lang="tr-TR" dirty="0"/>
              <a:t>Erzurum Aşkale’ye gönderildiler. Aşkale’ye yollanan 1229 kişiden 21’i orada bedeniyle borç öderken </a:t>
            </a:r>
            <a:r>
              <a:rPr lang="tr-TR" dirty="0" err="1"/>
              <a:t>öldu</a:t>
            </a:r>
            <a:r>
              <a:rPr lang="tr-TR" dirty="0"/>
              <a:t>̈. Çalışma </a:t>
            </a:r>
            <a:r>
              <a:rPr lang="tr-TR" dirty="0" err="1"/>
              <a:t>mükellefiyeti</a:t>
            </a:r>
            <a:r>
              <a:rPr lang="tr-TR" dirty="0"/>
              <a:t> genellikle </a:t>
            </a:r>
            <a:r>
              <a:rPr lang="tr-TR" dirty="0" err="1"/>
              <a:t>gayrimüslimlere</a:t>
            </a:r>
            <a:endParaRPr lang="tr-TR" dirty="0"/>
          </a:p>
          <a:p>
            <a:r>
              <a:rPr lang="tr-TR" dirty="0"/>
              <a:t>uygulanmıştı. Aşkale’de ölen insanların tamamı da </a:t>
            </a:r>
            <a:r>
              <a:rPr lang="tr-TR" dirty="0" err="1"/>
              <a:t>gayrimüslimdi</a:t>
            </a:r>
            <a:endParaRPr lang="tr-TR" dirty="0"/>
          </a:p>
        </p:txBody>
      </p:sp>
    </p:spTree>
    <p:extLst>
      <p:ext uri="{BB962C8B-B14F-4D97-AF65-F5344CB8AC3E}">
        <p14:creationId xmlns:p14="http://schemas.microsoft.com/office/powerpoint/2010/main" val="3653224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Toplumsal sınıflar</a:t>
            </a:r>
          </a:p>
        </p:txBody>
      </p:sp>
      <p:sp>
        <p:nvSpPr>
          <p:cNvPr id="3" name="İçerik Yer Tutucusu 2"/>
          <p:cNvSpPr>
            <a:spLocks noGrp="1"/>
          </p:cNvSpPr>
          <p:nvPr>
            <p:ph idx="1"/>
          </p:nvPr>
        </p:nvSpPr>
        <p:spPr/>
        <p:txBody>
          <a:bodyPr/>
          <a:lstStyle/>
          <a:p>
            <a:r>
              <a:rPr lang="tr-TR" dirty="0" err="1"/>
              <a:t>Türkiye’de</a:t>
            </a:r>
            <a:r>
              <a:rPr lang="tr-TR" dirty="0"/>
              <a:t> 1920’li ve 1930’lu yıllar boyunca yaşama geçirilen Kemalist reformların temel</a:t>
            </a:r>
          </a:p>
          <a:p>
            <a:r>
              <a:rPr lang="tr-TR" dirty="0"/>
              <a:t>amacı, resmi ideolojide ifade edildiği şekliyle </a:t>
            </a:r>
            <a:r>
              <a:rPr lang="tr-TR" dirty="0" err="1"/>
              <a:t>Türkiye’yi</a:t>
            </a:r>
            <a:r>
              <a:rPr lang="tr-TR" dirty="0"/>
              <a:t> ‘muasır medeniyetler’ seviyesine</a:t>
            </a:r>
          </a:p>
          <a:p>
            <a:r>
              <a:rPr lang="tr-TR" dirty="0"/>
              <a:t>çıkarmaktı. </a:t>
            </a:r>
          </a:p>
          <a:p>
            <a:r>
              <a:rPr lang="tr-TR" dirty="0"/>
              <a:t>Bununla kastedilen ise, </a:t>
            </a:r>
            <a:r>
              <a:rPr lang="tr-TR" dirty="0" err="1"/>
              <a:t>pre</a:t>
            </a:r>
            <a:r>
              <a:rPr lang="tr-TR" dirty="0"/>
              <a:t>-kapitalist </a:t>
            </a:r>
            <a:r>
              <a:rPr lang="tr-TR" dirty="0" err="1"/>
              <a:t>üretim</a:t>
            </a:r>
            <a:r>
              <a:rPr lang="tr-TR" dirty="0"/>
              <a:t> ilişkilerine sahip çok-uluslu bir</a:t>
            </a:r>
          </a:p>
          <a:p>
            <a:r>
              <a:rPr lang="tr-TR" dirty="0"/>
              <a:t>imparatorluk olan Osmanlı Devleti’nin yerine kapitalist </a:t>
            </a:r>
            <a:r>
              <a:rPr lang="tr-TR" dirty="0" err="1"/>
              <a:t>üretim</a:t>
            </a:r>
            <a:r>
              <a:rPr lang="tr-TR" dirty="0"/>
              <a:t> ilişkilerinin egemen olduğu</a:t>
            </a:r>
          </a:p>
          <a:p>
            <a:r>
              <a:rPr lang="tr-TR" dirty="0"/>
              <a:t>modern bir ‘ulus-devlet’ yaratmaktı. Bunun için öncelikle Osmanlı’dan kalan kapitalizm öncesi</a:t>
            </a:r>
          </a:p>
          <a:p>
            <a:r>
              <a:rPr lang="tr-TR" dirty="0"/>
              <a:t>toplumsal ilişkilerin hızla tasfiyesine girişildi. Siyaset, ekonomi, ideoloji, </a:t>
            </a:r>
            <a:r>
              <a:rPr lang="tr-TR" dirty="0" err="1"/>
              <a:t>kültür</a:t>
            </a:r>
            <a:r>
              <a:rPr lang="tr-TR" dirty="0"/>
              <a:t>, eğitim ve</a:t>
            </a:r>
          </a:p>
          <a:p>
            <a:r>
              <a:rPr lang="tr-TR" dirty="0"/>
              <a:t>hukuk gibi alanlar kapitalist bir toplumsal yapının gerektirdiği biçimde yeniden </a:t>
            </a:r>
            <a:r>
              <a:rPr lang="tr-TR" dirty="0" err="1"/>
              <a:t>düzenlendi</a:t>
            </a:r>
            <a:r>
              <a:rPr lang="tr-TR" dirty="0"/>
              <a:t>.</a:t>
            </a:r>
          </a:p>
          <a:p>
            <a:endParaRPr lang="tr-TR" dirty="0"/>
          </a:p>
        </p:txBody>
      </p:sp>
    </p:spTree>
    <p:extLst>
      <p:ext uri="{BB962C8B-B14F-4D97-AF65-F5344CB8AC3E}">
        <p14:creationId xmlns:p14="http://schemas.microsoft.com/office/powerpoint/2010/main" val="354177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Siyasal gelişmeler</a:t>
            </a:r>
          </a:p>
        </p:txBody>
      </p:sp>
      <p:sp>
        <p:nvSpPr>
          <p:cNvPr id="3" name="İçerik Yer Tutucusu 2"/>
          <p:cNvSpPr>
            <a:spLocks noGrp="1"/>
          </p:cNvSpPr>
          <p:nvPr>
            <p:ph idx="1"/>
          </p:nvPr>
        </p:nvSpPr>
        <p:spPr/>
        <p:txBody>
          <a:bodyPr>
            <a:normAutofit/>
          </a:bodyPr>
          <a:lstStyle/>
          <a:p>
            <a:r>
              <a:rPr lang="tr-TR" dirty="0"/>
              <a:t>1923’te siyasal devrimin tamamlanmasıyla iktidara yerleşen Kemalist kadrolar, kapitalizmin</a:t>
            </a:r>
          </a:p>
          <a:p>
            <a:r>
              <a:rPr lang="tr-TR" dirty="0"/>
              <a:t>yerleşmesi ve gelişmesinin </a:t>
            </a:r>
            <a:r>
              <a:rPr lang="tr-TR" dirty="0" err="1"/>
              <a:t>önündeki</a:t>
            </a:r>
            <a:r>
              <a:rPr lang="tr-TR" dirty="0"/>
              <a:t> engelleri ortadan kaldırmak için </a:t>
            </a:r>
            <a:r>
              <a:rPr lang="tr-TR" dirty="0" err="1"/>
              <a:t>büyük</a:t>
            </a:r>
            <a:r>
              <a:rPr lang="tr-TR" dirty="0"/>
              <a:t> bir hızla toplumu</a:t>
            </a:r>
          </a:p>
          <a:p>
            <a:r>
              <a:rPr lang="tr-TR" dirty="0"/>
              <a:t>yeniden organize etmeye koyuldular. Toplumsal yaşamın neredeyse </a:t>
            </a:r>
            <a:r>
              <a:rPr lang="tr-TR" dirty="0" err="1"/>
              <a:t>bütün</a:t>
            </a:r>
            <a:r>
              <a:rPr lang="tr-TR" dirty="0"/>
              <a:t> alanlarında,</a:t>
            </a:r>
          </a:p>
          <a:p>
            <a:r>
              <a:rPr lang="tr-TR" dirty="0"/>
              <a:t>sonradan </a:t>
            </a:r>
            <a:r>
              <a:rPr lang="tr-TR" dirty="0" err="1"/>
              <a:t>Atatürk</a:t>
            </a:r>
            <a:r>
              <a:rPr lang="tr-TR" dirty="0"/>
              <a:t> devrimleri diye anılacak olan reformlara girişildi. Siyaset, iktisat, hukuk,</a:t>
            </a:r>
          </a:p>
          <a:p>
            <a:r>
              <a:rPr lang="tr-TR" dirty="0"/>
              <a:t>eğitim, ideoloji ve </a:t>
            </a:r>
            <a:r>
              <a:rPr lang="tr-TR" dirty="0" err="1"/>
              <a:t>kültür</a:t>
            </a:r>
            <a:r>
              <a:rPr lang="tr-TR" dirty="0"/>
              <a:t> alanları </a:t>
            </a:r>
            <a:r>
              <a:rPr lang="tr-TR" dirty="0" err="1"/>
              <a:t>büyük</a:t>
            </a:r>
            <a:r>
              <a:rPr lang="tr-TR" dirty="0"/>
              <a:t> bir sarsıntıyla yeniden </a:t>
            </a:r>
            <a:r>
              <a:rPr lang="tr-TR" dirty="0" err="1"/>
              <a:t>düzenlendi</a:t>
            </a:r>
            <a:r>
              <a:rPr lang="tr-TR" dirty="0"/>
              <a:t> ve kapitalizm öncesi</a:t>
            </a:r>
          </a:p>
          <a:p>
            <a:r>
              <a:rPr lang="tr-TR" dirty="0" err="1"/>
              <a:t>dünyaya</a:t>
            </a:r>
            <a:r>
              <a:rPr lang="tr-TR" dirty="0"/>
              <a:t> ait toplumsal ilişkilerin yerini, kapitalizmin içinde çok daha hızlı gelişebileceği</a:t>
            </a:r>
          </a:p>
          <a:p>
            <a:r>
              <a:rPr lang="tr-TR" dirty="0"/>
              <a:t>yeni bir toplumsal formasyon aldı.</a:t>
            </a:r>
          </a:p>
        </p:txBody>
      </p:sp>
    </p:spTree>
    <p:extLst>
      <p:ext uri="{BB962C8B-B14F-4D97-AF65-F5344CB8AC3E}">
        <p14:creationId xmlns:p14="http://schemas.microsoft.com/office/powerpoint/2010/main" val="27531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Siyasal gelişmeler</a:t>
            </a:r>
          </a:p>
        </p:txBody>
      </p:sp>
      <p:sp>
        <p:nvSpPr>
          <p:cNvPr id="3" name="İçerik Yer Tutucusu 2"/>
          <p:cNvSpPr>
            <a:spLocks noGrp="1"/>
          </p:cNvSpPr>
          <p:nvPr>
            <p:ph idx="1"/>
          </p:nvPr>
        </p:nvSpPr>
        <p:spPr/>
        <p:txBody>
          <a:bodyPr>
            <a:normAutofit fontScale="92500" lnSpcReduction="10000"/>
          </a:bodyPr>
          <a:lstStyle/>
          <a:p>
            <a:r>
              <a:rPr lang="tr-TR" dirty="0"/>
              <a:t>29 Ekim </a:t>
            </a:r>
            <a:r>
              <a:rPr lang="tr-TR" dirty="0" err="1"/>
              <a:t>günu</a:t>
            </a:r>
            <a:r>
              <a:rPr lang="tr-TR" dirty="0"/>
              <a:t>̈ önce Halk Fırkası grubu Teşkilat-ı Esasiye Kanunu’nda “</a:t>
            </a:r>
            <a:r>
              <a:rPr lang="tr-TR" dirty="0" err="1"/>
              <a:t>Türkiye</a:t>
            </a:r>
            <a:r>
              <a:rPr lang="tr-TR" dirty="0"/>
              <a:t> Devletinin</a:t>
            </a:r>
          </a:p>
          <a:p>
            <a:r>
              <a:rPr lang="tr-TR" dirty="0" err="1"/>
              <a:t>şekl</a:t>
            </a:r>
            <a:r>
              <a:rPr lang="tr-TR" dirty="0"/>
              <a:t>-i </a:t>
            </a:r>
            <a:r>
              <a:rPr lang="tr-TR" dirty="0" err="1"/>
              <a:t>hükûmeti</a:t>
            </a:r>
            <a:r>
              <a:rPr lang="tr-TR" dirty="0"/>
              <a:t>, Cumhuriyettir” şeklinde bir değişiklik yapılmasına ilişkin önergeyi kabul</a:t>
            </a:r>
          </a:p>
          <a:p>
            <a:r>
              <a:rPr lang="tr-TR" dirty="0" err="1"/>
              <a:t>ett</a:t>
            </a:r>
            <a:r>
              <a:rPr lang="tr-TR" dirty="0"/>
              <a:t> i. Ardından değişiklik TBMM’de kabul edildi. Aynı </a:t>
            </a:r>
            <a:r>
              <a:rPr lang="tr-TR" dirty="0" err="1"/>
              <a:t>gün</a:t>
            </a:r>
            <a:r>
              <a:rPr lang="tr-TR" dirty="0"/>
              <a:t> Mustafa Kemal Paşa </a:t>
            </a:r>
            <a:r>
              <a:rPr lang="tr-TR" dirty="0" err="1"/>
              <a:t>Türkiye</a:t>
            </a:r>
            <a:endParaRPr lang="tr-TR" dirty="0"/>
          </a:p>
          <a:p>
            <a:r>
              <a:rPr lang="tr-TR" dirty="0"/>
              <a:t>Cumhuriyeti’nin ilk cumhurbaşkanı seçildi. Teşkilat-ı Esasiye Kanunu’nda yapılan diğer</a:t>
            </a:r>
          </a:p>
          <a:p>
            <a:r>
              <a:rPr lang="tr-TR" dirty="0"/>
              <a:t>değişikliklere göre bundan sonra TBMM kendi </a:t>
            </a:r>
            <a:r>
              <a:rPr lang="tr-TR" dirty="0" err="1"/>
              <a:t>üyeleri</a:t>
            </a:r>
            <a:r>
              <a:rPr lang="tr-TR" dirty="0"/>
              <a:t> içinden cumhurbaşkanını seçecek,</a:t>
            </a:r>
          </a:p>
          <a:p>
            <a:r>
              <a:rPr lang="tr-TR" dirty="0"/>
              <a:t>cumhurbaşkanı TBMM </a:t>
            </a:r>
            <a:r>
              <a:rPr lang="tr-TR" dirty="0" err="1"/>
              <a:t>üyeleri</a:t>
            </a:r>
            <a:r>
              <a:rPr lang="tr-TR" dirty="0"/>
              <a:t> arasından bir başbakan atayacak ve başbakan da yine meclis</a:t>
            </a:r>
          </a:p>
          <a:p>
            <a:r>
              <a:rPr lang="tr-TR" dirty="0" err="1"/>
              <a:t>üyeleri</a:t>
            </a:r>
            <a:r>
              <a:rPr lang="tr-TR" dirty="0"/>
              <a:t> arasından </a:t>
            </a:r>
            <a:r>
              <a:rPr lang="tr-TR" dirty="0" err="1"/>
              <a:t>hükûmet</a:t>
            </a:r>
            <a:r>
              <a:rPr lang="tr-TR" dirty="0"/>
              <a:t> </a:t>
            </a:r>
            <a:r>
              <a:rPr lang="tr-TR" dirty="0" err="1"/>
              <a:t>üyelerini</a:t>
            </a:r>
            <a:r>
              <a:rPr lang="tr-TR" dirty="0"/>
              <a:t> seçecekti. </a:t>
            </a:r>
            <a:r>
              <a:rPr lang="tr-TR" dirty="0" err="1"/>
              <a:t>Hükûmet</a:t>
            </a:r>
            <a:r>
              <a:rPr lang="tr-TR" dirty="0"/>
              <a:t> önce cumhurbaşkanının sonra da</a:t>
            </a:r>
          </a:p>
          <a:p>
            <a:r>
              <a:rPr lang="tr-TR" dirty="0"/>
              <a:t>meclisin onayına sunulacaktı. Nitekim 30 Ekim’de Cumhurbaşkanı Mustafa Kemal Paşa,</a:t>
            </a:r>
          </a:p>
          <a:p>
            <a:r>
              <a:rPr lang="tr-TR" dirty="0"/>
              <a:t>başbakanlığa İsmet Paşa’yı atadı, İsmet Paşa da aynı </a:t>
            </a:r>
            <a:r>
              <a:rPr lang="tr-TR" dirty="0" err="1"/>
              <a:t>gün</a:t>
            </a:r>
            <a:r>
              <a:rPr lang="tr-TR" dirty="0"/>
              <a:t> ilk Cumhuriyet </a:t>
            </a:r>
            <a:r>
              <a:rPr lang="tr-TR" dirty="0" err="1"/>
              <a:t>hükûmetini</a:t>
            </a:r>
            <a:r>
              <a:rPr lang="tr-TR" dirty="0"/>
              <a:t> ilan </a:t>
            </a:r>
            <a:r>
              <a:rPr lang="tr-TR" dirty="0" err="1"/>
              <a:t>ett</a:t>
            </a:r>
            <a:r>
              <a:rPr lang="tr-TR" dirty="0"/>
              <a:t> i.</a:t>
            </a:r>
          </a:p>
          <a:p>
            <a:r>
              <a:rPr lang="tr-TR" dirty="0"/>
              <a:t>1 Kasım’da da Fethi Bey TBMM başkanlığına seçildi.</a:t>
            </a:r>
          </a:p>
        </p:txBody>
      </p:sp>
    </p:spTree>
    <p:extLst>
      <p:ext uri="{BB962C8B-B14F-4D97-AF65-F5344CB8AC3E}">
        <p14:creationId xmlns:p14="http://schemas.microsoft.com/office/powerpoint/2010/main" val="4001157419"/>
      </p:ext>
    </p:extLst>
  </p:cSld>
  <p:clrMapOvr>
    <a:masterClrMapping/>
  </p:clrMapOvr>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604</TotalTime>
  <Words>989</Words>
  <Application>Microsoft Macintosh PowerPoint</Application>
  <PresentationFormat>Geniş ekran</PresentationFormat>
  <Paragraphs>72</Paragraphs>
  <Slides>12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12</vt:i4>
      </vt:variant>
    </vt:vector>
  </HeadingPairs>
  <TitlesOfParts>
    <vt:vector size="16" baseType="lpstr">
      <vt:lpstr>Arial</vt:lpstr>
      <vt:lpstr>Calibri</vt:lpstr>
      <vt:lpstr>Calibri Light</vt:lpstr>
      <vt:lpstr>Geçmişe bakış</vt:lpstr>
      <vt:lpstr>TÜRKİYE SİYASAL HAYATI VE KURUMLARI</vt:lpstr>
      <vt:lpstr>Türk Devriminin Yönü</vt:lpstr>
      <vt:lpstr>Türk Devriminin Niteliği</vt:lpstr>
      <vt:lpstr>Ekonomik ve toplumsal koşullar</vt:lpstr>
      <vt:lpstr>İktisadi Yönelişler</vt:lpstr>
      <vt:lpstr>Varlık Vergisi</vt:lpstr>
      <vt:lpstr>Toplumsal sınıflar</vt:lpstr>
      <vt:lpstr>Siyasal gelişmeler</vt:lpstr>
      <vt:lpstr>Siyasal gelişmeler</vt:lpstr>
      <vt:lpstr>Siyasal gelişmeler</vt:lpstr>
      <vt:lpstr>Siyasal gelişmeler</vt:lpstr>
      <vt:lpstr>Siyasal gelişmeler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Siyaset Bilimi I</dc:title>
  <dc:creator>EZGIKAYA</dc:creator>
  <cp:lastModifiedBy>Microsoft Office User</cp:lastModifiedBy>
  <cp:revision>41</cp:revision>
  <dcterms:created xsi:type="dcterms:W3CDTF">2018-02-12T08:58:47Z</dcterms:created>
  <dcterms:modified xsi:type="dcterms:W3CDTF">2021-06-08T18:09:04Z</dcterms:modified>
</cp:coreProperties>
</file>