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E9FB-F513-4156-8754-E255AF755195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2FC4-E158-44BC-8538-7BAEE1F8CC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64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E9FB-F513-4156-8754-E255AF755195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2FC4-E158-44BC-8538-7BAEE1F8CC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2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</a:t>
            </a: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3600" b="1" i="1">
                <a:solidFill>
                  <a:srgbClr val="EF1F1D"/>
                </a:solidFill>
                <a:latin typeface="Times New Roman" panose="02020603050405020304" pitchFamily="18" charset="0"/>
              </a:rPr>
              <a:t>Amborellales, Nymphaeales, Austrobaileyales, Magnoliids, Ceratophyllales</a:t>
            </a: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NYMPHAEALES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Nymphaeaceae </a:t>
            </a:r>
            <a:r>
              <a:rPr lang="en-US" altLang="tr-TR" sz="3600"/>
              <a:t>-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Water-Lily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Nymphe, a water nymph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60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AUSTROBAILEYALES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Illiciaceae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LAURALES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Lauraceae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Laurel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L. laurus, laurel or bay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45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2200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Lauraceae</a:t>
            </a:r>
            <a:br>
              <a:rPr lang="en-US" altLang="tr-TR"/>
            </a:br>
            <a:r>
              <a:rPr lang="en-US" altLang="tr-TR" sz="3600"/>
              <a:t>Economically imporant members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MAGNOLIALES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Magnoliaceae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Magnolia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after Pierre Magnol of Monpelier, 1638-1715)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PIPERALES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Aristolochiaceae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Birthwort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Gr. aristos, best + lochia, childbirth, from resemblance of a species of </a:t>
            </a:r>
            <a:r>
              <a:rPr lang="en-US" altLang="tr-TR" sz="2400" i="1" noProof="1">
                <a:solidFill>
                  <a:schemeClr val="tx1"/>
                </a:solidFill>
                <a:latin typeface="Times New Roman" panose="02020603050405020304" pitchFamily="18" charset="0"/>
              </a:rPr>
              <a:t>Aristolochia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 to the correct fetal position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5-8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465-480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Piperaceae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Pepper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>
                <a:solidFill>
                  <a:schemeClr val="tx1"/>
                </a:solidFill>
                <a:latin typeface="Times New Roman" panose="02020603050405020304" pitchFamily="18" charset="0"/>
              </a:rPr>
              <a:t>piper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, Indian name for pepper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1940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CERATOPHYLLALES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</a:t>
            </a:r>
            <a: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>
                <a:solidFill>
                  <a:srgbClr val="EF1F1D"/>
                </a:solidFill>
                <a:latin typeface="Times New Roman" panose="02020603050405020304" pitchFamily="18" charset="0"/>
              </a:rPr>
              <a:t>Monocots</a:t>
            </a: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0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Monocotyledons </a:t>
            </a:r>
            <a:br>
              <a:rPr lang="en-US" altLang="tr-TR"/>
            </a:br>
            <a:r>
              <a:rPr lang="en-US" altLang="tr-TR"/>
              <a:t>(Monocotyledonae, Monocots)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Apomorphies of the Monocots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ALISMATALES</a:t>
            </a:r>
            <a:b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Araceae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Arum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Arum, a name used by Theophrastus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111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2980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3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Araceae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Arum family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8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LILIALES</a:t>
            </a:r>
            <a:endParaRPr lang="en-US" altLang="tr-TR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8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Angiosperm Phylogeny Group (APG III) system - 2009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11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Liliaceae</a:t>
            </a:r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Lily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0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000" noProof="1">
                <a:solidFill>
                  <a:schemeClr val="tx1"/>
                </a:solidFill>
                <a:latin typeface="Times New Roman" panose="02020603050405020304" pitchFamily="18" charset="0"/>
              </a:rPr>
              <a:t>after Lilium, a name used in Virgil's writings</a:t>
            </a:r>
            <a:r>
              <a:rPr lang="en-US" altLang="tr-TR" sz="2000">
                <a:solidFill>
                  <a:schemeClr val="tx1"/>
                </a:solidFill>
                <a:latin typeface="Times New Roman" panose="02020603050405020304" pitchFamily="18" charset="0"/>
              </a:rPr>
              <a:t>).  ca. </a:t>
            </a:r>
            <a:r>
              <a:rPr lang="en-US" altLang="tr-TR" sz="2000" noProof="1">
                <a:solidFill>
                  <a:schemeClr val="tx1"/>
                </a:solidFill>
                <a:latin typeface="Times New Roman" panose="02020603050405020304" pitchFamily="18" charset="0"/>
              </a:rPr>
              <a:t>16</a:t>
            </a:r>
            <a:r>
              <a:rPr lang="en-US" altLang="tr-TR" sz="20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000" noProof="1">
                <a:solidFill>
                  <a:schemeClr val="tx1"/>
                </a:solidFill>
                <a:latin typeface="Times New Roman" panose="02020603050405020304" pitchFamily="18" charset="0"/>
              </a:rPr>
              <a:t>ca. 600</a:t>
            </a:r>
            <a:r>
              <a:rPr lang="en-US" altLang="tr-TR" sz="2000">
                <a:solidFill>
                  <a:schemeClr val="tx1"/>
                </a:solidFill>
                <a:latin typeface="Times New Roman" panose="02020603050405020304" pitchFamily="18" charset="0"/>
              </a:rPr>
              <a:t> species.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4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ASPARAGALES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35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ASPARAGALES</a:t>
            </a:r>
            <a:endParaRPr lang="en-US" altLang="tr-TR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Agavaceae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Agave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after Agave, meaning "admired one"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300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Alliaceae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[Amaryllidaceae] </a:t>
            </a:r>
            <a:b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Onion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Latin name for garlic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&gt;600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6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Asphodelaceae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200"/>
              <a:t>[Xanthorrhoeaceae s.l.] </a:t>
            </a:r>
            <a:br>
              <a:rPr lang="en-US" altLang="tr-TR"/>
            </a:br>
            <a:r>
              <a:rPr lang="en-US" altLang="tr-TR" sz="3200" noProof="1">
                <a:solidFill>
                  <a:schemeClr val="tx1"/>
                </a:solidFill>
                <a:latin typeface="Times New Roman" panose="02020603050405020304" pitchFamily="18" charset="0"/>
              </a:rPr>
              <a:t>Asphodel or Alöe</a:t>
            </a:r>
            <a:r>
              <a:rPr lang="en-US" altLang="tr-TR" sz="320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br>
              <a:rPr lang="en-US" altLang="tr-TR" sz="3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b="1"/>
              <a:t> </a:t>
            </a:r>
            <a:r>
              <a:rPr lang="en-US" altLang="tr-TR" sz="2400"/>
              <a:t>15 genera/780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0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Asphodelaceae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sz="3200" noProof="1">
                <a:solidFill>
                  <a:schemeClr val="tx1"/>
                </a:solidFill>
                <a:latin typeface="Times New Roman" panose="02020603050405020304" pitchFamily="18" charset="0"/>
              </a:rPr>
              <a:t>Asphodel or Alöe</a:t>
            </a:r>
            <a:r>
              <a:rPr lang="en-US" altLang="tr-TR" sz="320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br>
              <a:rPr lang="en-US" altLang="tr-TR" sz="3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3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Iridaceae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Iris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after Iris, mythical goddess of the rainbow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1750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Orchidaceae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Orchid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>
                <a:solidFill>
                  <a:schemeClr val="tx1"/>
                </a:solidFill>
                <a:latin typeface="Times New Roman" panose="02020603050405020304" pitchFamily="18" charset="0"/>
              </a:rPr>
              <a:t>orchis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, testicle, from the shape of the root tubers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700-800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ca. 20,000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5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Orchidaceae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Orchid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>
                <a:solidFill>
                  <a:schemeClr val="tx1"/>
                </a:solidFill>
                <a:latin typeface="Times New Roman" panose="02020603050405020304" pitchFamily="18" charset="0"/>
              </a:rPr>
              <a:t>orchis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, testicle, from the shape of the root tubers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700-800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ca. 20,000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4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-128"/>
                <a:cs typeface="+mj-cs"/>
              </a:rPr>
              <a:t>Vanilla: </a:t>
            </a:r>
            <a:r>
              <a:rPr lang="en-US" i="1">
                <a:ea typeface="ＭＳ Ｐゴシック" charset="-128"/>
                <a:cs typeface="+mj-cs"/>
              </a:rPr>
              <a:t>Vanilla planifolia</a:t>
            </a:r>
            <a:endParaRPr lang="en-US" dirty="0">
              <a:ea typeface="ＭＳ Ｐゴシック" charset="-128"/>
              <a:cs typeface="+mj-cs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11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Orchidaceae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Orchid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>
                <a:solidFill>
                  <a:schemeClr val="tx1"/>
                </a:solidFill>
                <a:latin typeface="Times New Roman" panose="02020603050405020304" pitchFamily="18" charset="0"/>
              </a:rPr>
              <a:t>orchis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, testicle, from the shape of the root tubers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700-800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ca. 20,000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Floral Formulas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/>
              <a:t>Floral Diagrams</a:t>
            </a:r>
            <a:br>
              <a:rPr lang="en-US" altLang="tr-TR" sz="2400"/>
            </a:br>
            <a:r>
              <a:rPr lang="en-US" altLang="tr-TR" sz="2400"/>
              <a:t> Cross-sectional representation of a flower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Amborellales - the most basal, extant angiosperm lineage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Amborellaceae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i="1"/>
              <a:t>Amborella</a:t>
            </a:r>
            <a:r>
              <a:rPr lang="en-US" altLang="tr-TR"/>
              <a:t>, if it represents a </a:t>
            </a:r>
            <a:r>
              <a:rPr lang="ja-JP" altLang="en-US"/>
              <a:t>“</a:t>
            </a:r>
            <a:r>
              <a:rPr lang="en-US" altLang="ja-JP"/>
              <a:t>primitive</a:t>
            </a:r>
            <a:r>
              <a:rPr lang="ja-JP" altLang="en-US"/>
              <a:t>”</a:t>
            </a:r>
            <a:r>
              <a:rPr lang="en-US" altLang="ja-JP"/>
              <a:t> angiosperm: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Macintosh PowerPoint</Application>
  <PresentationFormat>Ekran Gösterisi (4:3)</PresentationFormat>
  <Paragraphs>38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ＭＳ Ｐゴシック</vt:lpstr>
      <vt:lpstr>游ゴシック Light</vt:lpstr>
      <vt:lpstr>Arial</vt:lpstr>
      <vt:lpstr>Calibri</vt:lpstr>
      <vt:lpstr>Calibri Light</vt:lpstr>
      <vt:lpstr>Times New Roman</vt:lpstr>
      <vt:lpstr>Office Teması</vt:lpstr>
      <vt:lpstr>Diversity And Classification of Flowering Plants:   Amborellales, Nymphaeales, Austrobaileyales, Magnoliids, Ceratophyllales    </vt:lpstr>
      <vt:lpstr>PowerPoint Sunusu</vt:lpstr>
      <vt:lpstr>Angiosperm Phylogeny Group (APG III) system - 2009</vt:lpstr>
      <vt:lpstr>PowerPoint Sunusu</vt:lpstr>
      <vt:lpstr>Floral Formulas</vt:lpstr>
      <vt:lpstr>Floral Diagrams  Cross-sectional representation of a flower</vt:lpstr>
      <vt:lpstr>Amborellales - the most basal, extant angiosperm lineage</vt:lpstr>
      <vt:lpstr>Amborellaceae</vt:lpstr>
      <vt:lpstr>Amborella, if it represents a “primitive” angiosperm:</vt:lpstr>
      <vt:lpstr>PowerPoint Sunusu</vt:lpstr>
      <vt:lpstr>NYMPHAEALES</vt:lpstr>
      <vt:lpstr>Nymphaeaceae - Water-Lily family  (Nymphe, a water nymph).   6 genera / 60 species</vt:lpstr>
      <vt:lpstr>AUSTROBAILEYALES</vt:lpstr>
      <vt:lpstr>Illiciaceae</vt:lpstr>
      <vt:lpstr>LAURALES</vt:lpstr>
      <vt:lpstr>Lauraceae- Laurel family  (L. laurus, laurel or bay).  45 genera / 2200 species</vt:lpstr>
      <vt:lpstr>Lauraceae Economically imporant members</vt:lpstr>
      <vt:lpstr>MAGNOLIALES</vt:lpstr>
      <vt:lpstr>Magnoliaceae - Magnolia family  (after Pierre Magnol of Monpelier, 1638-1715) 7 genera / 200 species</vt:lpstr>
      <vt:lpstr>PIPERALES</vt:lpstr>
      <vt:lpstr>Aristolochiaceae - Birthwort family  (Gr. aristos, best + lochia, childbirth, from resemblance of a species of Aristolochia to the correct fetal position).   5-8 genera / 465-480 species</vt:lpstr>
      <vt:lpstr>Piperaceae - Pepper family  (piper, Indian name for pepper).  14 genera / 1940 species</vt:lpstr>
      <vt:lpstr>CERATOPHYLLALES</vt:lpstr>
      <vt:lpstr>Diversity And Classification of Flowering Plants:   Monocots    </vt:lpstr>
      <vt:lpstr>Monocotyledons  (Monocotyledonae, Monocots)</vt:lpstr>
      <vt:lpstr>Apomorphies of the Monocots</vt:lpstr>
      <vt:lpstr>ALISMATALES Araceae -  Arum family  (Arum, a name used by Theophrastus).   111 genera / 2980 species</vt:lpstr>
      <vt:lpstr>Araceae -  Arum family</vt:lpstr>
      <vt:lpstr>LILIALES</vt:lpstr>
      <vt:lpstr>Liliaceae - Lily family  (after Lilium, a name used in Virgil's writings).  ca. 16 genera / ca. 600 species.</vt:lpstr>
      <vt:lpstr>ASPARAGALES</vt:lpstr>
      <vt:lpstr>ASPARAGALES</vt:lpstr>
      <vt:lpstr>Agavaceae - Agave family  (after Agave, meaning "admired one").  8 genera / 300 species</vt:lpstr>
      <vt:lpstr>Alliaceae [Amaryllidaceae]  Onion family  (Latin name for garlic).  7 genera / &gt;600 species</vt:lpstr>
      <vt:lpstr>Asphodelaceae [Xanthorrhoeaceae s.l.]  Asphodel or Alöe family  15 genera/780 species</vt:lpstr>
      <vt:lpstr>Asphodelaceae - Asphodel or Alöe family </vt:lpstr>
      <vt:lpstr>Iridaceae - Iris family  (after Iris, mythical goddess of the rainbow).  70 genera / 1750 species</vt:lpstr>
      <vt:lpstr>Orchidaceae - Orchid family (orchis, testicle, from the shape of the root tubers).   700-800 genera / ca. 20,000 species</vt:lpstr>
      <vt:lpstr>Orchidaceae - Orchid family (orchis, testicle, from the shape of the root tubers).   700-800 genera / ca. 20,000 species</vt:lpstr>
      <vt:lpstr>Vanilla: Vanilla planifolia</vt:lpstr>
      <vt:lpstr>Orchidaceae - Orchid family (orchis, testicle, from the shape of the root tubers).   700-800 genera / ca. 20,000 species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Amborellales, Nymphaeales, Austrobaileyales, Magnoliids, Ceratophyllales    </dc:title>
  <dc:creator>isabaskose@gmail.com</dc:creator>
  <cp:lastModifiedBy>Ahmet Emre Yaprak</cp:lastModifiedBy>
  <cp:revision>2</cp:revision>
  <dcterms:created xsi:type="dcterms:W3CDTF">2020-01-24T12:57:00Z</dcterms:created>
  <dcterms:modified xsi:type="dcterms:W3CDTF">2020-10-16T12:42:55Z</dcterms:modified>
</cp:coreProperties>
</file>