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6" r:id="rId2"/>
    <p:sldId id="297" r:id="rId3"/>
    <p:sldId id="298" r:id="rId4"/>
    <p:sldId id="299" r:id="rId5"/>
    <p:sldId id="300" r:id="rId6"/>
    <p:sldId id="30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7" r:id="rId5"/>
    <p:sldLayoutId id="2147483659" r:id="rId6"/>
    <p:sldLayoutId id="2147483662" r:id="rId7"/>
    <p:sldLayoutId id="2147483663" r:id="rId8"/>
    <p:sldLayoutId id="214748366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csi7.jpg" descr="icsi7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104888" y="2933700"/>
            <a:ext cx="4772516" cy="6121400"/>
          </a:xfrm>
          <a:prstGeom prst="rect">
            <a:avLst/>
          </a:prstGeom>
        </p:spPr>
      </p:pic>
      <p:sp>
        <p:nvSpPr>
          <p:cNvPr id="381" name="What ARTs 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ARTs is?</a:t>
            </a:r>
          </a:p>
        </p:txBody>
      </p:sp>
      <p:sp>
        <p:nvSpPr>
          <p:cNvPr id="382" name="The use of assisted reproductive techniques (ART) has helped owners to produce offspring from valuable farm animals!"/>
          <p:cNvSpPr txBox="1">
            <a:spLocks noGrp="1"/>
          </p:cNvSpPr>
          <p:nvPr>
            <p:ph type="body" sz="half" idx="1"/>
          </p:nvPr>
        </p:nvSpPr>
        <p:spPr>
          <a:xfrm>
            <a:off x="1276350" y="2641600"/>
            <a:ext cx="5270500" cy="60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/>
            </a:lvl1pPr>
          </a:lstStyle>
          <a:p>
            <a:r>
              <a:t>The use of assisted reproductive techniques (ART) has helped owners to produce offspring from valuable farm animals!</a:t>
            </a:r>
          </a:p>
        </p:txBody>
      </p:sp>
      <p:sp>
        <p:nvSpPr>
          <p:cNvPr id="383" name="Right testical produces male…"/>
          <p:cNvSpPr txBox="1"/>
          <p:nvPr/>
        </p:nvSpPr>
        <p:spPr>
          <a:xfrm>
            <a:off x="-35423" y="4020259"/>
            <a:ext cx="9155579" cy="146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Right testical produces male</a:t>
            </a:r>
          </a:p>
          <a:p>
            <a: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left testical produces female</a:t>
            </a:r>
          </a:p>
        </p:txBody>
      </p:sp>
      <p:sp>
        <p:nvSpPr>
          <p:cNvPr id="384" name="Democritus, 470-402 BC"/>
          <p:cNvSpPr txBox="1"/>
          <p:nvPr/>
        </p:nvSpPr>
        <p:spPr>
          <a:xfrm>
            <a:off x="17182" y="5616936"/>
            <a:ext cx="757306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Democritus, 470-402 BC</a:t>
            </a:r>
          </a:p>
        </p:txBody>
      </p:sp>
      <p:grpSp>
        <p:nvGrpSpPr>
          <p:cNvPr id="387" name="Group"/>
          <p:cNvGrpSpPr/>
          <p:nvPr/>
        </p:nvGrpSpPr>
        <p:grpSpPr>
          <a:xfrm>
            <a:off x="8977281" y="4150073"/>
            <a:ext cx="3886201" cy="5295901"/>
            <a:chOff x="12700" y="12700"/>
            <a:chExt cx="3886200" cy="5295900"/>
          </a:xfrm>
        </p:grpSpPr>
        <p:pic>
          <p:nvPicPr>
            <p:cNvPr id="385" name="wikipedia" descr="wikipedia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" y="12700"/>
              <a:ext cx="3886200" cy="5295900"/>
            </a:xfrm>
            <a:prstGeom prst="rect">
              <a:avLst/>
            </a:prstGeom>
            <a:effectLst/>
          </p:spPr>
        </p:pic>
        <p:sp>
          <p:nvSpPr>
            <p:cNvPr id="386" name="Wikipedia"/>
            <p:cNvSpPr txBox="1"/>
            <p:nvPr/>
          </p:nvSpPr>
          <p:spPr>
            <a:xfrm>
              <a:off x="2427717" y="4680691"/>
              <a:ext cx="1261651" cy="416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1600">
                  <a:solidFill>
                    <a:srgbClr val="FFFFFF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r>
                <a:t>Wikipedia</a:t>
              </a:r>
            </a:p>
          </p:txBody>
        </p:sp>
      </p:grpSp>
      <p:pic>
        <p:nvPicPr>
          <p:cNvPr id="388" name="haikara2.gif" descr="haikara2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9699" y="245825"/>
            <a:ext cx="2578101" cy="196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haikara2.gif" descr="haikara2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9699" y="245825"/>
            <a:ext cx="2578101" cy="196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astedGraphic-2 kopya.png" descr="PastedGraphic-2 kopy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56757" y="2530810"/>
            <a:ext cx="812801" cy="135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PastedGraphic-1 kopya.png" descr="PastedGraphic-1 kopya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1151" y="1921210"/>
            <a:ext cx="2578101" cy="196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avcı.png" descr="avcı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14096" y="6212205"/>
            <a:ext cx="1794359" cy="34422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7" name="Group"/>
          <p:cNvGrpSpPr/>
          <p:nvPr/>
        </p:nvGrpSpPr>
        <p:grpSpPr>
          <a:xfrm>
            <a:off x="4305139" y="5798853"/>
            <a:ext cx="474455" cy="416494"/>
            <a:chOff x="0" y="0"/>
            <a:chExt cx="474453" cy="416492"/>
          </a:xfrm>
        </p:grpSpPr>
        <p:sp>
          <p:nvSpPr>
            <p:cNvPr id="393" name="Circle"/>
            <p:cNvSpPr/>
            <p:nvPr/>
          </p:nvSpPr>
          <p:spPr>
            <a:xfrm>
              <a:off x="0" y="322455"/>
              <a:ext cx="93294" cy="9403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62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  <p:sp>
          <p:nvSpPr>
            <p:cNvPr id="394" name="Circle"/>
            <p:cNvSpPr/>
            <p:nvPr/>
          </p:nvSpPr>
          <p:spPr>
            <a:xfrm>
              <a:off x="254000" y="101887"/>
              <a:ext cx="93294" cy="9403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62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  <p:sp>
          <p:nvSpPr>
            <p:cNvPr id="395" name="Circle"/>
            <p:cNvSpPr/>
            <p:nvPr/>
          </p:nvSpPr>
          <p:spPr>
            <a:xfrm>
              <a:off x="381159" y="0"/>
              <a:ext cx="93295" cy="9403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62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  <p:sp>
          <p:nvSpPr>
            <p:cNvPr id="396" name="Circle"/>
            <p:cNvSpPr/>
            <p:nvPr/>
          </p:nvSpPr>
          <p:spPr>
            <a:xfrm>
              <a:off x="118522" y="211772"/>
              <a:ext cx="93295" cy="9403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62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397"/>
                                        </p:tgtEl>
                                      </p:cBhvr>
                                      <p:by x="115524" y="11552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31230 -0.304323" pathEditMode="relative">
                                      <p:cBhvr>
                                        <p:cTn id="35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4528 0.367317" pathEditMode="relative">
                                      <p:cBhvr>
                                        <p:cTn id="44" dur="4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89757 0.002293 0.179078 -0.019778 0.262452 -0.064158 C 0.296295 -0.082173 0.343560 -0.108423 0.382988 -0.132559 C 0.441297 -0.168254 0.486165 -0.208155 0.484491 -0.243824" pathEditMode="relative">
                                      <p:cBhvr>
                                        <p:cTn id="50" dur="3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" presetClass="entr" presetSubtype="32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3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19" animBg="1" advAuto="0"/>
      <p:bldP spid="382" grpId="18" animBg="1" advAuto="0"/>
      <p:bldP spid="383" grpId="1" animBg="1" advAuto="0"/>
      <p:bldP spid="383" grpId="4" animBg="1" advAuto="0"/>
      <p:bldP spid="384" grpId="2" animBg="1" advAuto="0"/>
      <p:bldP spid="384" grpId="5" animBg="1" advAuto="0"/>
      <p:bldP spid="387" grpId="3" animBg="1" advAuto="0"/>
      <p:bldP spid="387" grpId="6" animBg="1" advAuto="0"/>
      <p:bldP spid="390" grpId="12" animBg="1" advAuto="0"/>
      <p:bldP spid="390" grpId="17" animBg="1" advAuto="0"/>
      <p:bldP spid="391" grpId="14" animBg="1" advAuto="0"/>
      <p:bldP spid="392" grpId="7" animBg="1" advAuto="0"/>
      <p:bldP spid="392" grpId="16" animBg="1" advAuto="0"/>
      <p:bldP spid="397" grpId="8" animBg="1" advAuto="0"/>
      <p:bldP spid="397" grpId="9" animBg="1" advAuto="0"/>
      <p:bldP spid="397" grpId="1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What small ruminant farmers w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9768">
              <a:defRPr sz="6768"/>
            </a:lvl1pPr>
          </a:lstStyle>
          <a:p>
            <a:r>
              <a:t>What small ruminant farmers want?</a:t>
            </a:r>
          </a:p>
        </p:txBody>
      </p:sp>
      <p:pic>
        <p:nvPicPr>
          <p:cNvPr id="400" name="Angora sürüsü.jpg" descr="Angora sürüsü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5" y="3733817"/>
            <a:ext cx="6458745" cy="4833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tiftik.png" descr="tiftik.png"/>
          <p:cNvPicPr>
            <a:picLocks noChangeAspect="1"/>
          </p:cNvPicPr>
          <p:nvPr/>
        </p:nvPicPr>
        <p:blipFill>
          <a:blip r:embed="rId3">
            <a:extLst/>
          </a:blip>
          <a:srcRect b="2822"/>
          <a:stretch>
            <a:fillRect/>
          </a:stretch>
        </p:blipFill>
        <p:spPr>
          <a:xfrm>
            <a:off x="6334885" y="3717432"/>
            <a:ext cx="6631604" cy="4833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mohair2 kopya.png" descr="mohair2 kopya.png"/>
          <p:cNvPicPr>
            <a:picLocks noChangeAspect="1"/>
          </p:cNvPicPr>
          <p:nvPr/>
        </p:nvPicPr>
        <p:blipFill>
          <a:blip r:embed="rId4">
            <a:extLst/>
          </a:blip>
          <a:srcRect l="22052" r="8016"/>
          <a:stretch>
            <a:fillRect/>
          </a:stretch>
        </p:blipFill>
        <p:spPr>
          <a:xfrm rot="5400000">
            <a:off x="7297243" y="2784345"/>
            <a:ext cx="4834167" cy="6709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1111.jpg" descr="11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299" y="3726674"/>
            <a:ext cx="6466117" cy="4840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444.png" descr="44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51829" y="5085411"/>
            <a:ext cx="2336801" cy="2908301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get to have kids at non breeding season,…"/>
          <p:cNvSpPr/>
          <p:nvPr/>
        </p:nvSpPr>
        <p:spPr>
          <a:xfrm>
            <a:off x="574889" y="3079630"/>
            <a:ext cx="11855022" cy="5735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get to have kids at non breeding season,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Synchronisation of breed and births in a short time periods,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don't want to feed male animals,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get one or more kids from female animals,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production of embryos from a genetically valuable animal,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improve the management of infertile/sub-fertile male and will eliminate reproductive diseases.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get to have kids at non breeding season,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Synchronisation of breed and births in a short time periods,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don't want to feed male animals,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get one or more kids from female animals,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production of embryos from a genetically valuable animal,</a:t>
            </a:r>
          </a:p>
          <a:p>
            <a:pPr marL="507999" indent="-507999" algn="just" defTabSz="457200">
              <a:buSzPct val="43000"/>
              <a:buBlip>
                <a:blip r:embed="rId7"/>
              </a:buBlip>
              <a:defRPr sz="3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improve the management of infertile/sub-fertile male and will eliminate reproductive diseases.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fill="hold" grpId="9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1000" fill="hold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9" presetClass="exit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1000" fill="hold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1" animBg="1" advAuto="0"/>
      <p:bldP spid="400" grpId="2" animBg="1" advAuto="0"/>
      <p:bldP spid="401" grpId="7" animBg="1" advAuto="0"/>
      <p:bldP spid="401" grpId="10" animBg="1" advAuto="0"/>
      <p:bldP spid="402" grpId="8" animBg="1" advAuto="0"/>
      <p:bldP spid="402" grpId="9" animBg="1" advAuto="0"/>
      <p:bldP spid="403" grpId="3" animBg="1" advAuto="0"/>
      <p:bldP spid="403" grpId="6" animBg="1" advAuto="0"/>
      <p:bldP spid="404" grpId="4" animBg="1" advAuto="0"/>
      <p:bldP spid="404" grpId="5" animBg="1" advAuto="0"/>
      <p:bldP spid="404" grpId="11" animBg="1" advAuto="0"/>
      <p:bldP spid="405" grpId="1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WHAT ARE THE MOST COMMON ARTs ?"/>
          <p:cNvSpPr txBox="1">
            <a:spLocks noGrp="1"/>
          </p:cNvSpPr>
          <p:nvPr>
            <p:ph type="title"/>
          </p:nvPr>
        </p:nvSpPr>
        <p:spPr>
          <a:xfrm>
            <a:off x="1270000" y="-263040"/>
            <a:ext cx="10464800" cy="25400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WHAT ARE THE MOST COMMON ARTs ?</a:t>
            </a:r>
          </a:p>
        </p:txBody>
      </p:sp>
      <p:sp>
        <p:nvSpPr>
          <p:cNvPr id="408" name="1. ARTIFICIAL INSEMINATION"/>
          <p:cNvSpPr txBox="1"/>
          <p:nvPr/>
        </p:nvSpPr>
        <p:spPr>
          <a:xfrm>
            <a:off x="472400" y="1906854"/>
            <a:ext cx="9138802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cap="small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1. ARTIFICIAL INSEMINATION</a:t>
            </a:r>
          </a:p>
        </p:txBody>
      </p:sp>
      <p:sp>
        <p:nvSpPr>
          <p:cNvPr id="409" name="4. SYNCHRONIZATION"/>
          <p:cNvSpPr txBox="1"/>
          <p:nvPr/>
        </p:nvSpPr>
        <p:spPr>
          <a:xfrm>
            <a:off x="472400" y="4195479"/>
            <a:ext cx="9138802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4. SYNCHRONIZATION</a:t>
            </a:r>
          </a:p>
        </p:txBody>
      </p:sp>
      <p:sp>
        <p:nvSpPr>
          <p:cNvPr id="410" name="2. EMBRYO TRANSFER"/>
          <p:cNvSpPr txBox="1"/>
          <p:nvPr/>
        </p:nvSpPr>
        <p:spPr>
          <a:xfrm>
            <a:off x="419448" y="2572612"/>
            <a:ext cx="5185179" cy="7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3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2. EMBRYO TRANSFER</a:t>
            </a:r>
          </a:p>
        </p:txBody>
      </p:sp>
      <p:sp>
        <p:nvSpPr>
          <p:cNvPr id="411" name="3. IN VITRO EMBRYO PRODUCTION"/>
          <p:cNvSpPr txBox="1"/>
          <p:nvPr/>
        </p:nvSpPr>
        <p:spPr>
          <a:xfrm>
            <a:off x="356824" y="3088930"/>
            <a:ext cx="9029448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3. IN VITRO EMBRYO PRODUCTION</a:t>
            </a:r>
          </a:p>
        </p:txBody>
      </p:sp>
      <p:sp>
        <p:nvSpPr>
          <p:cNvPr id="412" name="5. Ovum Pick Up (OPU)"/>
          <p:cNvSpPr txBox="1"/>
          <p:nvPr/>
        </p:nvSpPr>
        <p:spPr>
          <a:xfrm>
            <a:off x="491736" y="4807951"/>
            <a:ext cx="7304991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5. Ovum Pick Up </a:t>
            </a:r>
            <a:r>
              <a:rPr>
                <a:solidFill>
                  <a:srgbClr val="E8BB25"/>
                </a:solidFill>
              </a:rPr>
              <a:t>(OPU)</a:t>
            </a:r>
          </a:p>
        </p:txBody>
      </p:sp>
      <p:sp>
        <p:nvSpPr>
          <p:cNvPr id="413" name="(IVP)"/>
          <p:cNvSpPr txBox="1"/>
          <p:nvPr/>
        </p:nvSpPr>
        <p:spPr>
          <a:xfrm>
            <a:off x="9511648" y="3088930"/>
            <a:ext cx="1884793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1499" indent="-571499" defTabSz="457200">
              <a:buSzPct val="100000"/>
              <a:buChar char="-"/>
              <a:defRPr sz="3200">
                <a:solidFill>
                  <a:srgbClr val="00F9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(IVP)</a:t>
            </a:r>
          </a:p>
        </p:txBody>
      </p:sp>
      <p:sp>
        <p:nvSpPr>
          <p:cNvPr id="414" name="7. Intrastoplasmic sperm injection"/>
          <p:cNvSpPr txBox="1"/>
          <p:nvPr/>
        </p:nvSpPr>
        <p:spPr>
          <a:xfrm>
            <a:off x="469990" y="6128472"/>
            <a:ext cx="9143622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7. Intrastoplasmic sperm injection</a:t>
            </a:r>
          </a:p>
        </p:txBody>
      </p:sp>
      <p:sp>
        <p:nvSpPr>
          <p:cNvPr id="415" name="(ICSI)"/>
          <p:cNvSpPr txBox="1"/>
          <p:nvPr/>
        </p:nvSpPr>
        <p:spPr>
          <a:xfrm>
            <a:off x="9744670" y="6152901"/>
            <a:ext cx="208372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1499" indent="-571499" defTabSz="457200">
              <a:buSzPct val="100000"/>
              <a:buChar char="-"/>
              <a:defRPr sz="3200">
                <a:solidFill>
                  <a:srgbClr val="9152B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(ICSI)</a:t>
            </a:r>
          </a:p>
        </p:txBody>
      </p:sp>
      <p:sp>
        <p:nvSpPr>
          <p:cNvPr id="416" name="6. Cryopreservation of gamet cells"/>
          <p:cNvSpPr txBox="1"/>
          <p:nvPr/>
        </p:nvSpPr>
        <p:spPr>
          <a:xfrm>
            <a:off x="419470" y="5486590"/>
            <a:ext cx="9244661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6. Cryopreservation of gamet cells</a:t>
            </a:r>
          </a:p>
        </p:txBody>
      </p:sp>
      <p:sp>
        <p:nvSpPr>
          <p:cNvPr id="417" name="9. Transgenesis (TG)…"/>
          <p:cNvSpPr txBox="1"/>
          <p:nvPr/>
        </p:nvSpPr>
        <p:spPr>
          <a:xfrm>
            <a:off x="456156" y="7675781"/>
            <a:ext cx="5955852" cy="146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9. Transgenesis </a:t>
            </a:r>
            <a:r>
              <a:rPr>
                <a:solidFill>
                  <a:srgbClr val="259129"/>
                </a:solidFill>
              </a:rPr>
              <a:t>(TG)</a:t>
            </a:r>
            <a:r>
              <a:t> </a:t>
            </a:r>
          </a:p>
          <a:p>
            <a: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10. Cloning </a:t>
            </a:r>
            <a:r>
              <a:rPr>
                <a:solidFill>
                  <a:srgbClr val="9152BC"/>
                </a:solidFill>
              </a:rPr>
              <a:t>(Cl)</a:t>
            </a:r>
          </a:p>
        </p:txBody>
      </p:sp>
      <p:sp>
        <p:nvSpPr>
          <p:cNvPr id="418" name="8. Ultrasound (USG) and Thermographie (TG)"/>
          <p:cNvSpPr txBox="1"/>
          <p:nvPr/>
        </p:nvSpPr>
        <p:spPr>
          <a:xfrm>
            <a:off x="271253" y="6777701"/>
            <a:ext cx="12360694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8. Ultrasound </a:t>
            </a:r>
            <a:r>
              <a:rPr>
                <a:solidFill>
                  <a:srgbClr val="71B0E2"/>
                </a:solidFill>
              </a:rPr>
              <a:t>(USG)</a:t>
            </a:r>
            <a:r>
              <a:rPr>
                <a:solidFill>
                  <a:srgbClr val="0433FF"/>
                </a:solidFill>
              </a:rPr>
              <a:t> </a:t>
            </a:r>
            <a:r>
              <a:t>and Thermographie </a:t>
            </a:r>
            <a:r>
              <a:rPr>
                <a:solidFill>
                  <a:srgbClr val="F2A057"/>
                </a:solidFill>
              </a:rPr>
              <a:t>(TG)</a:t>
            </a:r>
          </a:p>
        </p:txBody>
      </p:sp>
      <p:sp>
        <p:nvSpPr>
          <p:cNvPr id="419" name="(AI)"/>
          <p:cNvSpPr txBox="1"/>
          <p:nvPr/>
        </p:nvSpPr>
        <p:spPr>
          <a:xfrm>
            <a:off x="8537048" y="1944617"/>
            <a:ext cx="1742041" cy="7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66749" indent="-666749" defTabSz="457200">
              <a:buSzPct val="100000"/>
              <a:buChar char="-"/>
              <a:defRPr sz="3200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(AI)</a:t>
            </a:r>
          </a:p>
        </p:txBody>
      </p:sp>
      <p:sp>
        <p:nvSpPr>
          <p:cNvPr id="420" name="- (ET)"/>
          <p:cNvSpPr txBox="1"/>
          <p:nvPr/>
        </p:nvSpPr>
        <p:spPr>
          <a:xfrm>
            <a:off x="5708341" y="2578878"/>
            <a:ext cx="1588118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- (ET)</a:t>
            </a:r>
          </a:p>
        </p:txBody>
      </p:sp>
      <p:pic>
        <p:nvPicPr>
          <p:cNvPr id="421" name="Rectangle" descr="Rectangl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8" y="1914711"/>
            <a:ext cx="12304584" cy="2034146"/>
          </a:xfrm>
          <a:prstGeom prst="rect">
            <a:avLst/>
          </a:prstGeom>
        </p:spPr>
      </p:pic>
      <p:pic>
        <p:nvPicPr>
          <p:cNvPr id="423" name="Rectangle" descr="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140" y="4136662"/>
            <a:ext cx="12348519" cy="3481195"/>
          </a:xfrm>
          <a:prstGeom prst="rect">
            <a:avLst/>
          </a:prstGeom>
        </p:spPr>
      </p:pic>
      <p:pic>
        <p:nvPicPr>
          <p:cNvPr id="425" name="Rectangle" descr="Rectang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205" y="7746844"/>
            <a:ext cx="12436389" cy="1816822"/>
          </a:xfrm>
          <a:prstGeom prst="rect">
            <a:avLst/>
          </a:prstGeom>
        </p:spPr>
      </p:pic>
      <p:sp>
        <p:nvSpPr>
          <p:cNvPr id="427" name="Techniques"/>
          <p:cNvSpPr txBox="1"/>
          <p:nvPr/>
        </p:nvSpPr>
        <p:spPr>
          <a:xfrm>
            <a:off x="1386722" y="2302846"/>
            <a:ext cx="8370171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      Techniques</a:t>
            </a:r>
          </a:p>
        </p:txBody>
      </p:sp>
      <p:sp>
        <p:nvSpPr>
          <p:cNvPr id="428" name="Tools"/>
          <p:cNvSpPr txBox="1"/>
          <p:nvPr/>
        </p:nvSpPr>
        <p:spPr>
          <a:xfrm>
            <a:off x="2228820" y="5248321"/>
            <a:ext cx="5625961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      Tools</a:t>
            </a:r>
          </a:p>
        </p:txBody>
      </p:sp>
      <p:sp>
        <p:nvSpPr>
          <p:cNvPr id="429" name="Genetically Engineered Animals"/>
          <p:cNvSpPr txBox="1"/>
          <p:nvPr/>
        </p:nvSpPr>
        <p:spPr>
          <a:xfrm>
            <a:off x="542206" y="8193796"/>
            <a:ext cx="11920389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Genetically Engineered Animals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8" animBg="1" advAuto="0"/>
      <p:bldP spid="409" grpId="15" animBg="1" advAuto="0"/>
      <p:bldP spid="410" grpId="10" animBg="1" advAuto="0"/>
      <p:bldP spid="411" grpId="12" animBg="1" advAuto="0"/>
      <p:bldP spid="412" grpId="16" animBg="1" advAuto="0"/>
      <p:bldP spid="413" grpId="13" animBg="1" advAuto="0"/>
      <p:bldP spid="414" grpId="18" animBg="1" advAuto="0"/>
      <p:bldP spid="415" grpId="19" animBg="1" advAuto="0"/>
      <p:bldP spid="416" grpId="17" animBg="1" advAuto="0"/>
      <p:bldP spid="417" grpId="22" animBg="1" advAuto="0"/>
      <p:bldP spid="418" grpId="20" animBg="1" advAuto="0"/>
      <p:bldP spid="419" grpId="9" animBg="1" advAuto="0"/>
      <p:bldP spid="420" grpId="11" animBg="1" advAuto="0"/>
      <p:bldP spid="421" grpId="1" animBg="1" advAuto="0"/>
      <p:bldP spid="423" grpId="3" animBg="1" advAuto="0"/>
      <p:bldP spid="425" grpId="5" animBg="1" advAuto="0"/>
      <p:bldP spid="427" grpId="2" animBg="1" advAuto="0"/>
      <p:bldP spid="427" grpId="7" animBg="1" advAuto="0"/>
      <p:bldP spid="428" grpId="4" animBg="1" advAuto="0"/>
      <p:bldP spid="428" grpId="14" animBg="1" advAuto="0"/>
      <p:bldP spid="429" grpId="6" animBg="1" advAuto="0"/>
      <p:bldP spid="429" grpId="2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What Exactly AI Is?"/>
          <p:cNvSpPr txBox="1">
            <a:spLocks noGrp="1"/>
          </p:cNvSpPr>
          <p:nvPr>
            <p:ph type="title"/>
          </p:nvPr>
        </p:nvSpPr>
        <p:spPr>
          <a:xfrm>
            <a:off x="1100666" y="338666"/>
            <a:ext cx="10464801" cy="2013414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What Exactly </a:t>
            </a:r>
            <a:r>
              <a:rPr>
                <a:solidFill>
                  <a:srgbClr val="C13521"/>
                </a:solidFill>
              </a:rPr>
              <a:t>AI </a:t>
            </a:r>
            <a:r>
              <a:t>Is?</a:t>
            </a:r>
          </a:p>
        </p:txBody>
      </p:sp>
      <p:pic>
        <p:nvPicPr>
          <p:cNvPr id="432" name="images.jpg" descr="images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26" y="4901952"/>
            <a:ext cx="5504754" cy="3973082"/>
          </a:xfrm>
          <a:prstGeom prst="rect">
            <a:avLst/>
          </a:prstGeom>
        </p:spPr>
      </p:pic>
      <p:sp>
        <p:nvSpPr>
          <p:cNvPr id="433" name="not this"/>
          <p:cNvSpPr/>
          <p:nvPr/>
        </p:nvSpPr>
        <p:spPr>
          <a:xfrm rot="3606281">
            <a:off x="1237037" y="1878809"/>
            <a:ext cx="2706117" cy="2276444"/>
          </a:xfrm>
          <a:prstGeom prst="rightArrow">
            <a:avLst>
              <a:gd name="adj1" fmla="val 32000"/>
              <a:gd name="adj2" fmla="val 35705"/>
            </a:avLst>
          </a:prstGeom>
          <a:solidFill>
            <a:srgbClr val="FADD7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457200">
              <a:defRPr sz="3200">
                <a:solidFill>
                  <a:srgbClr val="282A2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not this</a:t>
            </a:r>
          </a:p>
        </p:txBody>
      </p:sp>
      <p:sp>
        <p:nvSpPr>
          <p:cNvPr id="434" name="but this"/>
          <p:cNvSpPr/>
          <p:nvPr/>
        </p:nvSpPr>
        <p:spPr>
          <a:xfrm rot="3502885">
            <a:off x="8712587" y="1890134"/>
            <a:ext cx="2779404" cy="2261995"/>
          </a:xfrm>
          <a:prstGeom prst="rightArrow">
            <a:avLst>
              <a:gd name="adj1" fmla="val 32000"/>
              <a:gd name="adj2" fmla="val 38326"/>
            </a:avLst>
          </a:prstGeom>
          <a:blipFill>
            <a:blip r:embed="rId3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457200">
              <a:defRPr sz="3200">
                <a:solidFill>
                  <a:srgbClr val="282A2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but this</a:t>
            </a:r>
          </a:p>
        </p:txBody>
      </p:sp>
      <p:sp>
        <p:nvSpPr>
          <p:cNvPr id="435" name="Artificial insemination (AI) is the placing of sperm in the reproductive tract of a female by means other than that of the natural breeding process."/>
          <p:cNvSpPr txBox="1">
            <a:spLocks noGrp="1"/>
          </p:cNvSpPr>
          <p:nvPr>
            <p:ph type="body" idx="1"/>
          </p:nvPr>
        </p:nvSpPr>
        <p:spPr>
          <a:xfrm>
            <a:off x="2540000" y="1286933"/>
            <a:ext cx="8716169" cy="6096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/>
            </a:lvl1pPr>
          </a:lstStyle>
          <a:p>
            <a:r>
              <a:t>Artificial insemination (AI) is the placing of sperm in the reproductive tract of a female by means other than that of the natural breeding process.</a:t>
            </a:r>
          </a:p>
        </p:txBody>
      </p:sp>
      <p:pic>
        <p:nvPicPr>
          <p:cNvPr id="436" name="IMG_5750 (2)-small.jpg" descr="IMG_5750 (2)-small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5556" y="4997647"/>
            <a:ext cx="5281301" cy="4086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8" fill="hold" grpId="5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0" fill="hold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xit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2" dur="0" fill="hold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xit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" dur="0" fill="hold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2" animBg="1" advAuto="0"/>
      <p:bldP spid="432" grpId="6" animBg="1" advAuto="0"/>
      <p:bldP spid="433" grpId="1" animBg="1" advAuto="0"/>
      <p:bldP spid="433" grpId="5" animBg="1" advAuto="0"/>
      <p:bldP spid="434" grpId="3" animBg="1" advAuto="0"/>
      <p:bldP spid="434" grpId="7" animBg="1" advAuto="0"/>
      <p:bldP spid="435" grpId="9" animBg="1" advAuto="0"/>
      <p:bldP spid="436" grpId="4" animBg="1" advAuto="0"/>
      <p:bldP spid="436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Why AI?"/>
          <p:cNvSpPr txBox="1">
            <a:spLocks noGrp="1"/>
          </p:cNvSpPr>
          <p:nvPr>
            <p:ph type="title"/>
          </p:nvPr>
        </p:nvSpPr>
        <p:spPr>
          <a:xfrm>
            <a:off x="-1320800" y="-1016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Why AI?</a:t>
            </a:r>
          </a:p>
        </p:txBody>
      </p:sp>
      <p:sp>
        <p:nvSpPr>
          <p:cNvPr id="439" name="using the best males of the breed, herd…"/>
          <p:cNvSpPr txBox="1"/>
          <p:nvPr/>
        </p:nvSpPr>
        <p:spPr>
          <a:xfrm>
            <a:off x="-10813" y="2294597"/>
            <a:ext cx="5516051" cy="6154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69900" indent="-469900" algn="l" defTabSz="457200">
              <a:spcBef>
                <a:spcPts val="1400"/>
              </a:spcBef>
              <a:buSzPct val="43000"/>
              <a:buBlip>
                <a:blip r:embed="rId2"/>
              </a:buBlip>
              <a:defRPr sz="29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using the best males of the breed, herd</a:t>
            </a:r>
          </a:p>
          <a:p>
            <a:pPr marL="469900" indent="-469900" algn="l" defTabSz="457200">
              <a:spcBef>
                <a:spcPts val="1400"/>
              </a:spcBef>
              <a:buSzPct val="43000"/>
              <a:buBlip>
                <a:blip r:embed="rId2"/>
              </a:buBlip>
              <a:defRPr sz="29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protecting passing diseases among animals</a:t>
            </a:r>
          </a:p>
          <a:p>
            <a:pPr marL="476250" indent="-476250" algn="l" defTabSz="457200">
              <a:spcBef>
                <a:spcPts val="14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reducing the number of males needed in farms</a:t>
            </a:r>
          </a:p>
          <a:p>
            <a:pPr marL="476250" indent="-476250" algn="l" defTabSz="457200">
              <a:buSzPct val="100000"/>
              <a:buChar char="•"/>
              <a:defRPr sz="3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improving production</a:t>
            </a:r>
            <a:br/>
            <a:r>
              <a:t>traits in farm</a:t>
            </a:r>
          </a:p>
        </p:txBody>
      </p:sp>
      <p:pic>
        <p:nvPicPr>
          <p:cNvPr id="440" name="images-4.jpg" descr="images-4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7247" y="2401980"/>
            <a:ext cx="7310706" cy="4949640"/>
          </a:xfrm>
          <a:prstGeom prst="rect">
            <a:avLst/>
          </a:prstGeom>
        </p:spPr>
      </p:pic>
      <p:pic>
        <p:nvPicPr>
          <p:cNvPr id="441" name="abortedfetis.jpg" descr="abortedfetis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4068" y="3632173"/>
            <a:ext cx="7324980" cy="3479298"/>
          </a:xfrm>
          <a:prstGeom prst="rect">
            <a:avLst/>
          </a:prstGeom>
        </p:spPr>
      </p:pic>
      <p:pic>
        <p:nvPicPr>
          <p:cNvPr id="442" name="09saanenherd.jpg" descr="09saanenherd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54068" y="3634367"/>
            <a:ext cx="7324980" cy="4949641"/>
          </a:xfrm>
          <a:prstGeom prst="rect">
            <a:avLst/>
          </a:prstGeom>
        </p:spPr>
      </p:pic>
      <p:pic>
        <p:nvPicPr>
          <p:cNvPr id="443" name="IMG_7100.JPG" descr="IMG_7100.JP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2325" y="3708606"/>
            <a:ext cx="7368466" cy="4801162"/>
          </a:xfrm>
          <a:prstGeom prst="rect">
            <a:avLst/>
          </a:prstGeom>
        </p:spPr>
      </p:pic>
      <p:sp>
        <p:nvSpPr>
          <p:cNvPr id="444" name="http://www.mega-milkers.info…"/>
          <p:cNvSpPr txBox="1"/>
          <p:nvPr/>
        </p:nvSpPr>
        <p:spPr>
          <a:xfrm>
            <a:off x="345019" y="9045703"/>
            <a:ext cx="12099127" cy="51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1300">
                <a:solidFill>
                  <a:srgbClr val="CBC8C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http://www.mega-milkers.info</a:t>
            </a:r>
          </a:p>
          <a:p>
            <a:pPr algn="l" defTabSz="457200">
              <a:lnSpc>
                <a:spcPct val="117999"/>
              </a:lnSpc>
              <a:defRPr sz="1300">
                <a:solidFill>
                  <a:srgbClr val="CBC8C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http://www.cnsp.caprinos.org.mx/biblioteca/foroscaprinos/presentacionesforoculiacannov2012/estrategiastecnologicasparalasprincipenferdeloscap.pdf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1" build="p" bldLvl="5" animBg="1" advAuto="0"/>
      <p:bldP spid="440" grpId="2" animBg="1" advAuto="0"/>
      <p:bldP spid="440" grpId="3" animBg="1" advAuto="0"/>
      <p:bldP spid="441" grpId="4" animBg="1" advAuto="0"/>
      <p:bldP spid="441" grpId="5" animBg="1" advAuto="0"/>
      <p:bldP spid="442" grpId="8" animBg="1" advAuto="0"/>
      <p:bldP spid="443" grpId="6" animBg="1" advAuto="0"/>
      <p:bldP spid="443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B712-10-2.jpg" descr="B712-10-2.jpg"/>
          <p:cNvPicPr>
            <a:picLocks noChangeAspect="1"/>
          </p:cNvPicPr>
          <p:nvPr/>
        </p:nvPicPr>
        <p:blipFill>
          <a:blip r:embed="rId2">
            <a:extLst/>
          </a:blip>
          <a:srcRect l="7020" t="3694" r="13718" b="3694"/>
          <a:stretch>
            <a:fillRect/>
          </a:stretch>
        </p:blipFill>
        <p:spPr>
          <a:xfrm>
            <a:off x="4430579" y="5568786"/>
            <a:ext cx="3571432" cy="312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s-17.jpg" descr="images-17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977" y="5481052"/>
            <a:ext cx="3587632" cy="332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s-18.jpg" descr="images-18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0465" y="5403226"/>
            <a:ext cx="3534565" cy="3404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aipic.jpg" descr="aipic.jpg"/>
          <p:cNvPicPr>
            <a:picLocks/>
          </p:cNvPicPr>
          <p:nvPr/>
        </p:nvPicPr>
        <p:blipFill>
          <a:blip r:embed="rId5">
            <a:extLst/>
          </a:blip>
          <a:srcRect t="12569"/>
          <a:stretch>
            <a:fillRect/>
          </a:stretch>
        </p:blipFill>
        <p:spPr>
          <a:xfrm>
            <a:off x="4414653" y="5888632"/>
            <a:ext cx="3571368" cy="3424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G_7186.JPG" descr="IMG_7186.JPG"/>
          <p:cNvPicPr>
            <a:picLocks/>
          </p:cNvPicPr>
          <p:nvPr/>
        </p:nvPicPr>
        <p:blipFill>
          <a:blip r:embed="rId6">
            <a:extLst/>
          </a:blip>
          <a:srcRect l="11189" r="11189"/>
          <a:stretch>
            <a:fillRect/>
          </a:stretch>
        </p:blipFill>
        <p:spPr>
          <a:xfrm>
            <a:off x="4423759" y="5392189"/>
            <a:ext cx="3545828" cy="3426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page3image41960.png" descr="page3image4196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23691" y="5431432"/>
            <a:ext cx="3587633" cy="160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collected_semen.png" descr="collected_semen.pn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54959" y="1640606"/>
            <a:ext cx="3469482" cy="342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Lec_LR207_Laboratory_Fridge_82L_Capacity.jpg" descr="Lec_LR207_Laboratory_Fridge_82L_Capacity.jpg"/>
          <p:cNvPicPr>
            <a:picLocks noChangeAspect="1"/>
          </p:cNvPicPr>
          <p:nvPr/>
        </p:nvPicPr>
        <p:blipFill>
          <a:blip r:embed="rId9">
            <a:extLst/>
          </a:blip>
          <a:srcRect l="22103" t="19884" r="10146" b="7389"/>
          <a:stretch>
            <a:fillRect/>
          </a:stretch>
        </p:blipFill>
        <p:spPr>
          <a:xfrm>
            <a:off x="5378714" y="1670438"/>
            <a:ext cx="2645920" cy="3364426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How to Inseminate?"/>
          <p:cNvSpPr txBox="1">
            <a:spLocks noGrp="1"/>
          </p:cNvSpPr>
          <p:nvPr>
            <p:ph type="title"/>
          </p:nvPr>
        </p:nvSpPr>
        <p:spPr>
          <a:xfrm>
            <a:off x="-1151467" y="-592667"/>
            <a:ext cx="10464801" cy="2540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How to Inseminate?</a:t>
            </a:r>
          </a:p>
        </p:txBody>
      </p:sp>
      <p:sp>
        <p:nvSpPr>
          <p:cNvPr id="455" name="Fresh…"/>
          <p:cNvSpPr txBox="1">
            <a:spLocks noGrp="1"/>
          </p:cNvSpPr>
          <p:nvPr>
            <p:ph type="body" sz="quarter" idx="1"/>
          </p:nvPr>
        </p:nvSpPr>
        <p:spPr>
          <a:xfrm>
            <a:off x="800100" y="1640606"/>
            <a:ext cx="4268193" cy="342397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10"/>
              </a:buBlip>
            </a:pPr>
            <a:r>
              <a:t>Fresh</a:t>
            </a:r>
          </a:p>
          <a:p>
            <a:pPr>
              <a:buBlip>
                <a:blip r:embed="rId10"/>
              </a:buBlip>
            </a:pPr>
            <a:r>
              <a:t>Chilled (refrigerated)</a:t>
            </a:r>
          </a:p>
          <a:p>
            <a:pPr>
              <a:buBlip>
                <a:blip r:embed="rId10"/>
              </a:buBlip>
            </a:pPr>
            <a:r>
              <a:t>Frozen </a:t>
            </a:r>
          </a:p>
        </p:txBody>
      </p:sp>
      <p:pic>
        <p:nvPicPr>
          <p:cNvPr id="456" name="Rectangle" descr="Rectangl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7740" y="1640606"/>
            <a:ext cx="7499154" cy="3423974"/>
          </a:xfrm>
          <a:prstGeom prst="rect">
            <a:avLst/>
          </a:prstGeom>
        </p:spPr>
      </p:pic>
      <p:sp>
        <p:nvSpPr>
          <p:cNvPr id="458" name="Vaginal…"/>
          <p:cNvSpPr txBox="1"/>
          <p:nvPr/>
        </p:nvSpPr>
        <p:spPr>
          <a:xfrm>
            <a:off x="800100" y="5393266"/>
            <a:ext cx="4268193" cy="342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4340" indent="-434340" algn="l" defTabSz="411479">
              <a:spcBef>
                <a:spcPts val="2800"/>
              </a:spcBef>
              <a:buSzPct val="43000"/>
              <a:buFont typeface="Gill Sans"/>
              <a:buBlip>
                <a:blip r:embed="rId10"/>
              </a:buBlip>
              <a:defRPr sz="288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Vaginal</a:t>
            </a:r>
          </a:p>
          <a:p>
            <a:pPr marL="434340" indent="-434340" algn="l" defTabSz="411479">
              <a:spcBef>
                <a:spcPts val="2800"/>
              </a:spcBef>
              <a:buSzPct val="43000"/>
              <a:buFont typeface="Gill Sans"/>
              <a:buBlip>
                <a:blip r:embed="rId10"/>
              </a:buBlip>
              <a:defRPr sz="288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Cervical</a:t>
            </a:r>
          </a:p>
          <a:p>
            <a:pPr marL="434340" indent="-434340" algn="l" defTabSz="411479">
              <a:spcBef>
                <a:spcPts val="2800"/>
              </a:spcBef>
              <a:buSzPct val="43000"/>
              <a:buFont typeface="Gill Sans"/>
              <a:buBlip>
                <a:blip r:embed="rId10"/>
              </a:buBlip>
              <a:defRPr sz="288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Transcervical</a:t>
            </a:r>
          </a:p>
          <a:p>
            <a:pPr marL="434340" indent="-434340" algn="l" defTabSz="411479">
              <a:spcBef>
                <a:spcPts val="2800"/>
              </a:spcBef>
              <a:buSzPct val="43000"/>
              <a:buFont typeface="Gill Sans"/>
              <a:buBlip>
                <a:blip r:embed="rId10"/>
              </a:buBlip>
              <a:defRPr sz="288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Laparoscopic</a:t>
            </a:r>
          </a:p>
        </p:txBody>
      </p:sp>
      <p:pic>
        <p:nvPicPr>
          <p:cNvPr id="459" name="Rectangle" descr="Rectangle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57740" y="5327460"/>
            <a:ext cx="7499154" cy="3555587"/>
          </a:xfrm>
          <a:prstGeom prst="rect">
            <a:avLst/>
          </a:prstGeom>
        </p:spPr>
      </p:pic>
      <p:pic>
        <p:nvPicPr>
          <p:cNvPr id="461" name="Rectangle" descr="Rectangle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35103" y="1615206"/>
            <a:ext cx="4268193" cy="7299193"/>
          </a:xfrm>
          <a:prstGeom prst="rect">
            <a:avLst/>
          </a:prstGeom>
        </p:spPr>
      </p:pic>
      <p:sp>
        <p:nvSpPr>
          <p:cNvPr id="463" name="Flushing…"/>
          <p:cNvSpPr/>
          <p:nvPr/>
        </p:nvSpPr>
        <p:spPr>
          <a:xfrm>
            <a:off x="8582158" y="1516395"/>
            <a:ext cx="3774083" cy="7052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508000" indent="-508000" defTabSz="457200">
              <a:buSzPct val="43000"/>
              <a:buBlip>
                <a:blip r:embed="rId10"/>
              </a:buBlip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Flushing</a:t>
            </a:r>
          </a:p>
          <a:p>
            <a:pPr marL="508000" indent="-508000" defTabSz="457200">
              <a:buSzPct val="43000"/>
              <a:buBlip>
                <a:blip r:embed="rId10"/>
              </a:buBlip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Convenient time</a:t>
            </a:r>
          </a:p>
          <a:p>
            <a:pPr marL="508000" indent="-508000" defTabSz="457200">
              <a:buSzPct val="43000"/>
              <a:buBlip>
                <a:blip r:embed="rId10"/>
              </a:buBlip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Monitoring</a:t>
            </a:r>
          </a:p>
          <a:p>
            <a:pPr marL="508000" indent="-508000" defTabSz="457200">
              <a:buSzPct val="43000"/>
              <a:buBlip>
                <a:blip r:embed="rId10"/>
              </a:buBlip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Response to synch.</a:t>
            </a:r>
          </a:p>
          <a:p>
            <a:pPr marL="508000" indent="-508000" defTabSz="457200">
              <a:buSzPct val="43000"/>
              <a:buBlip>
                <a:blip r:embed="rId10"/>
              </a:buBlip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Anatomical structure</a:t>
            </a:r>
          </a:p>
          <a:p>
            <a:pPr marL="508000" indent="-508000" defTabSz="457200">
              <a:buSzPct val="43000"/>
              <a:buBlip>
                <a:blip r:embed="rId10"/>
              </a:buBlip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Non-Stress</a:t>
            </a:r>
          </a:p>
        </p:txBody>
      </p:sp>
      <p:pic>
        <p:nvPicPr>
          <p:cNvPr id="464" name="images-11.jpg" descr="images-11.jpg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639414" y="1690292"/>
            <a:ext cx="3385267" cy="3324602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EMEN TYPE"/>
          <p:cNvSpPr txBox="1"/>
          <p:nvPr/>
        </p:nvSpPr>
        <p:spPr>
          <a:xfrm>
            <a:off x="699587" y="2660829"/>
            <a:ext cx="7325094" cy="138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8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SEMEN TYPE</a:t>
            </a:r>
          </a:p>
        </p:txBody>
      </p:sp>
      <p:sp>
        <p:nvSpPr>
          <p:cNvPr id="466" name="TECHNIQUE"/>
          <p:cNvSpPr txBox="1"/>
          <p:nvPr/>
        </p:nvSpPr>
        <p:spPr>
          <a:xfrm>
            <a:off x="984372" y="6256804"/>
            <a:ext cx="6645890" cy="138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8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TECHNIQUE</a:t>
            </a:r>
          </a:p>
        </p:txBody>
      </p:sp>
      <p:sp>
        <p:nvSpPr>
          <p:cNvPr id="467" name="SUCCES"/>
          <p:cNvSpPr txBox="1"/>
          <p:nvPr/>
        </p:nvSpPr>
        <p:spPr>
          <a:xfrm>
            <a:off x="8345247" y="4344609"/>
            <a:ext cx="4247905" cy="138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8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SUCCES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10911 -0.028381" pathEditMode="relative">
                                      <p:cBhvr>
                                        <p:cTn id="25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65"/>
                                        </p:tgtEl>
                                      </p:cBhvr>
                                      <p:by x="139157" y="139157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519999">
                                      <p:cBhvr>
                                        <p:cTn id="31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465"/>
                                        </p:tgtEl>
                                      </p:cBhvr>
                                      <p:by x="28025" y="2802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11 -0.028381 L -0.310911 0.000000" pathEditMode="relative">
                                      <p:cBhvr>
                                        <p:cTn id="37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9" dur="1500" fill="hold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1500" fill="hold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09108 -0.021586" pathEditMode="relative">
                                      <p:cBhvr>
                                        <p:cTn id="71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accel="50000" decel="5000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399999">
                                      <p:cBhvr>
                                        <p:cTn id="74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accel="50000" decel="50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466"/>
                                        </p:tgtEl>
                                      </p:cBhvr>
                                      <p:by x="39430" y="3943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108 -0.021586 L -0.309108 0.000000" pathEditMode="relative">
                                      <p:cBhvr>
                                        <p:cTn id="80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5" nodeType="after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16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780 -0.410458" pathEditMode="relative">
                                      <p:cBhvr>
                                        <p:cTn id="12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accel="50000" decel="5000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000" fill="hold"/>
                                        <p:tgtEl>
                                          <p:spTgt spid="467"/>
                                        </p:tgtEl>
                                      </p:cBhvr>
                                      <p:by x="38999" y="38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0 -0.410458 L -0.000780 -0.384416" pathEditMode="relative">
                                      <p:cBhvr>
                                        <p:cTn id="130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4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3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23" animBg="1" advAuto="0"/>
      <p:bldP spid="447" grpId="24" animBg="1" advAuto="0"/>
      <p:bldP spid="448" grpId="25" animBg="1" advAuto="0"/>
      <p:bldP spid="449" grpId="26" animBg="1" advAuto="0"/>
      <p:bldP spid="450" grpId="29" animBg="1" advAuto="0"/>
      <p:bldP spid="451" grpId="27" animBg="1" advAuto="0"/>
      <p:bldP spid="451" grpId="28" animBg="1" advAuto="0"/>
      <p:bldP spid="452" grpId="13" animBg="1" advAuto="0"/>
      <p:bldP spid="452" grpId="14" animBg="1" advAuto="0"/>
      <p:bldP spid="453" grpId="15" animBg="1" advAuto="0"/>
      <p:bldP spid="453" grpId="16" animBg="1" advAuto="0"/>
      <p:bldP spid="455" grpId="12" build="p" bldLvl="5" animBg="1" advAuto="0"/>
      <p:bldP spid="456" grpId="1" animBg="1" advAuto="0"/>
      <p:bldP spid="458" grpId="22" build="p" animBg="1" advAuto="0"/>
      <p:bldP spid="459" grpId="3" animBg="1" advAuto="0"/>
      <p:bldP spid="461" grpId="5" animBg="1" advAuto="0"/>
      <p:bldP spid="463" grpId="33" build="p" animBg="1" advAuto="0"/>
      <p:bldP spid="464" grpId="17" animBg="1" advAuto="0"/>
      <p:bldP spid="465" grpId="2" animBg="1" advAuto="0"/>
      <p:bldP spid="465" grpId="8" animBg="1" advAuto="0"/>
      <p:bldP spid="465" grpId="9" animBg="1" advAuto="0"/>
      <p:bldP spid="465" grpId="10" animBg="1" advAuto="0"/>
      <p:bldP spid="466" grpId="4" animBg="1" advAuto="0"/>
      <p:bldP spid="466" grpId="19" animBg="1" advAuto="0"/>
      <p:bldP spid="466" grpId="20" animBg="1" advAuto="0"/>
      <p:bldP spid="467" grpId="6" animBg="1" advAuto="0"/>
      <p:bldP spid="467" grpId="31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Macintosh PowerPoint</Application>
  <PresentationFormat>Custom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Chalkduster</vt:lpstr>
      <vt:lpstr>Gill Sans</vt:lpstr>
      <vt:lpstr>Helvetica Neue</vt:lpstr>
      <vt:lpstr>Marker Felt</vt:lpstr>
      <vt:lpstr>GraphPaper</vt:lpstr>
      <vt:lpstr>What ARTs is?</vt:lpstr>
      <vt:lpstr>What small ruminant farmers want?</vt:lpstr>
      <vt:lpstr>WHAT ARE THE MOST COMMON ARTs ?</vt:lpstr>
      <vt:lpstr>What Exactly AI Is?</vt:lpstr>
      <vt:lpstr>Why AI?</vt:lpstr>
      <vt:lpstr>How to Inseminate?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ARTs is?</dc:title>
  <cp:lastModifiedBy>Microsoft</cp:lastModifiedBy>
  <cp:revision>1</cp:revision>
  <dcterms:modified xsi:type="dcterms:W3CDTF">2019-05-08T08:14:43Z</dcterms:modified>
</cp:coreProperties>
</file>