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3" r:id="rId7"/>
    <p:sldId id="275" r:id="rId8"/>
    <p:sldId id="264" r:id="rId9"/>
    <p:sldId id="265" r:id="rId10"/>
    <p:sldId id="266" r:id="rId11"/>
    <p:sldId id="282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17" autoAdjust="0"/>
    <p:restoredTop sz="94660"/>
  </p:normalViewPr>
  <p:slideViewPr>
    <p:cSldViewPr snapToGrid="0">
      <p:cViewPr varScale="1">
        <p:scale>
          <a:sx n="86" d="100"/>
          <a:sy n="86" d="100"/>
        </p:scale>
        <p:origin x="75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352D4-1CB4-4ED8-AF91-D9CC4E79F3D1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60165-0C6D-4B02-90AC-36A05D9921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5493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13488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9879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495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83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0317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198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589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8430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0300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6048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00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879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117" y="2196302"/>
            <a:ext cx="5492289" cy="2595154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  <a:scene3d>
            <a:camera prst="perspectiveFront"/>
            <a:lightRig rig="threePt" dir="t"/>
          </a:scene3d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996697" y="0"/>
            <a:ext cx="9944100" cy="1330037"/>
          </a:xfrm>
          <a:ln w="38100">
            <a:solidFill>
              <a:schemeClr val="tx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sz="4000" b="1" dirty="0">
                <a:solidFill>
                  <a:schemeClr val="tx1">
                    <a:lumMod val="85000"/>
                  </a:schemeClr>
                </a:solidFill>
              </a:rPr>
              <a:t>Membranes, CHANNELS AND TRANSFER</a:t>
            </a:r>
            <a:br>
              <a:rPr lang="tr-TR" sz="4000" b="1" dirty="0">
                <a:solidFill>
                  <a:schemeClr val="tx1">
                    <a:lumMod val="85000"/>
                  </a:schemeClr>
                </a:solidFill>
              </a:rPr>
            </a:br>
            <a:endParaRPr lang="tr-TR" sz="40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086600" y="5069718"/>
            <a:ext cx="5105400" cy="69088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Dr. Etkin ŞAFAK</a:t>
            </a:r>
          </a:p>
          <a:p>
            <a:pPr algn="ctr"/>
            <a:r>
              <a:rPr lang="tr-TR" b="1" dirty="0" err="1">
                <a:solidFill>
                  <a:schemeClr val="tx1">
                    <a:lumMod val="85000"/>
                  </a:schemeClr>
                </a:solidFill>
              </a:rPr>
              <a:t>Department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 of </a:t>
            </a:r>
            <a:r>
              <a:rPr lang="tr-TR" b="1" dirty="0" err="1">
                <a:solidFill>
                  <a:schemeClr val="tx1">
                    <a:lumMod val="85000"/>
                  </a:schemeClr>
                </a:solidFill>
              </a:rPr>
              <a:t>Physiology</a:t>
            </a:r>
            <a:endParaRPr lang="tr-TR" b="1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08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79754" y="285557"/>
            <a:ext cx="8534400" cy="1507067"/>
          </a:xfrm>
        </p:spPr>
        <p:txBody>
          <a:bodyPr/>
          <a:lstStyle/>
          <a:p>
            <a:r>
              <a:rPr lang="tr-TR" b="1" dirty="0"/>
              <a:t>DIFFUSION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11600" y="2010557"/>
            <a:ext cx="5569527" cy="470169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Many processes in living organisms are closely associated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with diffusion. </a:t>
            </a:r>
            <a:endParaRPr lang="tr-TR" b="1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For example, oxygen, nutrients,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and other molecules enter and leave the smallest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blood vessels (capillaries) by diffusion, </a:t>
            </a:r>
            <a:endParaRPr lang="tr-TR" b="1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Diffusion is process which is NOT due to the action of a force, but a result of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the random movements of atoms (statistical problem)</a:t>
            </a:r>
            <a:endParaRPr lang="tr-TR" b="1" dirty="0">
              <a:solidFill>
                <a:schemeClr val="tx1">
                  <a:lumMod val="85000"/>
                </a:schemeClr>
              </a:solidFill>
            </a:endParaRPr>
          </a:p>
          <a:p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endParaRPr lang="tr-TR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073" y="2010557"/>
            <a:ext cx="4093761" cy="307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82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B262C28-EBF0-4B4E-915F-ECA3C9777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719" y="4489217"/>
            <a:ext cx="8534400" cy="1507067"/>
          </a:xfrm>
        </p:spPr>
        <p:txBody>
          <a:bodyPr/>
          <a:lstStyle/>
          <a:p>
            <a:r>
              <a:rPr lang="tr-TR" b="1" dirty="0"/>
              <a:t>ANY QUESTIONS?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426" y="2079879"/>
            <a:ext cx="2581275" cy="177165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8208579" y="5549462"/>
            <a:ext cx="3058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Dr. Etkin ŞAFAK</a:t>
            </a:r>
          </a:p>
          <a:p>
            <a:pPr algn="ctr"/>
            <a:r>
              <a:rPr lang="tr-TR" dirty="0"/>
              <a:t>esafak@ankara.edu.tr</a:t>
            </a:r>
          </a:p>
        </p:txBody>
      </p:sp>
    </p:spTree>
    <p:extLst>
      <p:ext uri="{BB962C8B-B14F-4D97-AF65-F5344CB8AC3E}">
        <p14:creationId xmlns:p14="http://schemas.microsoft.com/office/powerpoint/2010/main" val="640605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353034" y="140585"/>
            <a:ext cx="8534400" cy="1507067"/>
          </a:xfrm>
        </p:spPr>
        <p:txBody>
          <a:bodyPr/>
          <a:lstStyle/>
          <a:p>
            <a:r>
              <a:rPr lang="tr-TR" b="1" dirty="0"/>
              <a:t>Cell </a:t>
            </a:r>
            <a:r>
              <a:rPr lang="tr-TR" b="1" dirty="0" err="1"/>
              <a:t>membrane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88276" y="1039090"/>
            <a:ext cx="6052113" cy="5231630"/>
          </a:xfrm>
        </p:spPr>
        <p:txBody>
          <a:bodyPr>
            <a:normAutofit fontScale="92500"/>
          </a:bodyPr>
          <a:lstStyle/>
          <a:p>
            <a:r>
              <a:rPr lang="tr-TR" sz="2800" dirty="0">
                <a:solidFill>
                  <a:schemeClr val="tx1">
                    <a:lumMod val="85000"/>
                  </a:schemeClr>
                </a:solidFill>
              </a:rPr>
              <a:t>T</a:t>
            </a:r>
            <a:r>
              <a:rPr lang="en-US" sz="2800" dirty="0">
                <a:solidFill>
                  <a:schemeClr val="tx1">
                    <a:lumMod val="85000"/>
                  </a:schemeClr>
                </a:solidFill>
              </a:rPr>
              <a:t>he </a:t>
            </a:r>
            <a:r>
              <a:rPr lang="tr-TR" sz="2800" dirty="0" err="1">
                <a:solidFill>
                  <a:schemeClr val="tx1">
                    <a:lumMod val="85000"/>
                  </a:schemeClr>
                </a:solidFill>
              </a:rPr>
              <a:t>complex</a:t>
            </a:r>
            <a:r>
              <a:rPr lang="tr-TR" sz="28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sz="2800" dirty="0" err="1">
                <a:solidFill>
                  <a:schemeClr val="tx1">
                    <a:lumMod val="85000"/>
                  </a:schemeClr>
                </a:solidFill>
              </a:rPr>
              <a:t>chemical</a:t>
            </a:r>
            <a:r>
              <a:rPr lang="tr-TR" sz="28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sz="2800" dirty="0" err="1">
                <a:solidFill>
                  <a:schemeClr val="tx1">
                    <a:lumMod val="85000"/>
                  </a:schemeClr>
                </a:solidFill>
              </a:rPr>
              <a:t>reactions</a:t>
            </a:r>
            <a:r>
              <a:rPr lang="tr-TR" sz="28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sz="2800" dirty="0" err="1">
                <a:solidFill>
                  <a:schemeClr val="tx1">
                    <a:lumMod val="85000"/>
                  </a:schemeClr>
                </a:solidFill>
              </a:rPr>
              <a:t>proceed</a:t>
            </a:r>
            <a:r>
              <a:rPr lang="tr-TR" sz="28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sz="2800" dirty="0" err="1">
                <a:solidFill>
                  <a:schemeClr val="tx1">
                    <a:lumMod val="85000"/>
                  </a:schemeClr>
                </a:solidFill>
              </a:rPr>
              <a:t>under</a:t>
            </a:r>
            <a:r>
              <a:rPr lang="tr-TR" sz="28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sz="2800" u="sng" dirty="0" err="1">
                <a:solidFill>
                  <a:schemeClr val="tx1">
                    <a:lumMod val="85000"/>
                  </a:schemeClr>
                </a:solidFill>
              </a:rPr>
              <a:t>restricted</a:t>
            </a:r>
            <a:r>
              <a:rPr lang="tr-TR" sz="28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sz="2800" dirty="0" err="1">
                <a:solidFill>
                  <a:schemeClr val="tx1">
                    <a:lumMod val="85000"/>
                  </a:schemeClr>
                </a:solidFill>
              </a:rPr>
              <a:t>conditions</a:t>
            </a:r>
            <a:endParaRPr lang="tr-TR" sz="2800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tr-TR" sz="2800" dirty="0" err="1">
                <a:solidFill>
                  <a:schemeClr val="tx1">
                    <a:lumMod val="85000"/>
                  </a:schemeClr>
                </a:solidFill>
              </a:rPr>
              <a:t>Such</a:t>
            </a:r>
            <a:r>
              <a:rPr lang="tr-TR" sz="28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sz="2800" dirty="0" err="1">
                <a:solidFill>
                  <a:schemeClr val="tx1">
                    <a:lumMod val="85000"/>
                  </a:schemeClr>
                </a:solidFill>
              </a:rPr>
              <a:t>constancy</a:t>
            </a:r>
            <a:r>
              <a:rPr lang="tr-TR" sz="2800" dirty="0">
                <a:solidFill>
                  <a:schemeClr val="tx1">
                    <a:lumMod val="85000"/>
                  </a:schemeClr>
                </a:solidFill>
              </a:rPr>
              <a:t> is </a:t>
            </a:r>
            <a:r>
              <a:rPr lang="tr-TR" sz="2800" dirty="0" err="1">
                <a:solidFill>
                  <a:schemeClr val="tx1">
                    <a:lumMod val="85000"/>
                  </a:schemeClr>
                </a:solidFill>
              </a:rPr>
              <a:t>maintained</a:t>
            </a:r>
            <a:r>
              <a:rPr lang="tr-TR" sz="28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sz="2800" dirty="0" err="1">
                <a:solidFill>
                  <a:schemeClr val="tx1">
                    <a:lumMod val="85000"/>
                  </a:schemeClr>
                </a:solidFill>
              </a:rPr>
              <a:t>through</a:t>
            </a:r>
            <a:r>
              <a:rPr lang="tr-TR" sz="28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sz="2800" dirty="0" err="1">
                <a:solidFill>
                  <a:schemeClr val="tx1">
                    <a:lumMod val="85000"/>
                  </a:schemeClr>
                </a:solidFill>
              </a:rPr>
              <a:t>the</a:t>
            </a:r>
            <a:r>
              <a:rPr lang="tr-TR" sz="28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sz="2800" dirty="0" err="1">
                <a:solidFill>
                  <a:schemeClr val="tx1">
                    <a:lumMod val="85000"/>
                  </a:schemeClr>
                </a:solidFill>
              </a:rPr>
              <a:t>action</a:t>
            </a:r>
            <a:r>
              <a:rPr lang="tr-TR" sz="28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sz="2800" u="sng" dirty="0">
                <a:solidFill>
                  <a:schemeClr val="tx1">
                    <a:lumMod val="85000"/>
                  </a:schemeClr>
                </a:solidFill>
              </a:rPr>
              <a:t>of </a:t>
            </a:r>
            <a:r>
              <a:rPr lang="tr-TR" sz="2800" u="sng" dirty="0" err="1">
                <a:solidFill>
                  <a:schemeClr val="tx1">
                    <a:lumMod val="85000"/>
                  </a:schemeClr>
                </a:solidFill>
              </a:rPr>
              <a:t>biological</a:t>
            </a:r>
            <a:r>
              <a:rPr lang="tr-TR" sz="2800" u="sng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sz="2800" u="sng" dirty="0" err="1">
                <a:solidFill>
                  <a:schemeClr val="tx1">
                    <a:lumMod val="85000"/>
                  </a:schemeClr>
                </a:solidFill>
              </a:rPr>
              <a:t>membranes</a:t>
            </a:r>
            <a:endParaRPr lang="tr-TR" sz="2800" u="sng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tr-TR" sz="28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sz="2800" dirty="0" err="1">
                <a:solidFill>
                  <a:schemeClr val="tx1">
                    <a:lumMod val="85000"/>
                  </a:schemeClr>
                </a:solidFill>
              </a:rPr>
              <a:t>Every</a:t>
            </a:r>
            <a:r>
              <a:rPr lang="tr-TR" sz="28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sz="2800" dirty="0" err="1">
                <a:solidFill>
                  <a:schemeClr val="tx1">
                    <a:lumMod val="85000"/>
                  </a:schemeClr>
                </a:solidFill>
              </a:rPr>
              <a:t>cell</a:t>
            </a:r>
            <a:r>
              <a:rPr lang="tr-TR" sz="2800" dirty="0">
                <a:solidFill>
                  <a:schemeClr val="tx1">
                    <a:lumMod val="85000"/>
                  </a:schemeClr>
                </a:solidFill>
              </a:rPr>
              <a:t> has a </a:t>
            </a:r>
            <a:r>
              <a:rPr lang="tr-TR" sz="2800" dirty="0" err="1">
                <a:solidFill>
                  <a:schemeClr val="tx1">
                    <a:lumMod val="85000"/>
                  </a:schemeClr>
                </a:solidFill>
              </a:rPr>
              <a:t>continous</a:t>
            </a:r>
            <a:r>
              <a:rPr lang="tr-TR" sz="28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sz="2800" dirty="0" err="1">
                <a:solidFill>
                  <a:schemeClr val="tx1">
                    <a:lumMod val="85000"/>
                  </a:schemeClr>
                </a:solidFill>
              </a:rPr>
              <a:t>double-layered</a:t>
            </a:r>
            <a:r>
              <a:rPr lang="tr-TR" sz="28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sz="2800" dirty="0" err="1">
                <a:solidFill>
                  <a:schemeClr val="tx1">
                    <a:lumMod val="85000"/>
                  </a:schemeClr>
                </a:solidFill>
              </a:rPr>
              <a:t>membrane</a:t>
            </a:r>
            <a:r>
              <a:rPr lang="tr-TR" sz="2800" dirty="0">
                <a:solidFill>
                  <a:schemeClr val="tx1">
                    <a:lumMod val="85000"/>
                  </a:schemeClr>
                </a:solidFill>
              </a:rPr>
              <a:t> (</a:t>
            </a:r>
            <a:r>
              <a:rPr lang="tr-TR" sz="2800" dirty="0" err="1">
                <a:solidFill>
                  <a:schemeClr val="tx1">
                    <a:lumMod val="85000"/>
                  </a:schemeClr>
                </a:solidFill>
              </a:rPr>
              <a:t>ranging</a:t>
            </a:r>
            <a:r>
              <a:rPr lang="tr-TR" sz="2800" dirty="0">
                <a:solidFill>
                  <a:schemeClr val="tx1">
                    <a:lumMod val="85000"/>
                  </a:schemeClr>
                </a:solidFill>
              </a:rPr>
              <a:t> 6-23 </a:t>
            </a:r>
            <a:r>
              <a:rPr lang="tr-TR" sz="2800" dirty="0" err="1">
                <a:solidFill>
                  <a:schemeClr val="tx1">
                    <a:lumMod val="85000"/>
                  </a:schemeClr>
                </a:solidFill>
              </a:rPr>
              <a:t>nm</a:t>
            </a:r>
            <a:r>
              <a:rPr lang="tr-TR" sz="2800" dirty="0">
                <a:solidFill>
                  <a:schemeClr val="tx1">
                    <a:lumMod val="85000"/>
                  </a:schemeClr>
                </a:solidFill>
              </a:rPr>
              <a:t>)</a:t>
            </a:r>
          </a:p>
          <a:p>
            <a:r>
              <a:rPr lang="tr-TR" sz="2800" dirty="0" err="1">
                <a:solidFill>
                  <a:schemeClr val="tx1">
                    <a:lumMod val="85000"/>
                  </a:schemeClr>
                </a:solidFill>
              </a:rPr>
              <a:t>Lipid</a:t>
            </a:r>
            <a:r>
              <a:rPr lang="tr-TR" sz="28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sz="2800" dirty="0" err="1">
                <a:solidFill>
                  <a:schemeClr val="tx1">
                    <a:lumMod val="85000"/>
                  </a:schemeClr>
                </a:solidFill>
              </a:rPr>
              <a:t>based</a:t>
            </a:r>
            <a:r>
              <a:rPr lang="tr-TR" sz="28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sz="2800" dirty="0" err="1">
                <a:solidFill>
                  <a:schemeClr val="tx1">
                    <a:lumMod val="85000"/>
                  </a:schemeClr>
                </a:solidFill>
              </a:rPr>
              <a:t>structure</a:t>
            </a:r>
            <a:r>
              <a:rPr lang="tr-TR" sz="28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sz="2800" dirty="0" err="1">
                <a:solidFill>
                  <a:schemeClr val="tx1">
                    <a:lumMod val="85000"/>
                  </a:schemeClr>
                </a:solidFill>
              </a:rPr>
              <a:t>encloses</a:t>
            </a:r>
            <a:r>
              <a:rPr lang="tr-TR" sz="28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sz="2800" dirty="0" err="1">
                <a:solidFill>
                  <a:schemeClr val="tx1">
                    <a:lumMod val="85000"/>
                  </a:schemeClr>
                </a:solidFill>
              </a:rPr>
              <a:t>the</a:t>
            </a:r>
            <a:r>
              <a:rPr lang="tr-TR" sz="28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sz="2800" dirty="0" err="1">
                <a:solidFill>
                  <a:schemeClr val="tx1">
                    <a:lumMod val="85000"/>
                  </a:schemeClr>
                </a:solidFill>
              </a:rPr>
              <a:t>cytoplasm</a:t>
            </a:r>
            <a:r>
              <a:rPr lang="tr-TR" sz="28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sz="2800" dirty="0" err="1">
                <a:solidFill>
                  <a:schemeClr val="tx1">
                    <a:lumMod val="85000"/>
                  </a:schemeClr>
                </a:solidFill>
              </a:rPr>
              <a:t>and</a:t>
            </a:r>
            <a:r>
              <a:rPr lang="tr-TR" sz="28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sz="2800" dirty="0" err="1">
                <a:solidFill>
                  <a:schemeClr val="tx1">
                    <a:lumMod val="85000"/>
                  </a:schemeClr>
                </a:solidFill>
              </a:rPr>
              <a:t>the</a:t>
            </a:r>
            <a:r>
              <a:rPr lang="tr-TR" sz="28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sz="2800" dirty="0" err="1">
                <a:solidFill>
                  <a:schemeClr val="tx1">
                    <a:lumMod val="85000"/>
                  </a:schemeClr>
                </a:solidFill>
              </a:rPr>
              <a:t>cell</a:t>
            </a:r>
            <a:r>
              <a:rPr lang="tr-TR" sz="28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sz="2800" dirty="0" err="1">
                <a:solidFill>
                  <a:schemeClr val="tx1">
                    <a:lumMod val="85000"/>
                  </a:schemeClr>
                </a:solidFill>
              </a:rPr>
              <a:t>nucleus</a:t>
            </a:r>
            <a:r>
              <a:rPr lang="tr-TR" sz="2800" dirty="0">
                <a:solidFill>
                  <a:schemeClr val="tx1">
                    <a:lumMod val="85000"/>
                  </a:schemeClr>
                </a:solidFill>
              </a:rPr>
              <a:t>.</a:t>
            </a:r>
          </a:p>
          <a:p>
            <a:r>
              <a:rPr lang="tr-TR" sz="2800" dirty="0" err="1">
                <a:solidFill>
                  <a:schemeClr val="tx1">
                    <a:lumMod val="85000"/>
                  </a:schemeClr>
                </a:solidFill>
              </a:rPr>
              <a:t>The</a:t>
            </a:r>
            <a:r>
              <a:rPr lang="tr-TR" sz="28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sz="2800" dirty="0" err="1">
                <a:solidFill>
                  <a:srgbClr val="FF0000"/>
                </a:solidFill>
              </a:rPr>
              <a:t>membrane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 err="1">
                <a:solidFill>
                  <a:srgbClr val="FF0000"/>
                </a:solidFill>
              </a:rPr>
              <a:t>regulates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 err="1">
                <a:solidFill>
                  <a:srgbClr val="FF0000"/>
                </a:solidFill>
              </a:rPr>
              <a:t>moleculer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 err="1">
                <a:solidFill>
                  <a:srgbClr val="FF0000"/>
                </a:solidFill>
              </a:rPr>
              <a:t>traffic</a:t>
            </a:r>
            <a:r>
              <a:rPr lang="tr-TR" sz="28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sz="2800" dirty="0" err="1">
                <a:solidFill>
                  <a:schemeClr val="tx1">
                    <a:lumMod val="85000"/>
                  </a:schemeClr>
                </a:solidFill>
              </a:rPr>
              <a:t>between</a:t>
            </a:r>
            <a:r>
              <a:rPr lang="tr-TR" sz="28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sz="2800" dirty="0" err="1">
                <a:solidFill>
                  <a:schemeClr val="tx1">
                    <a:lumMod val="85000"/>
                  </a:schemeClr>
                </a:solidFill>
              </a:rPr>
              <a:t>the</a:t>
            </a:r>
            <a:r>
              <a:rPr lang="tr-TR" sz="28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sz="2800" dirty="0" err="1">
                <a:solidFill>
                  <a:schemeClr val="tx1">
                    <a:lumMod val="85000"/>
                  </a:schemeClr>
                </a:solidFill>
              </a:rPr>
              <a:t>interior</a:t>
            </a:r>
            <a:r>
              <a:rPr lang="tr-TR" sz="2800" dirty="0">
                <a:solidFill>
                  <a:schemeClr val="tx1">
                    <a:lumMod val="85000"/>
                  </a:schemeClr>
                </a:solidFill>
              </a:rPr>
              <a:t> of </a:t>
            </a:r>
            <a:r>
              <a:rPr lang="tr-TR" sz="2800" dirty="0" err="1">
                <a:solidFill>
                  <a:schemeClr val="tx1">
                    <a:lumMod val="85000"/>
                  </a:schemeClr>
                </a:solidFill>
              </a:rPr>
              <a:t>the</a:t>
            </a:r>
            <a:r>
              <a:rPr lang="tr-TR" sz="28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sz="2800" dirty="0" err="1">
                <a:solidFill>
                  <a:schemeClr val="tx1">
                    <a:lumMod val="85000"/>
                  </a:schemeClr>
                </a:solidFill>
              </a:rPr>
              <a:t>cell</a:t>
            </a:r>
            <a:r>
              <a:rPr lang="tr-TR" sz="28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sz="2800" dirty="0" err="1">
                <a:solidFill>
                  <a:schemeClr val="tx1">
                    <a:lumMod val="85000"/>
                  </a:schemeClr>
                </a:solidFill>
              </a:rPr>
              <a:t>and</a:t>
            </a:r>
            <a:r>
              <a:rPr lang="tr-TR" sz="28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sz="2800" dirty="0" err="1">
                <a:solidFill>
                  <a:schemeClr val="tx1">
                    <a:lumMod val="85000"/>
                  </a:schemeClr>
                </a:solidFill>
              </a:rPr>
              <a:t>the</a:t>
            </a:r>
            <a:r>
              <a:rPr lang="tr-TR" sz="28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sz="2800" dirty="0" err="1">
                <a:solidFill>
                  <a:schemeClr val="tx1">
                    <a:lumMod val="85000"/>
                  </a:schemeClr>
                </a:solidFill>
              </a:rPr>
              <a:t>external</a:t>
            </a:r>
            <a:r>
              <a:rPr lang="tr-TR" sz="28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sz="2800" dirty="0" err="1">
                <a:solidFill>
                  <a:schemeClr val="tx1">
                    <a:lumMod val="85000"/>
                  </a:schemeClr>
                </a:solidFill>
              </a:rPr>
              <a:t>environment</a:t>
            </a:r>
            <a:endParaRPr lang="tr-TR" sz="28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389" y="1647652"/>
            <a:ext cx="5066539" cy="246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71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78186" y="395285"/>
            <a:ext cx="11244552" cy="1507067"/>
          </a:xfrm>
        </p:spPr>
        <p:txBody>
          <a:bodyPr>
            <a:normAutofit/>
          </a:bodyPr>
          <a:lstStyle/>
          <a:p>
            <a:r>
              <a:rPr lang="en-US" b="1" dirty="0"/>
              <a:t>Membrane </a:t>
            </a:r>
            <a:r>
              <a:rPr lang="en-US" b="1" dirty="0" err="1"/>
              <a:t>Prote</a:t>
            </a:r>
            <a:r>
              <a:rPr lang="tr-TR" b="1" dirty="0"/>
              <a:t>i</a:t>
            </a:r>
            <a:r>
              <a:rPr lang="en-US" b="1" dirty="0"/>
              <a:t>ns and The</a:t>
            </a:r>
            <a:r>
              <a:rPr lang="tr-TR" b="1" dirty="0"/>
              <a:t>i</a:t>
            </a:r>
            <a:r>
              <a:rPr lang="en-US" b="1" dirty="0"/>
              <a:t>r </a:t>
            </a:r>
            <a:r>
              <a:rPr lang="en-US" b="1" dirty="0" err="1"/>
              <a:t>Funct</a:t>
            </a:r>
            <a:r>
              <a:rPr lang="tr-TR" b="1" dirty="0"/>
              <a:t>i</a:t>
            </a:r>
            <a:r>
              <a:rPr lang="en-US" b="1" dirty="0" err="1"/>
              <a:t>ons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5636" y="2174393"/>
            <a:ext cx="7855527" cy="46185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A membrane is a collage of different proteins, often grouped together, embedded in the fluid matrix of the lipid bilayer</a:t>
            </a: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Proteins determine most of the membrane’s specific functions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altLang="tr-TR" b="1" dirty="0">
                <a:solidFill>
                  <a:schemeClr val="tx1"/>
                </a:solidFill>
              </a:rPr>
              <a:t>Peripheral proteins </a:t>
            </a:r>
            <a:r>
              <a:rPr lang="en-US" altLang="tr-TR" dirty="0">
                <a:solidFill>
                  <a:schemeClr val="tx1"/>
                </a:solidFill>
              </a:rPr>
              <a:t>are bound to the surface of the membrane</a:t>
            </a:r>
            <a:endParaRPr lang="en-US" altLang="tr-TR" b="1" dirty="0">
              <a:solidFill>
                <a:schemeClr val="tx1"/>
              </a:solidFill>
            </a:endParaRPr>
          </a:p>
          <a:p>
            <a:r>
              <a:rPr lang="en-US" altLang="tr-TR" b="1" dirty="0">
                <a:solidFill>
                  <a:schemeClr val="tx1"/>
                </a:solidFill>
              </a:rPr>
              <a:t>Integral proteins </a:t>
            </a:r>
            <a:r>
              <a:rPr lang="en-US" altLang="tr-TR" dirty="0">
                <a:solidFill>
                  <a:schemeClr val="tx1"/>
                </a:solidFill>
              </a:rPr>
              <a:t>penetrate the hydrophobic core </a:t>
            </a:r>
          </a:p>
          <a:p>
            <a:r>
              <a:rPr lang="en-US" altLang="tr-TR" dirty="0">
                <a:solidFill>
                  <a:schemeClr val="tx1"/>
                </a:solidFill>
              </a:rPr>
              <a:t>Integral proteins that span the membrane are called </a:t>
            </a:r>
            <a:r>
              <a:rPr lang="en-US" altLang="tr-TR" dirty="0">
                <a:solidFill>
                  <a:srgbClr val="FF0000"/>
                </a:solidFill>
              </a:rPr>
              <a:t>transmembrane</a:t>
            </a:r>
            <a:r>
              <a:rPr lang="en-US" altLang="tr-TR" dirty="0">
                <a:solidFill>
                  <a:schemeClr val="tx1"/>
                </a:solidFill>
              </a:rPr>
              <a:t> proteins</a:t>
            </a:r>
          </a:p>
          <a:p>
            <a:r>
              <a:rPr lang="en-US" altLang="tr-TR" dirty="0">
                <a:solidFill>
                  <a:schemeClr val="tx1"/>
                </a:solidFill>
              </a:rPr>
              <a:t>The hydrophobic regions of an integral protein consist of one or more stretches of nonpolar amino acids, often coiled into alpha helices</a:t>
            </a:r>
          </a:p>
          <a:p>
            <a:endParaRPr lang="en-US" dirty="0">
              <a:solidFill>
                <a:schemeClr val="tx1">
                  <a:lumMod val="85000"/>
                </a:schemeClr>
              </a:solidFill>
            </a:endParaRPr>
          </a:p>
          <a:p>
            <a:endParaRPr lang="tr-TR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365" y="2266118"/>
            <a:ext cx="3618591" cy="298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58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93021" y="285557"/>
            <a:ext cx="10298979" cy="1507067"/>
          </a:xfrm>
        </p:spPr>
        <p:txBody>
          <a:bodyPr>
            <a:normAutofit/>
          </a:bodyPr>
          <a:lstStyle/>
          <a:p>
            <a:r>
              <a:rPr lang="tr-TR" b="1" dirty="0"/>
              <a:t>M</a:t>
            </a:r>
            <a:r>
              <a:rPr lang="en-US" b="1" dirty="0" err="1"/>
              <a:t>ajor</a:t>
            </a:r>
            <a:r>
              <a:rPr lang="en-US" b="1" dirty="0"/>
              <a:t> </a:t>
            </a:r>
            <a:r>
              <a:rPr lang="en-US" b="1" dirty="0" err="1"/>
              <a:t>funct</a:t>
            </a:r>
            <a:r>
              <a:rPr lang="tr-TR" b="1" dirty="0"/>
              <a:t>i</a:t>
            </a:r>
            <a:r>
              <a:rPr lang="en-US" b="1" dirty="0" err="1"/>
              <a:t>ons</a:t>
            </a:r>
            <a:r>
              <a:rPr lang="en-US" b="1" dirty="0"/>
              <a:t> of membrane </a:t>
            </a:r>
            <a:r>
              <a:rPr lang="en-US" b="1" dirty="0" err="1"/>
              <a:t>prote</a:t>
            </a:r>
            <a:r>
              <a:rPr lang="tr-TR" b="1" dirty="0"/>
              <a:t>i</a:t>
            </a:r>
            <a:r>
              <a:rPr lang="en-US" b="1" dirty="0"/>
              <a:t>ns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91" y="1792624"/>
            <a:ext cx="8615939" cy="4493877"/>
          </a:xfrm>
        </p:spPr>
        <p:txBody>
          <a:bodyPr>
            <a:normAutofit/>
          </a:bodyPr>
          <a:lstStyle/>
          <a:p>
            <a:pPr marL="1187450" lvl="1" indent="-514350">
              <a:buFont typeface="+mj-lt"/>
              <a:buAutoNum type="arabicPeriod"/>
            </a:pPr>
            <a:r>
              <a:rPr lang="en-US" altLang="tr-TR" sz="2600" dirty="0">
                <a:solidFill>
                  <a:schemeClr val="tx1"/>
                </a:solidFill>
              </a:rPr>
              <a:t>Transport</a:t>
            </a:r>
          </a:p>
          <a:p>
            <a:pPr marL="1187450" lvl="1" indent="-514350">
              <a:buFont typeface="+mj-lt"/>
              <a:buAutoNum type="arabicPeriod"/>
            </a:pPr>
            <a:r>
              <a:rPr lang="en-US" altLang="tr-TR" sz="2600" dirty="0">
                <a:solidFill>
                  <a:schemeClr val="tx1"/>
                </a:solidFill>
              </a:rPr>
              <a:t>Enzymatic activity</a:t>
            </a:r>
          </a:p>
          <a:p>
            <a:pPr marL="1187450" lvl="1" indent="-514350">
              <a:buFont typeface="+mj-lt"/>
              <a:buAutoNum type="arabicPeriod"/>
            </a:pPr>
            <a:r>
              <a:rPr lang="en-US" altLang="tr-TR" sz="2600" dirty="0">
                <a:solidFill>
                  <a:schemeClr val="tx1"/>
                </a:solidFill>
              </a:rPr>
              <a:t>Signal transduction</a:t>
            </a:r>
          </a:p>
          <a:p>
            <a:pPr marL="1187450" lvl="1" indent="-514350">
              <a:buFont typeface="+mj-lt"/>
              <a:buAutoNum type="arabicPeriod"/>
            </a:pPr>
            <a:r>
              <a:rPr lang="en-US" altLang="tr-TR" sz="2600" dirty="0">
                <a:solidFill>
                  <a:schemeClr val="tx1"/>
                </a:solidFill>
              </a:rPr>
              <a:t>Cell-cell recognition</a:t>
            </a:r>
          </a:p>
          <a:p>
            <a:pPr marL="1187450" lvl="1" indent="-514350">
              <a:buFont typeface="+mj-lt"/>
              <a:buAutoNum type="arabicPeriod"/>
            </a:pPr>
            <a:r>
              <a:rPr lang="en-US" altLang="tr-TR" sz="2600" dirty="0">
                <a:solidFill>
                  <a:schemeClr val="tx1"/>
                </a:solidFill>
              </a:rPr>
              <a:t>Intercellular joining</a:t>
            </a:r>
          </a:p>
          <a:p>
            <a:pPr marL="1187450" lvl="1" indent="-514350">
              <a:buFont typeface="+mj-lt"/>
              <a:buAutoNum type="arabicPeriod"/>
            </a:pPr>
            <a:r>
              <a:rPr lang="en-US" altLang="tr-TR" sz="2600" dirty="0">
                <a:solidFill>
                  <a:schemeClr val="tx1"/>
                </a:solidFill>
              </a:rPr>
              <a:t>Attachment to the cytoskeleton and extracellular matrix (ECM)</a:t>
            </a:r>
          </a:p>
          <a:p>
            <a:endParaRPr lang="en-US" dirty="0">
              <a:solidFill>
                <a:schemeClr val="tx1">
                  <a:lumMod val="85000"/>
                </a:schemeClr>
              </a:solidFill>
            </a:endParaRPr>
          </a:p>
          <a:p>
            <a:endParaRPr lang="tr-TR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124" y="1389055"/>
            <a:ext cx="3966811" cy="248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3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9130" y="316729"/>
            <a:ext cx="11317288" cy="1507067"/>
          </a:xfrm>
        </p:spPr>
        <p:txBody>
          <a:bodyPr/>
          <a:lstStyle/>
          <a:p>
            <a:pPr marL="673100" lvl="1"/>
            <a:r>
              <a:rPr lang="en-US" altLang="tr-TR" sz="2600" b="1" dirty="0">
                <a:solidFill>
                  <a:schemeClr val="tx1"/>
                </a:solidFill>
              </a:rPr>
              <a:t>HOW DO CELL MEMBRANES HELP MAINTAIN HOMEOSTASIS WITHIN A CELL?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6127" y="2535383"/>
            <a:ext cx="6828415" cy="4914901"/>
          </a:xfrm>
        </p:spPr>
        <p:txBody>
          <a:bodyPr>
            <a:normAutofit/>
          </a:bodyPr>
          <a:lstStyle/>
          <a:p>
            <a:pPr marL="1187450" lvl="1" indent="-514350">
              <a:buFont typeface="Wingdings" panose="05000000000000000000" pitchFamily="2" charset="2"/>
              <a:buChar char="Ø"/>
            </a:pPr>
            <a:r>
              <a:rPr lang="en-US" altLang="tr-TR" sz="2000" dirty="0">
                <a:solidFill>
                  <a:schemeClr val="tx1"/>
                </a:solidFill>
              </a:rPr>
              <a:t>Plasma membranes are </a:t>
            </a:r>
            <a:r>
              <a:rPr lang="en-US" altLang="tr-TR" sz="2000" b="1" dirty="0">
                <a:solidFill>
                  <a:schemeClr val="tx1"/>
                </a:solidFill>
              </a:rPr>
              <a:t>selectively permeable</a:t>
            </a:r>
            <a:r>
              <a:rPr lang="en-US" altLang="tr-TR" sz="2000" dirty="0">
                <a:solidFill>
                  <a:schemeClr val="tx1"/>
                </a:solidFill>
              </a:rPr>
              <a:t>, regulating the cell’s molecular traffic</a:t>
            </a:r>
            <a:endParaRPr lang="tr-TR" altLang="tr-TR" sz="2000" dirty="0">
              <a:solidFill>
                <a:schemeClr val="tx1"/>
              </a:solidFill>
            </a:endParaRPr>
          </a:p>
          <a:p>
            <a:pPr marL="1187450" lvl="1" indent="-514350">
              <a:buFont typeface="Wingdings" panose="05000000000000000000" pitchFamily="2" charset="2"/>
              <a:buChar char="Ø"/>
            </a:pPr>
            <a:r>
              <a:rPr lang="tr-TR" altLang="tr-TR" sz="2000" dirty="0" err="1">
                <a:solidFill>
                  <a:schemeClr val="tx1"/>
                </a:solidFill>
              </a:rPr>
              <a:t>They</a:t>
            </a:r>
            <a:r>
              <a:rPr lang="tr-TR" altLang="tr-TR" sz="2000" dirty="0">
                <a:solidFill>
                  <a:schemeClr val="tx1"/>
                </a:solidFill>
              </a:rPr>
              <a:t> </a:t>
            </a:r>
            <a:r>
              <a:rPr lang="en-US" altLang="tr-TR" sz="2000" dirty="0">
                <a:solidFill>
                  <a:schemeClr val="tx1"/>
                </a:solidFill>
              </a:rPr>
              <a:t>control what goes into and out of the cell,</a:t>
            </a:r>
            <a:endParaRPr lang="tr-TR" altLang="tr-TR" sz="2000" dirty="0">
              <a:solidFill>
                <a:schemeClr val="tx1"/>
              </a:solidFill>
            </a:endParaRPr>
          </a:p>
          <a:p>
            <a:pPr marL="673100" lvl="1" indent="0">
              <a:buNone/>
            </a:pPr>
            <a:endParaRPr lang="tr-TR" altLang="tr-TR" sz="2000" dirty="0">
              <a:solidFill>
                <a:schemeClr val="tx1"/>
              </a:solidFill>
            </a:endParaRPr>
          </a:p>
          <a:p>
            <a:pPr marL="1187450" lvl="1" indent="-5143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>
                    <a:lumMod val="85000"/>
                  </a:schemeClr>
                </a:solidFill>
              </a:rPr>
              <a:t>What determines the permeability of a substance across the cell membrane?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85000"/>
                  </a:schemeClr>
                </a:solidFill>
              </a:rPr>
              <a:t>Size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85000"/>
                  </a:schemeClr>
                </a:solidFill>
              </a:rPr>
              <a:t>Polarity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85000"/>
                  </a:schemeClr>
                </a:solidFill>
              </a:rPr>
              <a:t>Hydrophobic vs. hydrophilic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85000"/>
                  </a:schemeClr>
                </a:solidFill>
              </a:rPr>
              <a:t>Charge</a:t>
            </a:r>
          </a:p>
          <a:p>
            <a:pPr marL="1187450" lvl="1" indent="-514350">
              <a:buFont typeface="Wingdings" panose="05000000000000000000" pitchFamily="2" charset="2"/>
              <a:buChar char="Ø"/>
            </a:pPr>
            <a:endParaRPr lang="en-US" altLang="tr-TR" sz="2600" dirty="0">
              <a:solidFill>
                <a:schemeClr val="tx1"/>
              </a:solidFill>
            </a:endParaRPr>
          </a:p>
          <a:p>
            <a:pPr marL="1187450" lvl="1" indent="-514350">
              <a:buFont typeface="Wingdings" panose="05000000000000000000" pitchFamily="2" charset="2"/>
              <a:buChar char="Ø"/>
            </a:pPr>
            <a:endParaRPr lang="en-US" altLang="tr-TR" sz="2600" dirty="0">
              <a:solidFill>
                <a:schemeClr val="tx1"/>
              </a:solidFill>
            </a:endParaRPr>
          </a:p>
          <a:p>
            <a:pPr marL="1187450" lvl="1" indent="-514350">
              <a:buFont typeface="Wingdings" panose="05000000000000000000" pitchFamily="2" charset="2"/>
              <a:buChar char="Ø"/>
            </a:pPr>
            <a:endParaRPr lang="en-US" altLang="tr-TR" sz="26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>
                  <a:lumMod val="85000"/>
                </a:schemeClr>
              </a:solidFill>
            </a:endParaRPr>
          </a:p>
          <a:p>
            <a:endParaRPr lang="tr-TR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819" y="2535383"/>
            <a:ext cx="4072218" cy="272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82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21898" y="273365"/>
            <a:ext cx="8534400" cy="1507067"/>
          </a:xfrm>
        </p:spPr>
        <p:txBody>
          <a:bodyPr/>
          <a:lstStyle/>
          <a:p>
            <a:r>
              <a:rPr lang="tr-TR" b="1" dirty="0" err="1"/>
              <a:t>Selectively</a:t>
            </a:r>
            <a:r>
              <a:rPr lang="tr-TR" b="1" dirty="0"/>
              <a:t> </a:t>
            </a:r>
            <a:r>
              <a:rPr lang="tr-TR" b="1" dirty="0" err="1"/>
              <a:t>permeable</a:t>
            </a:r>
            <a:r>
              <a:rPr lang="tr-TR" b="1" dirty="0"/>
              <a:t>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4856" y="2043546"/>
            <a:ext cx="6349132" cy="431223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>
                <a:solidFill>
                  <a:schemeClr val="tx1">
                    <a:lumMod val="85000"/>
                  </a:schemeClr>
                </a:solidFill>
              </a:rPr>
              <a:t>Small molecules (no charge: nonpolar) can easily pass through  (oxygen) </a:t>
            </a:r>
          </a:p>
          <a:p>
            <a:r>
              <a:rPr lang="en-US" sz="2800" dirty="0">
                <a:solidFill>
                  <a:schemeClr val="tx1">
                    <a:lumMod val="85000"/>
                  </a:schemeClr>
                </a:solidFill>
              </a:rPr>
              <a:t>Small, polar molecules can easily pass through (H2O, CO2)</a:t>
            </a:r>
          </a:p>
          <a:p>
            <a:r>
              <a:rPr lang="en-US" sz="2800" dirty="0">
                <a:solidFill>
                  <a:schemeClr val="tx1">
                    <a:lumMod val="85000"/>
                  </a:schemeClr>
                </a:solidFill>
              </a:rPr>
              <a:t>Large, uncharged polar molecules cannot pass through (polysaccharides, proteins)</a:t>
            </a:r>
          </a:p>
          <a:p>
            <a:r>
              <a:rPr lang="en-US" sz="2800" dirty="0">
                <a:solidFill>
                  <a:schemeClr val="tx1">
                    <a:lumMod val="85000"/>
                  </a:schemeClr>
                </a:solidFill>
              </a:rPr>
              <a:t>Charged molecules cannot pass through (ions: Ca+, K+, Na+)</a:t>
            </a:r>
            <a:endParaRPr lang="tr-TR" sz="2800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sz="2800" b="1" dirty="0">
                <a:solidFill>
                  <a:schemeClr val="tx1">
                    <a:lumMod val="85000"/>
                  </a:schemeClr>
                </a:solidFill>
              </a:rPr>
              <a:t>Proteins</a:t>
            </a:r>
            <a:r>
              <a:rPr lang="en-US" sz="2800" dirty="0">
                <a:solidFill>
                  <a:schemeClr val="tx1">
                    <a:lumMod val="85000"/>
                  </a:schemeClr>
                </a:solidFill>
              </a:rPr>
              <a:t>- allow for movement of large</a:t>
            </a:r>
            <a:r>
              <a:rPr lang="tr-TR" sz="28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sz="2800" dirty="0" err="1">
                <a:solidFill>
                  <a:schemeClr val="tx1">
                    <a:lumMod val="85000"/>
                  </a:schemeClr>
                </a:solidFill>
              </a:rPr>
              <a:t>and</a:t>
            </a:r>
            <a:r>
              <a:rPr lang="tr-TR" sz="2800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85000"/>
                  </a:schemeClr>
                </a:solidFill>
              </a:rPr>
              <a:t>polar, ions across the membrane </a:t>
            </a:r>
          </a:p>
          <a:p>
            <a:r>
              <a:rPr lang="en-US" sz="2800" dirty="0">
                <a:solidFill>
                  <a:schemeClr val="tx1">
                    <a:lumMod val="85000"/>
                  </a:schemeClr>
                </a:solidFill>
              </a:rPr>
              <a:t>Integral membrane proteins- form “channels”; passageways across the cell membrane</a:t>
            </a:r>
          </a:p>
          <a:p>
            <a:endParaRPr lang="en-US" dirty="0">
              <a:solidFill>
                <a:schemeClr val="tx1">
                  <a:lumMod val="8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</a:schemeClr>
              </a:solidFill>
            </a:endParaRPr>
          </a:p>
          <a:p>
            <a:endParaRPr lang="tr-TR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622" y="2157846"/>
            <a:ext cx="47625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01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158218" y="285557"/>
            <a:ext cx="8534400" cy="1507067"/>
          </a:xfrm>
        </p:spPr>
        <p:txBody>
          <a:bodyPr/>
          <a:lstStyle/>
          <a:p>
            <a:r>
              <a:rPr lang="tr-TR" b="1" dirty="0"/>
              <a:t>CELL MEMBRANE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91" y="2551161"/>
            <a:ext cx="8615939" cy="4493877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>
                  <a:lumMod val="8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</a:schemeClr>
              </a:solidFill>
            </a:endParaRPr>
          </a:p>
          <a:p>
            <a:endParaRPr lang="tr-TR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4" name="Fluid Mosaic Mode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76945" y="1345623"/>
            <a:ext cx="6587837" cy="494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073458" y="273765"/>
            <a:ext cx="8534400" cy="1507067"/>
          </a:xfrm>
        </p:spPr>
        <p:txBody>
          <a:bodyPr/>
          <a:lstStyle/>
          <a:p>
            <a:r>
              <a:rPr lang="tr-TR" b="1" dirty="0" err="1"/>
              <a:t>Passıve</a:t>
            </a:r>
            <a:r>
              <a:rPr lang="tr-TR" b="1" dirty="0"/>
              <a:t> transport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75439" y="1780832"/>
            <a:ext cx="5818909" cy="477443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The movement of substance across a cell membrane WITHOUT the use of energy (ATP).</a:t>
            </a:r>
            <a:endParaRPr lang="tr-TR" b="1" dirty="0">
              <a:solidFill>
                <a:schemeClr val="tx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Three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Types:		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Diffusion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Osmosis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Facilitated Diffusion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</a:schemeClr>
              </a:solidFill>
            </a:endParaRPr>
          </a:p>
          <a:p>
            <a:endParaRPr lang="tr-TR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825" y="2082184"/>
            <a:ext cx="4492039" cy="430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10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683577" y="90485"/>
            <a:ext cx="8534400" cy="1507067"/>
          </a:xfrm>
        </p:spPr>
        <p:txBody>
          <a:bodyPr/>
          <a:lstStyle/>
          <a:p>
            <a:r>
              <a:rPr lang="tr-TR" b="1" dirty="0"/>
              <a:t>DIFFUSION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29986" y="1449725"/>
            <a:ext cx="6743699" cy="479521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The molecules of any substance, be it solid, liquid, or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gas, are in a continuous state of movement or vibration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– </a:t>
            </a:r>
            <a:r>
              <a:rPr lang="tr-TR" b="1" dirty="0" err="1">
                <a:solidFill>
                  <a:schemeClr val="tx1">
                    <a:lumMod val="85000"/>
                  </a:schemeClr>
                </a:solidFill>
              </a:rPr>
              <a:t>Brownian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tx1">
                    <a:lumMod val="85000"/>
                  </a:schemeClr>
                </a:solidFill>
              </a:rPr>
              <a:t>movement</a:t>
            </a:r>
            <a:endParaRPr lang="en-US" b="1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T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he warmer a substance is, the faster its molecules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move.</a:t>
            </a:r>
            <a:endParaRPr lang="tr-TR" b="1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The average speed of this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“thermal motion”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also depends upon the mass of the molecule. 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tr-TR" b="1" dirty="0" err="1">
                <a:solidFill>
                  <a:schemeClr val="tx1">
                    <a:lumMod val="85000"/>
                  </a:schemeClr>
                </a:solidFill>
              </a:rPr>
              <a:t>For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tr-TR" b="1" dirty="0" err="1">
                <a:solidFill>
                  <a:schemeClr val="tx1">
                    <a:lumMod val="85000"/>
                  </a:schemeClr>
                </a:solidFill>
              </a:rPr>
              <a:t>instance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: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At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body temperature, a molecule of water moves at about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2500 km/h (1500 mi/h), whereas a molecule of glucose,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which is 10 times heavier, moves at about 850</a:t>
            </a:r>
            <a:r>
              <a:rPr lang="tr-TR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km/h. </a:t>
            </a:r>
            <a:endParaRPr lang="tr-TR" dirty="0">
              <a:solidFill>
                <a:schemeClr val="tx1">
                  <a:lumMod val="85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The random thermal motion of molecules in a liquid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or gas will eventually distribute them uniformly</a:t>
            </a:r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85000"/>
                  </a:schemeClr>
                </a:solidFill>
              </a:rPr>
              <a:t>throughout the container.</a:t>
            </a:r>
          </a:p>
          <a:p>
            <a:endParaRPr lang="tr-TR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351" y="2315357"/>
            <a:ext cx="3932959" cy="245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5699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TM10001105[[fn=kırpılmış]]</Template>
  <TotalTime>1846</TotalTime>
  <Words>555</Words>
  <Application>Microsoft Office PowerPoint</Application>
  <PresentationFormat>Geniş ekran</PresentationFormat>
  <Paragraphs>69</Paragraphs>
  <Slides>11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5" baseType="lpstr">
      <vt:lpstr>Calibri</vt:lpstr>
      <vt:lpstr>Franklin Gothic Book</vt:lpstr>
      <vt:lpstr>Wingdings</vt:lpstr>
      <vt:lpstr>Crop</vt:lpstr>
      <vt:lpstr>Membranes, CHANNELS AND TRANSFER </vt:lpstr>
      <vt:lpstr>Cell membrane</vt:lpstr>
      <vt:lpstr>Membrane Proteins and Their Functions</vt:lpstr>
      <vt:lpstr>Major functions of membrane proteins</vt:lpstr>
      <vt:lpstr>HOW DO CELL MEMBRANES HELP MAINTAIN HOMEOSTASIS WITHIN A CELL?</vt:lpstr>
      <vt:lpstr>Selectively permeable?</vt:lpstr>
      <vt:lpstr>CELL MEMBRANE</vt:lpstr>
      <vt:lpstr>Passıve transport</vt:lpstr>
      <vt:lpstr>DIFFUSION</vt:lpstr>
      <vt:lpstr>DIFFUSION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Movement of Molecules Across Cell Membranes</dc:title>
  <dc:creator>Fizyolab1</dc:creator>
  <cp:lastModifiedBy>nailmert bıçakcı</cp:lastModifiedBy>
  <cp:revision>67</cp:revision>
  <dcterms:created xsi:type="dcterms:W3CDTF">2017-07-27T10:52:27Z</dcterms:created>
  <dcterms:modified xsi:type="dcterms:W3CDTF">2025-09-09T08:14:32Z</dcterms:modified>
</cp:coreProperties>
</file>