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66" r:id="rId5"/>
    <p:sldId id="259" r:id="rId6"/>
    <p:sldId id="268" r:id="rId7"/>
    <p:sldId id="260" r:id="rId8"/>
    <p:sldId id="269" r:id="rId9"/>
    <p:sldId id="262" r:id="rId10"/>
    <p:sldId id="261" r:id="rId11"/>
    <p:sldId id="272" r:id="rId12"/>
    <p:sldId id="263" r:id="rId13"/>
    <p:sldId id="264" r:id="rId14"/>
    <p:sldId id="271" r:id="rId15"/>
    <p:sldId id="265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760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02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67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3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52097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439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710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0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78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74478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9334D819-9F07-4261-B09B-9E467E5D9002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2776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3/9/2020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27841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8" pos="594" userDrawn="1">
          <p15:clr>
            <a:srgbClr val="F26B43"/>
          </p15:clr>
        </p15:guide>
        <p15:guide id="9" pos="5400" userDrawn="1">
          <p15:clr>
            <a:srgbClr val="F26B43"/>
          </p15:clr>
        </p15:guide>
        <p15:guide id="10" orient="horz" pos="4008" userDrawn="1">
          <p15:clr>
            <a:srgbClr val="F26B43"/>
          </p15:clr>
        </p15:guide>
        <p15:guide id="11" orient="horz" pos="1440" userDrawn="1">
          <p15:clr>
            <a:srgbClr val="F26B43"/>
          </p15:clr>
        </p15:guide>
        <p15:guide id="12" orient="horz" pos="3720" userDrawn="1">
          <p15:clr>
            <a:srgbClr val="F26B43"/>
          </p15:clr>
        </p15:guide>
        <p15:guide id="13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ray_thee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0B1A51-D808-427F-BF8C-8B1E7A1D05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Edebiyat</a:t>
            </a:r>
            <a:b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 dil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F9CD73A-142B-449B-8675-E62AAC0DA9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Geleneksel Kore edebiyatı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9913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1364C6-44BE-410A-81D6-F6C19B665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Hyangga</a:t>
            </a:r>
            <a:r>
              <a:rPr lang="en-US" dirty="0"/>
              <a:t> – </a:t>
            </a:r>
            <a:r>
              <a:rPr lang="ko-KR" altLang="en-US" dirty="0"/>
              <a:t>향가 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05F38C1-C8C9-4267-839D-ABD64B41CB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Yerel şarkı</a:t>
            </a: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7DD00E6-260B-4713-82DB-6CFF4790F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726" y="2909102"/>
            <a:ext cx="2560320" cy="2996398"/>
          </a:xfrm>
        </p:spPr>
        <p:txBody>
          <a:bodyPr/>
          <a:lstStyle/>
          <a:p>
            <a:r>
              <a:rPr lang="tr-TR" dirty="0" err="1"/>
              <a:t>Silla</a:t>
            </a:r>
            <a:r>
              <a:rPr lang="tr-TR" dirty="0"/>
              <a:t> ve </a:t>
            </a:r>
            <a:r>
              <a:rPr lang="tr-TR" dirty="0" err="1"/>
              <a:t>Goryeo</a:t>
            </a:r>
            <a:endParaRPr lang="tr-TR" dirty="0"/>
          </a:p>
          <a:p>
            <a:r>
              <a:rPr lang="tr-TR" dirty="0"/>
              <a:t>7. ve 10. YY</a:t>
            </a:r>
          </a:p>
          <a:p>
            <a:r>
              <a:rPr lang="tr-TR" dirty="0"/>
              <a:t>25 örnek</a:t>
            </a:r>
          </a:p>
          <a:p>
            <a:r>
              <a:rPr lang="tr-TR" dirty="0"/>
              <a:t>Aşk, ölüm, Budizm</a:t>
            </a:r>
          </a:p>
          <a:p>
            <a:r>
              <a:rPr lang="en-US" dirty="0" err="1"/>
              <a:t>Samguk</a:t>
            </a:r>
            <a:r>
              <a:rPr lang="en-US" dirty="0"/>
              <a:t> </a:t>
            </a:r>
            <a:r>
              <a:rPr lang="en-US" dirty="0" err="1"/>
              <a:t>Yusa</a:t>
            </a:r>
            <a:r>
              <a:rPr lang="en-US" dirty="0"/>
              <a:t> </a:t>
            </a:r>
            <a:r>
              <a:rPr lang="tr-TR" dirty="0"/>
              <a:t>ve</a:t>
            </a:r>
            <a:r>
              <a:rPr lang="en-US" dirty="0"/>
              <a:t> </a:t>
            </a:r>
            <a:r>
              <a:rPr lang="en-US" dirty="0" err="1"/>
              <a:t>Gyunyeojeon</a:t>
            </a:r>
            <a:endParaRPr lang="en-US" dirty="0"/>
          </a:p>
        </p:txBody>
      </p:sp>
      <p:graphicFrame>
        <p:nvGraphicFramePr>
          <p:cNvPr id="7" name="İçerik Yer Tutucusu 6">
            <a:extLst>
              <a:ext uri="{FF2B5EF4-FFF2-40B4-BE49-F238E27FC236}">
                <a16:creationId xmlns:a16="http://schemas.microsoft.com/office/drawing/2014/main" id="{2A773E51-73E4-4A6D-A15A-23014CE1653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84008102"/>
              </p:ext>
            </p:extLst>
          </p:nvPr>
        </p:nvGraphicFramePr>
        <p:xfrm>
          <a:off x="2952206" y="1205970"/>
          <a:ext cx="5965512" cy="5639736"/>
        </p:xfrm>
        <a:graphic>
          <a:graphicData uri="http://schemas.openxmlformats.org/drawingml/2006/table">
            <a:tbl>
              <a:tblPr/>
              <a:tblGrid>
                <a:gridCol w="1491378">
                  <a:extLst>
                    <a:ext uri="{9D8B030D-6E8A-4147-A177-3AD203B41FA5}">
                      <a16:colId xmlns:a16="http://schemas.microsoft.com/office/drawing/2014/main" val="903065295"/>
                    </a:ext>
                  </a:extLst>
                </a:gridCol>
                <a:gridCol w="1491378">
                  <a:extLst>
                    <a:ext uri="{9D8B030D-6E8A-4147-A177-3AD203B41FA5}">
                      <a16:colId xmlns:a16="http://schemas.microsoft.com/office/drawing/2014/main" val="3172216057"/>
                    </a:ext>
                  </a:extLst>
                </a:gridCol>
                <a:gridCol w="1491378">
                  <a:extLst>
                    <a:ext uri="{9D8B030D-6E8A-4147-A177-3AD203B41FA5}">
                      <a16:colId xmlns:a16="http://schemas.microsoft.com/office/drawing/2014/main" val="2601643156"/>
                    </a:ext>
                  </a:extLst>
                </a:gridCol>
                <a:gridCol w="1491378">
                  <a:extLst>
                    <a:ext uri="{9D8B030D-6E8A-4147-A177-3AD203B41FA5}">
                      <a16:colId xmlns:a16="http://schemas.microsoft.com/office/drawing/2014/main" val="687612879"/>
                    </a:ext>
                  </a:extLst>
                </a:gridCol>
              </a:tblGrid>
              <a:tr h="18697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effectLst/>
                        </a:rPr>
                        <a:t>Idu</a:t>
                      </a:r>
                      <a:endParaRPr lang="en-US" sz="1200" dirty="0">
                        <a:effectLst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Medieval Korean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Modern Korean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>
                          <a:effectLst/>
                        </a:rPr>
                        <a:t>Translation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14230"/>
                  </a:ext>
                </a:extLst>
              </a:tr>
              <a:tr h="445875">
                <a:tc>
                  <a:txBody>
                    <a:bodyPr/>
                    <a:lstStyle/>
                    <a:p>
                      <a:r>
                        <a:rPr lang="ja-JP" altLang="en-US" sz="1200" b="1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願往生歌</a:t>
                      </a:r>
                      <a:endParaRPr lang="ja-JP" altLang="en-US" sz="1200" dirty="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b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원왕생가</a:t>
                      </a:r>
                      <a:endParaRPr lang="ko-KR" altLang="en-US" sz="120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b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왕생을 기원하는 노래</a:t>
                      </a:r>
                      <a:endParaRPr lang="ko-KR" altLang="en-US" sz="120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Ode to Eternal Life</a:t>
                      </a:r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(translation by Mark Peterson, 2006)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226559"/>
                  </a:ext>
                </a:extLst>
              </a:tr>
              <a:tr h="186979">
                <a:tc>
                  <a:txBody>
                    <a:bodyPr/>
                    <a:lstStyle/>
                    <a:p>
                      <a:r>
                        <a:rPr lang="ja-JP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月下伊低赤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달하 이제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달이여 이제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Oh Moon!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9518773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西方念丁去賜里遣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서방까정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 가시리고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서방</a:t>
                      </a:r>
                      <a:r>
                        <a:rPr lang="en-US" altLang="ko-KR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(</a:t>
                      </a:r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西方</a:t>
                      </a:r>
                      <a:r>
                        <a:rPr lang="en-US" altLang="ko-KR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) </a:t>
                      </a:r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넘어 가시려는고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As you go to the west this night,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2064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無量壽佛前乃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무량수불전에</a:t>
                      </a:r>
                      <a:endParaRPr lang="ko-KR" altLang="en-US" sz="1200" dirty="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무량수불전</a:t>
                      </a:r>
                      <a:r>
                        <a:rPr lang="en-US" altLang="ko-KR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(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無量壽佛前</a:t>
                      </a:r>
                      <a:r>
                        <a:rPr lang="en-US" altLang="ko-KR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)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에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I </a:t>
                      </a:r>
                      <a:r>
                        <a:rPr lang="en-US" sz="1200" u="none" strike="noStrike">
                          <a:solidFill>
                            <a:srgbClr val="0B0080"/>
                          </a:solidFill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  <a:hlinkClick r:id="rId2" tooltip="Pray thee"/>
                        </a:rPr>
                        <a:t>pray thee</a:t>
                      </a:r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, go before the eternal Buddha,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634650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惱叱古音多可支白遣賜立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닛곰다가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 </a:t>
                      </a:r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살ㅂ고사서</a:t>
                      </a:r>
                      <a:endParaRPr lang="ko-KR" altLang="en-US" sz="1200" dirty="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일러서 사뢰옵소서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And tell him that there is one here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515850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誓音深史隱尊衣希仰支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다짐 깊으샨 존에 울워러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다짐 깊으신 아미타불을 우러러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Who adores Him of the deep oaths,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312238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兩手集刀花乎白良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두손 모도호살바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두 손을 </a:t>
                      </a:r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모두어</a:t>
                      </a:r>
                      <a:endParaRPr lang="ko-KR" altLang="en-US" sz="1200" dirty="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And chants daily with hands together, saying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438757"/>
                  </a:ext>
                </a:extLst>
              </a:tr>
              <a:tr h="186979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願往生願往生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원왕 생 원왕 생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왕생</a:t>
                      </a:r>
                      <a:r>
                        <a:rPr lang="en-US" altLang="ko-KR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(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往生</a:t>
                      </a:r>
                      <a:r>
                        <a:rPr lang="en-US" altLang="ko-KR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)</a:t>
                      </a:r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을 원하며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Oh grant me eternal life,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300041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慕人有如白遣賜立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그럴 사람 있다 살ㅂ고사서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그리워하는 사람 있다 </a:t>
                      </a:r>
                      <a:r>
                        <a:rPr lang="ko-KR" altLang="en-US" sz="1200" dirty="0" err="1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사뢰소서</a:t>
                      </a:r>
                      <a:endParaRPr lang="ko-KR" altLang="en-US" sz="1200" dirty="0">
                        <a:effectLst/>
                        <a:latin typeface="Malgun Gothic" panose="020B0503020000020004" pitchFamily="34" charset="-127"/>
                        <a:ea typeface="Malgun Gothic" panose="020B0503020000020004" pitchFamily="34" charset="-127"/>
                      </a:endParaRP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Oh grant me eternal life,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811586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ja-JP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阿耶 此身遣也置古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아으 이몸 기쳐두고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아아 이 몸을 남겨 놓고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But alas, can any of the 48 vows be kept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095878"/>
                  </a:ext>
                </a:extLst>
              </a:tr>
              <a:tr h="316427">
                <a:tc>
                  <a:txBody>
                    <a:bodyPr/>
                    <a:lstStyle/>
                    <a:p>
                      <a:r>
                        <a:rPr lang="zh-TW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四十八大願成遣賜去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사십팔대원 일고살까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사십 팔 대원</a:t>
                      </a:r>
                      <a:r>
                        <a:rPr lang="en-US" altLang="ko-KR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(</a:t>
                      </a:r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大願</a:t>
                      </a:r>
                      <a:r>
                        <a:rPr lang="en-US" altLang="ko-KR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) </a:t>
                      </a:r>
                      <a:r>
                        <a:rPr lang="ko-KR" altLang="en-US" sz="120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이루실까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Malgun Gothic" panose="020B0503020000020004" pitchFamily="34" charset="-127"/>
                          <a:ea typeface="Malgun Gothic" panose="020B0503020000020004" pitchFamily="34" charset="-127"/>
                        </a:rPr>
                        <a:t>While still trapped in this mortal frame?</a:t>
                      </a:r>
                    </a:p>
                  </a:txBody>
                  <a:tcPr marL="43258" marR="43258" marT="21629" marB="21629"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97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744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66BE75-3D0A-4DAA-BA9B-8A4F93828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Goryeo</a:t>
            </a:r>
            <a:r>
              <a:rPr lang="tr-TR" dirty="0"/>
              <a:t> şarkıları</a:t>
            </a:r>
            <a:br>
              <a:rPr lang="tr-TR" dirty="0"/>
            </a:br>
            <a:r>
              <a:rPr lang="tr-TR" dirty="0"/>
              <a:t>Pyolgok – </a:t>
            </a:r>
            <a:r>
              <a:rPr lang="tr-TR" dirty="0" err="1"/>
              <a:t>changga</a:t>
            </a: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F36B891-6C8E-4C99-9469-F29E3D7D60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Aşk, mutluluk, ıstırap </a:t>
            </a:r>
            <a:r>
              <a:rPr lang="tr-TR" dirty="0" err="1"/>
              <a:t>vb</a:t>
            </a:r>
            <a:endParaRPr lang="tr-TR" dirty="0"/>
          </a:p>
          <a:p>
            <a:r>
              <a:rPr lang="tr-TR" dirty="0" err="1"/>
              <a:t>Goryeo</a:t>
            </a:r>
            <a:r>
              <a:rPr lang="tr-TR" dirty="0"/>
              <a:t> dönemi</a:t>
            </a:r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BDC4055-3010-46C5-A164-F0687F443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0269" y="3111820"/>
            <a:ext cx="5133975" cy="37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90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F494E2-43F7-4241-AB17-8B5BD60BC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Sijo – </a:t>
            </a:r>
            <a:r>
              <a:rPr lang="ko-KR" altLang="en-US" dirty="0"/>
              <a:t>시조 </a:t>
            </a:r>
            <a:br>
              <a:rPr lang="ko-KR" altLang="en-US" dirty="0"/>
            </a:b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6D01A72-53EE-4B21-8167-946EA49FA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2741895" cy="299639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Goryeo</a:t>
            </a:r>
            <a:r>
              <a:rPr lang="en-US" dirty="0"/>
              <a:t> </a:t>
            </a:r>
            <a:r>
              <a:rPr lang="en-US" dirty="0" err="1"/>
              <a:t>sonu</a:t>
            </a:r>
            <a:endParaRPr lang="tr-TR" dirty="0"/>
          </a:p>
          <a:p>
            <a:r>
              <a:rPr lang="tr-TR" dirty="0"/>
              <a:t>Konfüçyüsçü etki</a:t>
            </a:r>
          </a:p>
          <a:p>
            <a:r>
              <a:rPr lang="tr-TR" dirty="0"/>
              <a:t>18. YY </a:t>
            </a:r>
            <a:r>
              <a:rPr lang="tr-TR" dirty="0" err="1"/>
              <a:t>yangban</a:t>
            </a:r>
            <a:endParaRPr lang="tr-TR" dirty="0"/>
          </a:p>
          <a:p>
            <a:r>
              <a:rPr lang="tr-TR" dirty="0"/>
              <a:t>19.YY modern</a:t>
            </a:r>
          </a:p>
          <a:p>
            <a:r>
              <a:rPr lang="tr-TR" dirty="0"/>
              <a:t>3 satır</a:t>
            </a:r>
          </a:p>
          <a:p>
            <a:r>
              <a:rPr lang="tr-TR" dirty="0"/>
              <a:t>3444/3444/35/43</a:t>
            </a:r>
          </a:p>
          <a:p>
            <a:r>
              <a:rPr lang="tr-TR" dirty="0"/>
              <a:t>Giriş/Gelişme</a:t>
            </a:r>
          </a:p>
          <a:p>
            <a:r>
              <a:rPr lang="tr-TR" dirty="0"/>
              <a:t>Şaşırtma/Sonuç</a:t>
            </a:r>
          </a:p>
          <a:p>
            <a:endParaRPr lang="en-US" dirty="0"/>
          </a:p>
        </p:txBody>
      </p:sp>
      <p:pic>
        <p:nvPicPr>
          <p:cNvPr id="8" name="İçerik Yer Tutucusu 7" descr="makbuz içeren bir resim&#10;&#10;Açıklama otomatik olarak oluşturuldu">
            <a:extLst>
              <a:ext uri="{FF2B5EF4-FFF2-40B4-BE49-F238E27FC236}">
                <a16:creationId xmlns:a16="http://schemas.microsoft.com/office/drawing/2014/main" id="{1A46881C-142B-42F2-A542-EDF7645DFA90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3683727" y="1140903"/>
            <a:ext cx="5460274" cy="5717097"/>
          </a:xfrm>
        </p:spPr>
      </p:pic>
    </p:spTree>
    <p:extLst>
      <p:ext uri="{BB962C8B-B14F-4D97-AF65-F5344CB8AC3E}">
        <p14:creationId xmlns:p14="http://schemas.microsoft.com/office/powerpoint/2010/main" val="762025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37D1D0-28B3-494B-93F6-5D9CC279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Gasa</a:t>
            </a:r>
            <a:r>
              <a:rPr lang="en-US" dirty="0"/>
              <a:t> – </a:t>
            </a:r>
            <a:r>
              <a:rPr lang="ko-KR" altLang="en-US" dirty="0"/>
              <a:t>가사</a:t>
            </a:r>
            <a:br>
              <a:rPr lang="ko-KR" altLang="en-US" dirty="0"/>
            </a:b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EAEA082-C9E2-46E9-82F1-4558515807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Goryeo</a:t>
            </a:r>
            <a:r>
              <a:rPr lang="en-US" dirty="0"/>
              <a:t> </a:t>
            </a:r>
            <a:r>
              <a:rPr lang="en-US" dirty="0" err="1"/>
              <a:t>sonras</a:t>
            </a:r>
            <a:r>
              <a:rPr lang="tr-TR" dirty="0"/>
              <a:t>ı</a:t>
            </a:r>
          </a:p>
          <a:p>
            <a:r>
              <a:rPr lang="en-US" dirty="0" err="1"/>
              <a:t>Konfüçyüsçü</a:t>
            </a:r>
            <a:r>
              <a:rPr lang="en-US" dirty="0"/>
              <a:t> </a:t>
            </a:r>
            <a:r>
              <a:rPr lang="en-US" dirty="0" err="1"/>
              <a:t>etki</a:t>
            </a:r>
            <a:endParaRPr lang="en-US" dirty="0"/>
          </a:p>
          <a:p>
            <a:r>
              <a:rPr lang="tr-TR" dirty="0"/>
              <a:t>1592 Japon işgali</a:t>
            </a:r>
            <a:r>
              <a:rPr lang="en-US" dirty="0"/>
              <a:t> – </a:t>
            </a:r>
            <a:r>
              <a:rPr lang="tr-TR" dirty="0"/>
              <a:t>ideal/gerçek</a:t>
            </a:r>
          </a:p>
          <a:p>
            <a:r>
              <a:rPr lang="tr-TR" dirty="0"/>
              <a:t>Genellikle 100 satır</a:t>
            </a:r>
          </a:p>
          <a:p>
            <a:endParaRPr lang="en-US" dirty="0"/>
          </a:p>
        </p:txBody>
      </p:sp>
      <p:pic>
        <p:nvPicPr>
          <p:cNvPr id="8" name="İçerik Yer Tutucusu 7" descr="perde, halı içeren bir resim&#10;&#10;Açıklama otomatik olarak oluşturuldu">
            <a:extLst>
              <a:ext uri="{FF2B5EF4-FFF2-40B4-BE49-F238E27FC236}">
                <a16:creationId xmlns:a16="http://schemas.microsoft.com/office/drawing/2014/main" id="{FF01AD29-BB5C-4B17-8D5C-3E1F90DFB0B6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4082"/>
          <a:stretch/>
        </p:blipFill>
        <p:spPr>
          <a:xfrm>
            <a:off x="4590289" y="3861602"/>
            <a:ext cx="4319009" cy="2996398"/>
          </a:xfrm>
        </p:spPr>
      </p:pic>
    </p:spTree>
    <p:extLst>
      <p:ext uri="{BB962C8B-B14F-4D97-AF65-F5344CB8AC3E}">
        <p14:creationId xmlns:p14="http://schemas.microsoft.com/office/powerpoint/2010/main" val="1600619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>
            <a:extLst>
              <a:ext uri="{FF2B5EF4-FFF2-40B4-BE49-F238E27FC236}">
                <a16:creationId xmlns:a16="http://schemas.microsoft.com/office/drawing/2014/main" id="{748501C8-C0BE-47C0-8237-D683A296A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düzyazı</a:t>
            </a:r>
            <a:endParaRPr lang="en-US" dirty="0"/>
          </a:p>
        </p:txBody>
      </p:sp>
      <p:sp>
        <p:nvSpPr>
          <p:cNvPr id="8" name="Metin Yer Tutucusu 7">
            <a:extLst>
              <a:ext uri="{FF2B5EF4-FFF2-40B4-BE49-F238E27FC236}">
                <a16:creationId xmlns:a16="http://schemas.microsoft.com/office/drawing/2014/main" id="{500DA1A2-4C2B-48E8-AD96-B946B2A192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65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B6379C-7B0A-492C-87D2-BC03FB3F8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Samguk sagı / </a:t>
            </a:r>
            <a:br>
              <a:rPr lang="tr-TR" dirty="0"/>
            </a:br>
            <a:r>
              <a:rPr lang="tr-TR" dirty="0"/>
              <a:t>samguk yusa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78AE8E-42C4-4036-A2D5-5E7E4F4EE9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samguk</a:t>
            </a:r>
            <a:r>
              <a:rPr lang="en-US" dirty="0"/>
              <a:t> </a:t>
            </a:r>
            <a:r>
              <a:rPr lang="en-US" dirty="0" err="1"/>
              <a:t>sagı</a:t>
            </a:r>
            <a:r>
              <a:rPr lang="en-US" dirty="0"/>
              <a:t> 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BAE2D26-BBE1-4957-AC69-0B0C32FC06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1145</a:t>
            </a:r>
            <a:r>
              <a:rPr lang="tr-TR" dirty="0"/>
              <a:t> – Klasik Çince</a:t>
            </a:r>
          </a:p>
          <a:p>
            <a:r>
              <a:rPr lang="tr-TR" dirty="0" err="1"/>
              <a:t>Silla</a:t>
            </a:r>
            <a:r>
              <a:rPr lang="tr-TR" dirty="0"/>
              <a:t>, </a:t>
            </a:r>
            <a:r>
              <a:rPr lang="tr-TR" dirty="0" err="1"/>
              <a:t>Baekje</a:t>
            </a:r>
            <a:r>
              <a:rPr lang="tr-TR" dirty="0"/>
              <a:t> ve </a:t>
            </a:r>
            <a:r>
              <a:rPr lang="tr-TR" dirty="0" err="1"/>
              <a:t>Goguryeo</a:t>
            </a:r>
            <a:r>
              <a:rPr lang="tr-TR" dirty="0"/>
              <a:t> tarihi</a:t>
            </a:r>
          </a:p>
          <a:p>
            <a:r>
              <a:rPr lang="en-US" dirty="0" err="1"/>
              <a:t>Goryeo</a:t>
            </a:r>
            <a:r>
              <a:rPr lang="en-US" dirty="0"/>
              <a:t> </a:t>
            </a:r>
            <a:r>
              <a:rPr lang="en-US" dirty="0" err="1"/>
              <a:t>Kralı</a:t>
            </a:r>
            <a:r>
              <a:rPr lang="en-US" dirty="0"/>
              <a:t> </a:t>
            </a:r>
            <a:r>
              <a:rPr lang="en-US" dirty="0" err="1"/>
              <a:t>Injong</a:t>
            </a:r>
            <a:r>
              <a:rPr lang="en-US" dirty="0"/>
              <a:t> –</a:t>
            </a:r>
            <a:r>
              <a:rPr lang="tr-TR" dirty="0"/>
              <a:t>&gt; </a:t>
            </a:r>
            <a:r>
              <a:rPr lang="en-US" dirty="0"/>
              <a:t>Kim </a:t>
            </a:r>
            <a:r>
              <a:rPr lang="en-US" dirty="0" err="1"/>
              <a:t>Busik</a:t>
            </a:r>
            <a:endParaRPr lang="en-US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6AA01A-E93B-4494-BF25-99C86AEB56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samguk</a:t>
            </a:r>
            <a:r>
              <a:rPr lang="en-US" dirty="0"/>
              <a:t> </a:t>
            </a:r>
            <a:r>
              <a:rPr lang="en-US" dirty="0" err="1"/>
              <a:t>yusa</a:t>
            </a:r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4D6DBB8-6763-40C2-9338-B5F2B548DD3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1280</a:t>
            </a:r>
            <a:r>
              <a:rPr lang="tr-TR" dirty="0"/>
              <a:t>/1512 – Klasik Çince</a:t>
            </a:r>
          </a:p>
          <a:p>
            <a:r>
              <a:rPr lang="tr-TR" dirty="0"/>
              <a:t>Eski efsaneler, destanlar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32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E82E70-05E2-4105-8DD5-B7559BAC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E38C5C9-C798-4820-A574-E76E7F4CF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kurgu</a:t>
            </a: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E908D01-95CE-4B72-95C1-2C29197D9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3948898"/>
          </a:xfrm>
        </p:spPr>
        <p:txBody>
          <a:bodyPr>
            <a:normAutofit/>
          </a:bodyPr>
          <a:lstStyle/>
          <a:p>
            <a:r>
              <a:rPr lang="en-US" dirty="0"/>
              <a:t>Geumo </a:t>
            </a:r>
            <a:r>
              <a:rPr lang="en-US" dirty="0" err="1"/>
              <a:t>Sinhwa</a:t>
            </a:r>
            <a:r>
              <a:rPr lang="tr-TR" dirty="0"/>
              <a:t> – Kim Si-</a:t>
            </a:r>
            <a:r>
              <a:rPr lang="tr-TR" dirty="0" err="1"/>
              <a:t>seup</a:t>
            </a:r>
            <a:r>
              <a:rPr lang="tr-TR" dirty="0"/>
              <a:t> </a:t>
            </a:r>
          </a:p>
          <a:p>
            <a:endParaRPr lang="tr-TR" dirty="0"/>
          </a:p>
          <a:p>
            <a:r>
              <a:rPr lang="tr-TR" dirty="0"/>
              <a:t>Tarih, biyoloji, otobiyografi ve şiir eleştirileri</a:t>
            </a:r>
          </a:p>
          <a:p>
            <a:endParaRPr lang="tr-TR" dirty="0"/>
          </a:p>
          <a:p>
            <a:r>
              <a:rPr lang="en-US" dirty="0"/>
              <a:t>Pansori</a:t>
            </a:r>
            <a:r>
              <a:rPr lang="tr-TR" dirty="0"/>
              <a:t>: Zamanın insanlarının güncel hayatlarını yansıtan eserler</a:t>
            </a:r>
          </a:p>
          <a:p>
            <a:endParaRPr lang="en-US" dirty="0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805519B-D70B-45ED-AC9F-58A870D9E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Sözlü edebiyat</a:t>
            </a:r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0C0C0B4-9120-4129-B5B3-5D7B92CB293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dirty="0"/>
              <a:t>Şarkılar, efsaneler, destanlar</a:t>
            </a:r>
          </a:p>
          <a:p>
            <a:r>
              <a:rPr lang="tr-TR" dirty="0"/>
              <a:t>Maske dansı</a:t>
            </a:r>
          </a:p>
          <a:p>
            <a:r>
              <a:rPr lang="tr-TR" dirty="0"/>
              <a:t>Kukla oyunları</a:t>
            </a:r>
          </a:p>
          <a:p>
            <a:r>
              <a:rPr lang="tr-TR" dirty="0" err="1"/>
              <a:t>Pansori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84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F270BD5B-5D44-4AFC-A8A7-515631EAD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 geleneksel edebi eserleri</a:t>
            </a:r>
            <a:endParaRPr lang="en-US" dirty="0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819B245E-0F13-4ACD-B9B8-741DCE959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Yazı sistemleri</a:t>
            </a:r>
            <a:endParaRPr lang="en-US" dirty="0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D529C33C-1876-4FDA-A551-7BAD752BB6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latin typeface="+mj-ea"/>
                <a:ea typeface="+mj-ea"/>
              </a:rPr>
              <a:t>Klasik Çince</a:t>
            </a:r>
            <a:r>
              <a:rPr lang="en-US" dirty="0">
                <a:latin typeface="+mj-ea"/>
                <a:ea typeface="+mj-ea"/>
              </a:rPr>
              <a:t> - </a:t>
            </a:r>
            <a:r>
              <a:rPr lang="ko-KR" altLang="en-US" dirty="0">
                <a:latin typeface="+mj-ea"/>
                <a:ea typeface="+mj-ea"/>
              </a:rPr>
              <a:t>한문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 err="1">
                <a:latin typeface="+mj-ea"/>
                <a:ea typeface="+mj-ea"/>
              </a:rPr>
              <a:t>İdu</a:t>
            </a:r>
            <a:r>
              <a:rPr lang="en-US" dirty="0">
                <a:latin typeface="+mj-ea"/>
                <a:ea typeface="+mj-ea"/>
              </a:rPr>
              <a:t> - </a:t>
            </a:r>
            <a:r>
              <a:rPr lang="ko-KR" altLang="en-US" dirty="0">
                <a:latin typeface="+mj-ea"/>
                <a:ea typeface="+mj-ea"/>
              </a:rPr>
              <a:t>이두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 err="1">
                <a:latin typeface="+mj-ea"/>
                <a:ea typeface="+mj-ea"/>
              </a:rPr>
              <a:t>Hyangchal</a:t>
            </a:r>
            <a:r>
              <a:rPr lang="en-US" dirty="0">
                <a:latin typeface="+mj-ea"/>
                <a:ea typeface="+mj-ea"/>
              </a:rPr>
              <a:t> - </a:t>
            </a:r>
            <a:r>
              <a:rPr lang="ko-KR" altLang="en-US" dirty="0">
                <a:latin typeface="+mj-ea"/>
                <a:ea typeface="+mj-ea"/>
              </a:rPr>
              <a:t>향찰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Gugyeol</a:t>
            </a:r>
            <a:r>
              <a:rPr lang="en-US" dirty="0">
                <a:latin typeface="+mj-ea"/>
                <a:ea typeface="+mj-ea"/>
              </a:rPr>
              <a:t> - </a:t>
            </a:r>
            <a:r>
              <a:rPr lang="ko-KR" altLang="en-US" dirty="0">
                <a:latin typeface="+mj-ea"/>
                <a:ea typeface="+mj-ea"/>
              </a:rPr>
              <a:t>구결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H</a:t>
            </a:r>
            <a:r>
              <a:rPr lang="en-US" dirty="0" err="1">
                <a:latin typeface="+mj-ea"/>
                <a:ea typeface="+mj-ea"/>
              </a:rPr>
              <a:t>anja</a:t>
            </a:r>
            <a:r>
              <a:rPr lang="en-US" dirty="0">
                <a:latin typeface="+mj-ea"/>
                <a:ea typeface="+mj-ea"/>
              </a:rPr>
              <a:t> </a:t>
            </a:r>
            <a:r>
              <a:rPr lang="tr-TR" dirty="0">
                <a:latin typeface="+mj-ea"/>
                <a:ea typeface="+mj-ea"/>
              </a:rPr>
              <a:t>H</a:t>
            </a:r>
            <a:r>
              <a:rPr lang="en-US" dirty="0" err="1">
                <a:latin typeface="+mj-ea"/>
                <a:ea typeface="+mj-ea"/>
              </a:rPr>
              <a:t>onyong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Hangıl </a:t>
            </a:r>
            <a:r>
              <a:rPr lang="en-US" dirty="0">
                <a:latin typeface="+mj-ea"/>
                <a:ea typeface="+mj-ea"/>
              </a:rPr>
              <a:t>- </a:t>
            </a:r>
            <a:r>
              <a:rPr lang="ko-KR" altLang="en-US" dirty="0">
                <a:latin typeface="+mj-ea"/>
                <a:ea typeface="+mj-ea"/>
              </a:rPr>
              <a:t>한글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E8CB8A97-5DA4-4CCD-9A58-40E0FA3F06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Edebi türler</a:t>
            </a:r>
            <a:endParaRPr lang="en-US" dirty="0"/>
          </a:p>
        </p:txBody>
      </p:sp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id="{C380D8D4-087F-4C9E-86C6-BAA50D6452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3948898"/>
          </a:xfrm>
        </p:spPr>
        <p:txBody>
          <a:bodyPr/>
          <a:lstStyle/>
          <a:p>
            <a:r>
              <a:rPr lang="tr-TR" dirty="0">
                <a:latin typeface="+mj-ea"/>
                <a:ea typeface="+mj-ea"/>
              </a:rPr>
              <a:t>Hyangga </a:t>
            </a:r>
            <a:r>
              <a:rPr lang="en-US" dirty="0">
                <a:latin typeface="+mj-ea"/>
                <a:ea typeface="+mj-ea"/>
              </a:rPr>
              <a:t>– </a:t>
            </a:r>
            <a:r>
              <a:rPr lang="ko-KR" altLang="en-US" dirty="0">
                <a:latin typeface="+mj-ea"/>
                <a:ea typeface="+mj-ea"/>
              </a:rPr>
              <a:t>향가 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 err="1">
                <a:latin typeface="+mj-ea"/>
                <a:ea typeface="+mj-ea"/>
              </a:rPr>
              <a:t>Goryeo</a:t>
            </a:r>
            <a:r>
              <a:rPr lang="tr-TR" dirty="0">
                <a:latin typeface="+mj-ea"/>
                <a:ea typeface="+mj-ea"/>
              </a:rPr>
              <a:t> Şarkıları – </a:t>
            </a:r>
            <a:r>
              <a:rPr lang="ko-KR" altLang="en-US" dirty="0">
                <a:latin typeface="+mj-ea"/>
                <a:ea typeface="+mj-ea"/>
              </a:rPr>
              <a:t>고려가요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 err="1">
                <a:latin typeface="+mj-ea"/>
                <a:ea typeface="+mj-ea"/>
              </a:rPr>
              <a:t>Sijo</a:t>
            </a:r>
            <a:r>
              <a:rPr lang="en-US" dirty="0">
                <a:latin typeface="+mj-ea"/>
                <a:ea typeface="+mj-ea"/>
              </a:rPr>
              <a:t> – </a:t>
            </a:r>
            <a:r>
              <a:rPr lang="ko-KR" altLang="en-US" dirty="0">
                <a:latin typeface="+mj-ea"/>
                <a:ea typeface="+mj-ea"/>
              </a:rPr>
              <a:t>시조 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Gasa</a:t>
            </a:r>
            <a:r>
              <a:rPr lang="en-US" dirty="0">
                <a:latin typeface="+mj-ea"/>
                <a:ea typeface="+mj-ea"/>
              </a:rPr>
              <a:t> – </a:t>
            </a:r>
            <a:r>
              <a:rPr lang="ko-KR" altLang="en-US" dirty="0">
                <a:latin typeface="+mj-ea"/>
                <a:ea typeface="+mj-ea"/>
              </a:rPr>
              <a:t>가사</a:t>
            </a:r>
            <a:endParaRPr lang="tr-TR" altLang="ko-K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Düzyazı</a:t>
            </a:r>
          </a:p>
          <a:p>
            <a:r>
              <a:rPr lang="tr-TR" dirty="0">
                <a:latin typeface="+mj-ea"/>
                <a:ea typeface="+mj-ea"/>
              </a:rPr>
              <a:t>Samguk </a:t>
            </a:r>
            <a:r>
              <a:rPr lang="tr-TR" dirty="0" err="1">
                <a:latin typeface="+mj-ea"/>
                <a:ea typeface="+mj-ea"/>
              </a:rPr>
              <a:t>Sagi</a:t>
            </a:r>
            <a:r>
              <a:rPr lang="en-US" dirty="0">
                <a:latin typeface="+mj-ea"/>
                <a:ea typeface="+mj-ea"/>
              </a:rPr>
              <a:t> – </a:t>
            </a:r>
            <a:r>
              <a:rPr lang="ko-KR" altLang="en-US" dirty="0">
                <a:latin typeface="+mj-ea"/>
                <a:ea typeface="+mj-ea"/>
              </a:rPr>
              <a:t>삼국 사기</a:t>
            </a:r>
            <a:endParaRPr lang="en-US" dirty="0">
              <a:latin typeface="+mj-ea"/>
              <a:ea typeface="+mj-ea"/>
            </a:endParaRPr>
          </a:p>
          <a:p>
            <a:r>
              <a:rPr lang="en-US" altLang="ko-KR" dirty="0" err="1">
                <a:latin typeface="+mj-ea"/>
                <a:ea typeface="+mj-ea"/>
              </a:rPr>
              <a:t>Samguk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tr-TR" dirty="0">
                <a:latin typeface="+mj-ea"/>
                <a:ea typeface="+mj-ea"/>
              </a:rPr>
              <a:t>Yusa</a:t>
            </a:r>
            <a:r>
              <a:rPr lang="en-US" dirty="0">
                <a:latin typeface="+mj-ea"/>
                <a:ea typeface="+mj-ea"/>
              </a:rPr>
              <a:t> – </a:t>
            </a:r>
            <a:r>
              <a:rPr lang="ko-KR" altLang="en-US" dirty="0">
                <a:latin typeface="+mj-ea"/>
                <a:ea typeface="+mj-ea"/>
              </a:rPr>
              <a:t>삼국 유사</a:t>
            </a:r>
            <a:endParaRPr lang="tr-TR" dirty="0">
              <a:latin typeface="+mj-ea"/>
              <a:ea typeface="+mj-ea"/>
            </a:endParaRPr>
          </a:p>
          <a:p>
            <a:r>
              <a:rPr lang="tr-TR" dirty="0">
                <a:latin typeface="+mj-ea"/>
                <a:ea typeface="+mj-ea"/>
              </a:rPr>
              <a:t>Sözlü edebiyat</a:t>
            </a:r>
            <a:endParaRPr 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44588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9A8D1B27-AF5B-45C1-8CD2-2AAC47BF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Yazı türleri</a:t>
            </a:r>
            <a:endParaRPr lang="en-US" dirty="0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517D6A51-19AD-41B7-81AA-636BE6EA2C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Klasik </a:t>
            </a:r>
            <a:r>
              <a:rPr lang="en-US" dirty="0" err="1"/>
              <a:t>Çince</a:t>
            </a:r>
            <a:r>
              <a:rPr lang="en-US" dirty="0"/>
              <a:t> – </a:t>
            </a:r>
            <a:r>
              <a:rPr lang="ko-KR" altLang="en-US" dirty="0"/>
              <a:t>한문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3785488A-B42B-4547-A970-C6C2A7A9B0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3 Krallık dönemi</a:t>
            </a:r>
          </a:p>
          <a:p>
            <a:r>
              <a:rPr lang="tr-TR" dirty="0"/>
              <a:t>İlk olarak kişi ve yer adları</a:t>
            </a:r>
          </a:p>
          <a:p>
            <a:r>
              <a:rPr lang="tr-TR" dirty="0"/>
              <a:t>Budizm’in yayılması ile Çince etkisi</a:t>
            </a:r>
          </a:p>
          <a:p>
            <a:r>
              <a:rPr lang="tr-TR" dirty="0"/>
              <a:t>Korece en eski kaynaklar 11.YY</a:t>
            </a:r>
          </a:p>
          <a:p>
            <a:r>
              <a:rPr lang="tr-TR" dirty="0"/>
              <a:t>Bin Karakter </a:t>
            </a:r>
          </a:p>
          <a:p>
            <a:endParaRPr lang="tr-TR" dirty="0"/>
          </a:p>
          <a:p>
            <a:endParaRPr lang="tr-TR" dirty="0"/>
          </a:p>
          <a:p>
            <a:endParaRPr lang="en-US" dirty="0"/>
          </a:p>
        </p:txBody>
      </p:sp>
      <p:sp>
        <p:nvSpPr>
          <p:cNvPr id="8" name="Metin Yer Tutucusu 7">
            <a:extLst>
              <a:ext uri="{FF2B5EF4-FFF2-40B4-BE49-F238E27FC236}">
                <a16:creationId xmlns:a16="http://schemas.microsoft.com/office/drawing/2014/main" id="{FE57892E-92A5-4507-9677-1FDB4E7D1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Gugyeol</a:t>
            </a:r>
            <a:r>
              <a:rPr lang="en-US" dirty="0"/>
              <a:t> - </a:t>
            </a:r>
            <a:r>
              <a:rPr lang="ko-KR" altLang="en-US" dirty="0"/>
              <a:t>구결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4CF9BB2-67CB-4DEE-A39F-CAC6DCD88F7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/>
              <a:t>Çince cümle yapısına eklenen özellikle seçilmiş Korece ekler/kelimelere karşılık yeni Çin karakteri</a:t>
            </a:r>
          </a:p>
          <a:p>
            <a:r>
              <a:rPr lang="tr-TR" dirty="0"/>
              <a:t>Çince metinlerin çevirisi/anlaşılması amacı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0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01CACC4-5E22-44F1-B38B-1F65D7DFB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Yazı sistemleri</a:t>
            </a:r>
            <a:endParaRPr lang="en-US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4DA9BB7-9FB9-4FA2-9B27-843773D8A8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Klasik </a:t>
            </a:r>
            <a:r>
              <a:rPr lang="tr-TR" dirty="0" err="1"/>
              <a:t>çince</a:t>
            </a:r>
            <a:r>
              <a:rPr lang="tr-TR" dirty="0"/>
              <a:t> – </a:t>
            </a:r>
            <a:r>
              <a:rPr lang="tr-TR" dirty="0" err="1"/>
              <a:t>idu</a:t>
            </a:r>
            <a:r>
              <a:rPr lang="tr-TR" dirty="0"/>
              <a:t> – </a:t>
            </a:r>
            <a:r>
              <a:rPr lang="tr-TR" dirty="0" err="1"/>
              <a:t>hyangchal</a:t>
            </a:r>
            <a:r>
              <a:rPr lang="tr-TR" dirty="0"/>
              <a:t> – ikili sistem – </a:t>
            </a:r>
            <a:r>
              <a:rPr lang="tr-TR" dirty="0" err="1"/>
              <a:t>hangıl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662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9A8D1B27-AF5B-45C1-8CD2-2AAC47BF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İdu</a:t>
            </a:r>
            <a:r>
              <a:rPr lang="tr-TR" dirty="0"/>
              <a:t> - </a:t>
            </a:r>
            <a:r>
              <a:rPr lang="ko-KR" altLang="en-US" dirty="0"/>
              <a:t>이두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3785488A-B42B-4547-A970-C6C2A7A9B0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2975" y="1777467"/>
            <a:ext cx="3600450" cy="2247299"/>
          </a:xfrm>
        </p:spPr>
        <p:txBody>
          <a:bodyPr>
            <a:normAutofit/>
          </a:bodyPr>
          <a:lstStyle/>
          <a:p>
            <a:r>
              <a:rPr lang="tr-TR" dirty="0"/>
              <a:t>1287 – </a:t>
            </a:r>
            <a:r>
              <a:rPr lang="tr-TR" dirty="0" err="1"/>
              <a:t>Chewang-un’gi</a:t>
            </a:r>
            <a:endParaRPr lang="tr-TR" dirty="0"/>
          </a:p>
          <a:p>
            <a:r>
              <a:rPr lang="tr-TR" dirty="0"/>
              <a:t>Genellikle </a:t>
            </a:r>
            <a:r>
              <a:rPr lang="tr-TR" dirty="0" err="1"/>
              <a:t>Jungin</a:t>
            </a:r>
            <a:r>
              <a:rPr lang="tr-TR" dirty="0"/>
              <a:t> sınıfı</a:t>
            </a:r>
          </a:p>
          <a:p>
            <a:r>
              <a:rPr lang="tr-TR" dirty="0"/>
              <a:t>Sesler </a:t>
            </a:r>
            <a:r>
              <a:rPr lang="tr-TR" dirty="0" err="1"/>
              <a:t>Sino</a:t>
            </a:r>
            <a:r>
              <a:rPr lang="tr-TR" dirty="0"/>
              <a:t>-Kore okunuşu</a:t>
            </a:r>
          </a:p>
          <a:p>
            <a:endParaRPr lang="en-US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FB5207D0-AB85-481F-B038-DEFF4BAB7D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237" y="3814354"/>
            <a:ext cx="7967401" cy="304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030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9A8D1B27-AF5B-45C1-8CD2-2AAC47BFB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Hyangchal</a:t>
            </a:r>
            <a:r>
              <a:rPr lang="tr-TR" dirty="0"/>
              <a:t> - </a:t>
            </a:r>
            <a:r>
              <a:rPr lang="ko-KR" altLang="en-US" dirty="0"/>
              <a:t>향찰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4CF9BB2-67CB-4DEE-A39F-CAC6DCD88F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97615" y="1284521"/>
            <a:ext cx="3600450" cy="2791971"/>
          </a:xfrm>
        </p:spPr>
        <p:txBody>
          <a:bodyPr>
            <a:normAutofit/>
          </a:bodyPr>
          <a:lstStyle/>
          <a:p>
            <a:r>
              <a:rPr lang="en-US" dirty="0"/>
              <a:t>Silla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Goryeo</a:t>
            </a:r>
            <a:r>
              <a:rPr lang="en-US" dirty="0"/>
              <a:t> d</a:t>
            </a:r>
            <a:r>
              <a:rPr lang="tr-TR" dirty="0"/>
              <a:t>önemlerinden kalma 25 Hyangga</a:t>
            </a:r>
            <a:endParaRPr lang="en-US" dirty="0"/>
          </a:p>
          <a:p>
            <a:r>
              <a:rPr lang="en-US" dirty="0" err="1"/>
              <a:t>Çince</a:t>
            </a:r>
            <a:r>
              <a:rPr lang="en-US" dirty="0"/>
              <a:t> </a:t>
            </a:r>
            <a:r>
              <a:rPr lang="en-US" dirty="0" err="1"/>
              <a:t>kelimenin</a:t>
            </a:r>
            <a:r>
              <a:rPr lang="en-US" dirty="0"/>
              <a:t> </a:t>
            </a:r>
            <a:r>
              <a:rPr lang="en-US" dirty="0" err="1"/>
              <a:t>okunuşu</a:t>
            </a:r>
            <a:r>
              <a:rPr lang="en-US" dirty="0"/>
              <a:t> – </a:t>
            </a:r>
            <a:r>
              <a:rPr lang="en-US" dirty="0" err="1"/>
              <a:t>anlamı</a:t>
            </a:r>
            <a:r>
              <a:rPr lang="en-US" dirty="0"/>
              <a:t> – </a:t>
            </a:r>
            <a:r>
              <a:rPr lang="en-US" dirty="0" err="1"/>
              <a:t>Korece</a:t>
            </a:r>
            <a:r>
              <a:rPr lang="en-US" dirty="0"/>
              <a:t> </a:t>
            </a:r>
            <a:r>
              <a:rPr lang="en-US" dirty="0" err="1"/>
              <a:t>okunuşu</a:t>
            </a:r>
            <a:endParaRPr lang="en-US" dirty="0"/>
          </a:p>
          <a:p>
            <a:r>
              <a:rPr lang="en-US" dirty="0"/>
              <a:t>Wei (</a:t>
            </a:r>
            <a:r>
              <a:rPr lang="en-US" dirty="0" err="1"/>
              <a:t>wi</a:t>
            </a:r>
            <a:r>
              <a:rPr lang="en-US" dirty="0"/>
              <a:t>)– </a:t>
            </a:r>
            <a:r>
              <a:rPr lang="en-US" dirty="0" err="1"/>
              <a:t>yapmak</a:t>
            </a:r>
            <a:r>
              <a:rPr lang="en-US" dirty="0"/>
              <a:t> – </a:t>
            </a:r>
            <a:r>
              <a:rPr lang="ko-KR" altLang="en-US" dirty="0"/>
              <a:t>하</a:t>
            </a:r>
          </a:p>
          <a:p>
            <a:r>
              <a:rPr lang="tr-TR" dirty="0" err="1"/>
              <a:t>Sino</a:t>
            </a:r>
            <a:r>
              <a:rPr lang="tr-TR" dirty="0"/>
              <a:t>-Kor. Okunuşu + Korece okunuşu + anlam</a:t>
            </a:r>
            <a:endParaRPr lang="en-US" dirty="0"/>
          </a:p>
          <a:p>
            <a:endParaRPr lang="en-US" dirty="0"/>
          </a:p>
        </p:txBody>
      </p:sp>
      <p:pic>
        <p:nvPicPr>
          <p:cNvPr id="10" name="Resim 9" descr="metin içeren bir resim&#10;&#10;Açıklama otomatik olarak oluşturuldu">
            <a:extLst>
              <a:ext uri="{FF2B5EF4-FFF2-40B4-BE49-F238E27FC236}">
                <a16:creationId xmlns:a16="http://schemas.microsoft.com/office/drawing/2014/main" id="{08C7807E-92FF-4A66-9614-F40E75300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58" y="4068367"/>
            <a:ext cx="6764621" cy="269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22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EA8480-8302-475A-AA52-74063EDB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Hanja </a:t>
            </a:r>
            <a:r>
              <a:rPr lang="en-US" dirty="0" err="1"/>
              <a:t>Honyong</a:t>
            </a:r>
            <a:r>
              <a:rPr lang="en-US" dirty="0"/>
              <a:t> – </a:t>
            </a:r>
            <a:r>
              <a:rPr lang="ko-KR" altLang="en-US" dirty="0"/>
              <a:t>한자혼용 </a:t>
            </a:r>
            <a:br>
              <a:rPr lang="ko-KR" altLang="en-US" dirty="0"/>
            </a:br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EA8D6DB-907A-4F8F-ACCA-C143BD394C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/>
              <a:t>Öz Korece kelime ve ekler Hangıl</a:t>
            </a:r>
          </a:p>
          <a:p>
            <a:r>
              <a:rPr lang="tr-TR" dirty="0"/>
              <a:t>Tüm Çince kelimeler </a:t>
            </a:r>
            <a:r>
              <a:rPr lang="tr-TR" dirty="0" err="1"/>
              <a:t>Hanja</a:t>
            </a:r>
            <a:endParaRPr lang="tr-TR" dirty="0"/>
          </a:p>
          <a:p>
            <a:r>
              <a:rPr lang="tr-TR" dirty="0"/>
              <a:t>Her ikisi bir arada</a:t>
            </a:r>
          </a:p>
          <a:p>
            <a:r>
              <a:rPr lang="tr-TR" dirty="0"/>
              <a:t>19. </a:t>
            </a:r>
            <a:r>
              <a:rPr lang="tr-TR" dirty="0" err="1"/>
              <a:t>YY’dan</a:t>
            </a:r>
            <a:r>
              <a:rPr lang="tr-TR" dirty="0"/>
              <a:t> 20.YY’a dek </a:t>
            </a:r>
            <a:endParaRPr lang="en-US" dirty="0"/>
          </a:p>
        </p:txBody>
      </p:sp>
      <p:pic>
        <p:nvPicPr>
          <p:cNvPr id="5" name="İçerik Yer Tutucusu 4" descr="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BF59CCDE-0F55-46AE-B259-7362E2EC9F9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850675" y="1077293"/>
            <a:ext cx="4075862" cy="5780707"/>
          </a:xfrm>
        </p:spPr>
      </p:pic>
    </p:spTree>
    <p:extLst>
      <p:ext uri="{BB962C8B-B14F-4D97-AF65-F5344CB8AC3E}">
        <p14:creationId xmlns:p14="http://schemas.microsoft.com/office/powerpoint/2010/main" val="306370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EA8480-8302-475A-AA52-74063EDB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Hangıl - </a:t>
            </a:r>
            <a:r>
              <a:rPr lang="ko-KR" altLang="en-US" dirty="0"/>
              <a:t>한글</a:t>
            </a:r>
            <a:br>
              <a:rPr lang="ko-KR" altLang="en-US" dirty="0"/>
            </a:br>
            <a:endParaRPr lang="en-US" dirty="0"/>
          </a:p>
        </p:txBody>
      </p:sp>
      <p:pic>
        <p:nvPicPr>
          <p:cNvPr id="4" name="İçerik Yer Tutucusu 3" descr="metin içeren bir resim&#10;&#10;Açıklama otomatik olarak oluşturuldu">
            <a:extLst>
              <a:ext uri="{FF2B5EF4-FFF2-40B4-BE49-F238E27FC236}">
                <a16:creationId xmlns:a16="http://schemas.microsoft.com/office/drawing/2014/main" id="{2353892B-756F-4570-9ABA-9C847D3E7ED2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 rotWithShape="1">
          <a:blip r:embed="rId2"/>
          <a:srcRect l="11019" r="10681" b="3686"/>
          <a:stretch/>
        </p:blipFill>
        <p:spPr>
          <a:xfrm>
            <a:off x="4214949" y="2139625"/>
            <a:ext cx="4691471" cy="4653061"/>
          </a:xfrm>
        </p:spPr>
      </p:pic>
      <p:sp>
        <p:nvSpPr>
          <p:cNvPr id="10" name="İçerik Yer Tutucusu 9">
            <a:extLst>
              <a:ext uri="{FF2B5EF4-FFF2-40B4-BE49-F238E27FC236}">
                <a16:creationId xmlns:a16="http://schemas.microsoft.com/office/drawing/2014/main" id="{D95C059A-AA22-4CB2-9BEA-88288C09B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2975" y="1874518"/>
            <a:ext cx="3611880" cy="2996398"/>
          </a:xfrm>
        </p:spPr>
        <p:txBody>
          <a:bodyPr/>
          <a:lstStyle/>
          <a:p>
            <a:r>
              <a:rPr lang="tr-TR" dirty="0"/>
              <a:t>1446 yılından günümüze</a:t>
            </a:r>
          </a:p>
          <a:p>
            <a:r>
              <a:rPr lang="tr-TR" dirty="0"/>
              <a:t>1949: Kuzeyde </a:t>
            </a:r>
            <a:r>
              <a:rPr lang="tr-TR" dirty="0" err="1"/>
              <a:t>Joseoneo</a:t>
            </a:r>
            <a:endParaRPr lang="tr-TR" dirty="0"/>
          </a:p>
          <a:p>
            <a:r>
              <a:rPr lang="tr-TR" dirty="0"/>
              <a:t>1980’ler: Tamamen </a:t>
            </a:r>
            <a:r>
              <a:rPr lang="tr-TR" dirty="0" err="1"/>
              <a:t>Hangul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0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>
            <a:extLst>
              <a:ext uri="{FF2B5EF4-FFF2-40B4-BE49-F238E27FC236}">
                <a16:creationId xmlns:a16="http://schemas.microsoft.com/office/drawing/2014/main" id="{F131EC43-36CC-4C72-964E-5113216E0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Edebi türler</a:t>
            </a:r>
            <a:br>
              <a:rPr lang="tr-TR" dirty="0"/>
            </a:br>
            <a:r>
              <a:rPr lang="tr-TR" dirty="0"/>
              <a:t>-</a:t>
            </a:r>
            <a:br>
              <a:rPr lang="tr-TR" dirty="0"/>
            </a:br>
            <a:r>
              <a:rPr lang="tr-TR" dirty="0"/>
              <a:t>şiir</a:t>
            </a:r>
            <a:endParaRPr lang="en-US" dirty="0"/>
          </a:p>
        </p:txBody>
      </p:sp>
      <p:sp>
        <p:nvSpPr>
          <p:cNvPr id="8" name="Metin Yer Tutucusu 7">
            <a:extLst>
              <a:ext uri="{FF2B5EF4-FFF2-40B4-BE49-F238E27FC236}">
                <a16:creationId xmlns:a16="http://schemas.microsoft.com/office/drawing/2014/main" id="{39B3825D-CD81-4C39-940E-4DF4E89E17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Hyangga – </a:t>
            </a:r>
            <a:r>
              <a:rPr lang="tr-TR" dirty="0" err="1"/>
              <a:t>sijo</a:t>
            </a:r>
            <a:r>
              <a:rPr lang="tr-TR" dirty="0"/>
              <a:t> – </a:t>
            </a:r>
            <a:r>
              <a:rPr lang="tr-TR" dirty="0" err="1"/>
              <a:t>gasa</a:t>
            </a:r>
            <a:r>
              <a:rPr lang="tr-T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46121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403</TotalTime>
  <Words>549</Words>
  <Application>Microsoft Office PowerPoint</Application>
  <PresentationFormat>Ekran Gösterisi (4:3)</PresentationFormat>
  <Paragraphs>145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Malgun Gothic</vt:lpstr>
      <vt:lpstr>Malgun Gothic</vt:lpstr>
      <vt:lpstr>Arial</vt:lpstr>
      <vt:lpstr>Gill Sans MT</vt:lpstr>
      <vt:lpstr>Impact</vt:lpstr>
      <vt:lpstr>Rozet</vt:lpstr>
      <vt:lpstr>Edebiyat ve dil</vt:lpstr>
      <vt:lpstr>Kore geleneksel edebi eserleri</vt:lpstr>
      <vt:lpstr>Yazı türleri</vt:lpstr>
      <vt:lpstr>Yazı sistemleri</vt:lpstr>
      <vt:lpstr>İdu - 이두</vt:lpstr>
      <vt:lpstr>Hyangchal - 향찰</vt:lpstr>
      <vt:lpstr>Hanja Honyong – 한자혼용  </vt:lpstr>
      <vt:lpstr>Hangıl - 한글 </vt:lpstr>
      <vt:lpstr>Edebi türler - şiir</vt:lpstr>
      <vt:lpstr>Hyangga – 향가 </vt:lpstr>
      <vt:lpstr>Goryeo şarkıları Pyolgok – changga</vt:lpstr>
      <vt:lpstr>Sijo – 시조  </vt:lpstr>
      <vt:lpstr>Gasa – 가사 </vt:lpstr>
      <vt:lpstr>düzyazı</vt:lpstr>
      <vt:lpstr>Samguk sagı /  samguk yusa</vt:lpstr>
      <vt:lpstr>diğer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Edebiyat ve dil</dc:title>
  <dc:creator>Oktay Gökhan BANBAL</dc:creator>
  <cp:lastModifiedBy>Oktay Gökhan BANBAL</cp:lastModifiedBy>
  <cp:revision>28</cp:revision>
  <dcterms:created xsi:type="dcterms:W3CDTF">2020-03-03T12:02:15Z</dcterms:created>
  <dcterms:modified xsi:type="dcterms:W3CDTF">2020-03-09T10:46:43Z</dcterms:modified>
</cp:coreProperties>
</file>