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4" Type="http://schemas.openxmlformats.org/officeDocument/2006/relationships/slideLayout" Target="../slideLayouts/slideLayout4.xml"/><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9.png"/><Relationship Id="rId1" Type="http://schemas.openxmlformats.org/officeDocument/2006/relationships/image" Target="../media/image8.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24130" y="1462405"/>
            <a:ext cx="12143740" cy="2450465"/>
          </a:xfrm>
        </p:spPr>
        <p:txBody>
          <a:bodyPr/>
          <a:p>
            <a:r>
              <a:rPr lang="tr-TR" altLang="en-US" sz="4400" b="1">
                <a:solidFill>
                  <a:schemeClr val="tx1"/>
                </a:solidFill>
                <a:sym typeface="+mn-ea"/>
              </a:rPr>
              <a:t>KONAKLAMA İŞLETMELERİNDE MALİYET ANALİZİ</a:t>
            </a:r>
            <a:br>
              <a:rPr lang="tr-TR" altLang="en-US" sz="4400" b="1">
                <a:solidFill>
                  <a:schemeClr val="tx1"/>
                </a:solidFill>
              </a:rPr>
            </a:b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830" y="29210"/>
            <a:ext cx="12188190" cy="6782435"/>
          </a:xfrm>
        </p:spPr>
        <p:txBody>
          <a:bodyPr/>
          <a:p>
            <a:pPr marL="0" indent="0">
              <a:buNone/>
            </a:pPr>
            <a:r>
              <a:rPr lang="en-US" sz="2400">
                <a:latin typeface="Times New Roman" panose="02020603050405020304" charset="0"/>
              </a:rPr>
              <a:t>710 DİREKT İLK MADDE MALZEME GİDERLERİ </a:t>
            </a:r>
            <a:endParaRPr lang="en-US" sz="2400">
              <a:latin typeface="Times New Roman" panose="02020603050405020304" charset="0"/>
            </a:endParaRPr>
          </a:p>
          <a:p>
            <a:pPr marL="0" indent="0">
              <a:buNone/>
            </a:pPr>
            <a:r>
              <a:rPr lang="en-US" sz="2400">
                <a:latin typeface="Times New Roman" panose="02020603050405020304" charset="0"/>
              </a:rPr>
              <a:t>720 DİREKT İŞÇİLİK GİDERLERİ </a:t>
            </a:r>
            <a:endParaRPr lang="en-US" sz="2400">
              <a:latin typeface="Times New Roman" panose="02020603050405020304" charset="0"/>
            </a:endParaRPr>
          </a:p>
          <a:p>
            <a:pPr marL="0" indent="0">
              <a:buNone/>
            </a:pPr>
            <a:r>
              <a:rPr lang="en-US" sz="2400">
                <a:latin typeface="Times New Roman" panose="02020603050405020304" charset="0"/>
              </a:rPr>
              <a:t>730 GENEL ÜRETİM GİDERLERİ </a:t>
            </a:r>
            <a:endParaRPr lang="en-US" sz="2400">
              <a:latin typeface="Times New Roman" panose="02020603050405020304" charset="0"/>
            </a:endParaRPr>
          </a:p>
          <a:p>
            <a:pPr marL="0" indent="0">
              <a:buNone/>
            </a:pPr>
            <a:r>
              <a:rPr lang="en-US" sz="2400">
                <a:latin typeface="Times New Roman" panose="02020603050405020304" charset="0"/>
              </a:rPr>
              <a:t>740 HİZMET ÜRETİM MALİYETLERİ </a:t>
            </a:r>
            <a:endParaRPr lang="en-US" sz="2400">
              <a:latin typeface="Times New Roman" panose="02020603050405020304" charset="0"/>
            </a:endParaRPr>
          </a:p>
          <a:p>
            <a:pPr marL="0" indent="0">
              <a:buNone/>
            </a:pPr>
            <a:r>
              <a:rPr lang="en-US" sz="2400">
                <a:latin typeface="Times New Roman" panose="02020603050405020304" charset="0"/>
              </a:rPr>
              <a:t>750 ARAŞTIRMA GELİŞTİRME GİDERLERİ </a:t>
            </a:r>
            <a:endParaRPr lang="en-US" sz="2400">
              <a:latin typeface="Times New Roman" panose="02020603050405020304" charset="0"/>
            </a:endParaRPr>
          </a:p>
          <a:p>
            <a:pPr marL="0" indent="0">
              <a:buNone/>
            </a:pPr>
            <a:r>
              <a:rPr lang="en-US" sz="2400">
                <a:latin typeface="Times New Roman" panose="02020603050405020304" charset="0"/>
              </a:rPr>
              <a:t>760 PAZARLAMA SATIŞ VE DAĞITIM GİDERLERİ</a:t>
            </a:r>
            <a:endParaRPr lang="en-US" sz="2400">
              <a:latin typeface="Times New Roman" panose="02020603050405020304" charset="0"/>
            </a:endParaRPr>
          </a:p>
          <a:p>
            <a:pPr marL="0" indent="0">
              <a:buNone/>
            </a:pPr>
            <a:r>
              <a:rPr lang="en-US" sz="2400">
                <a:latin typeface="Times New Roman" panose="02020603050405020304" charset="0"/>
              </a:rPr>
              <a:t> 770 GENEL YÖNETİM GİDERLERİ </a:t>
            </a:r>
            <a:endParaRPr lang="en-US" sz="2400">
              <a:latin typeface="Times New Roman" panose="02020603050405020304" charset="0"/>
            </a:endParaRPr>
          </a:p>
          <a:p>
            <a:pPr marL="0" indent="0">
              <a:buNone/>
            </a:pPr>
            <a:r>
              <a:rPr lang="en-US" sz="2400">
                <a:latin typeface="Times New Roman" panose="02020603050405020304" charset="0"/>
              </a:rPr>
              <a:t>780 FİNANSMAN GİDERLERİ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giderler bu hesaplarda toplanmakta ve aynı hesaplar içerisinde toplanan giderler hafta, ay, dönem  ya da yıl sonunda maliyet hesaplanacağı zaman yansıtma hesapları aracılığıyla bilançoya ya da sonuç hesaplarına aktarılarak dönemin kâr zararı ortaya çıkarılmaktadır.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Otel işletmesi için bu hesap planında kullanılması olası ana maliyet hesabı "740 HİZMET ÜRETİM MALİYETİ" hesabı olacaktır. O zaman bizim yapmamız gereken bu hesabın altına gerekli olan gider yerleri için tali hesaplar açmak olacaktır.  Örneğin; </a:t>
            </a:r>
            <a:endParaRPr lang="en-US" sz="2400">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4130" y="15240"/>
            <a:ext cx="12117705" cy="6824345"/>
          </a:xfrm>
        </p:spPr>
        <p:txBody>
          <a:bodyPr/>
          <a:p>
            <a:pPr marL="0" indent="0">
              <a:buNone/>
            </a:pPr>
            <a:r>
              <a:rPr lang="en-US" sz="2400">
                <a:latin typeface="Times New Roman" panose="02020603050405020304" charset="0"/>
              </a:rPr>
              <a:t>740 HİZMET ÜRETİM MALİYETİ HESABI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740.01. YİYECEK İÇECEK BÖLÜMÜ MALİYETLERİ </a:t>
            </a:r>
            <a:endParaRPr lang="en-US" sz="2400">
              <a:latin typeface="Times New Roman" panose="02020603050405020304" charset="0"/>
            </a:endParaRPr>
          </a:p>
          <a:p>
            <a:pPr marL="0" indent="0">
              <a:buNone/>
            </a:pPr>
            <a:r>
              <a:rPr lang="en-US" sz="2400">
                <a:latin typeface="Times New Roman" panose="02020603050405020304" charset="0"/>
              </a:rPr>
              <a:t>740.01.01. DİREKT İLK MADDE MALZEME MALİYETİ</a:t>
            </a:r>
            <a:endParaRPr lang="en-US" sz="2400">
              <a:latin typeface="Times New Roman" panose="02020603050405020304" charset="0"/>
            </a:endParaRPr>
          </a:p>
          <a:p>
            <a:pPr marL="0" indent="0">
              <a:buNone/>
            </a:pPr>
            <a:r>
              <a:rPr lang="en-US" sz="2400">
                <a:latin typeface="Times New Roman" panose="02020603050405020304" charset="0"/>
              </a:rPr>
              <a:t>740.01.02. DİREKT İŞÇİLİK MALİYETİ</a:t>
            </a:r>
            <a:endParaRPr lang="en-US" sz="2400">
              <a:latin typeface="Times New Roman" panose="02020603050405020304" charset="0"/>
            </a:endParaRPr>
          </a:p>
          <a:p>
            <a:pPr marL="0" indent="0">
              <a:buNone/>
            </a:pPr>
            <a:r>
              <a:rPr lang="en-US" sz="2400">
                <a:latin typeface="Times New Roman" panose="02020603050405020304" charset="0"/>
              </a:rPr>
              <a:t>740.01.03. GENEL ÜRETİM MALİYETİ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740.02. OTEL BÖLÜMÜ MALİYETLERİ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740.02.01. DİREKT İLK MADDE MALZEME MALİYETİ </a:t>
            </a:r>
            <a:endParaRPr lang="en-US" sz="2400">
              <a:latin typeface="Times New Roman" panose="02020603050405020304" charset="0"/>
            </a:endParaRPr>
          </a:p>
          <a:p>
            <a:pPr marL="0" indent="0">
              <a:buNone/>
            </a:pPr>
            <a:r>
              <a:rPr lang="en-US" sz="2400">
                <a:latin typeface="Times New Roman" panose="02020603050405020304" charset="0"/>
              </a:rPr>
              <a:t>740.02.02. DİREKT İŞÇİLİK MALİYETİ </a:t>
            </a:r>
            <a:endParaRPr lang="en-US" sz="2400">
              <a:latin typeface="Times New Roman" panose="02020603050405020304" charset="0"/>
            </a:endParaRPr>
          </a:p>
          <a:p>
            <a:pPr marL="0" indent="0">
              <a:buNone/>
            </a:pPr>
            <a:r>
              <a:rPr lang="en-US" sz="2400">
                <a:latin typeface="Times New Roman" panose="02020603050405020304" charset="0"/>
              </a:rPr>
              <a:t>740.02.03 GENEL ÜRETİM MALİYETİ </a:t>
            </a:r>
            <a:endParaRPr lang="en-US" sz="2400">
              <a:latin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43180"/>
            <a:ext cx="12145645" cy="6768465"/>
          </a:xfrm>
        </p:spPr>
        <p:txBody>
          <a:bodyPr/>
          <a:p>
            <a:pPr marL="0" indent="0">
              <a:buNone/>
            </a:pPr>
            <a:r>
              <a:rPr lang="en-US" sz="2400">
                <a:latin typeface="Times New Roman" panose="02020603050405020304" charset="0"/>
              </a:rPr>
              <a:t>740.03. YARDIMCI BÖLÜMLER MALİYETLERİ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740.03.01. DİREKT İLK MADDE MALZEME MALİYETİ </a:t>
            </a:r>
            <a:endParaRPr lang="en-US" sz="2400">
              <a:latin typeface="Times New Roman" panose="02020603050405020304" charset="0"/>
            </a:endParaRPr>
          </a:p>
          <a:p>
            <a:pPr marL="0" indent="0">
              <a:buNone/>
            </a:pPr>
            <a:r>
              <a:rPr lang="en-US" sz="2400">
                <a:latin typeface="Times New Roman" panose="02020603050405020304" charset="0"/>
              </a:rPr>
              <a:t>740.03.02. DİREKT İŞÇİLİK MALİYETİ </a:t>
            </a:r>
            <a:endParaRPr lang="en-US" sz="2400">
              <a:latin typeface="Times New Roman" panose="02020603050405020304" charset="0"/>
            </a:endParaRPr>
          </a:p>
          <a:p>
            <a:pPr marL="0" indent="0">
              <a:buNone/>
            </a:pPr>
            <a:r>
              <a:rPr lang="en-US" sz="2400">
                <a:latin typeface="Times New Roman" panose="02020603050405020304" charset="0"/>
              </a:rPr>
              <a:t>740.03.03. GENEL ÜRETİM MALİYETİ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gibi 740 nolu hesabın altına işletmemizin özelliklerine göre istediğimiz yardımcı hesapları açarak yapılan maliyetleri gider yerlerine göre sınıflandırabiliriz. Yeter ki hangi üretimi yaptığımızı ve hangi üretim yerlerine sahip olduğumuzu bilelim. Sonrasında yapılacak olan maliyet analizi açısından hangi üretim yerinde oluşan maliyetin incelenmesi olacaksa ona uygun tali başka bir deyişle alt hesaplar açmak olacaktır.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Bu konuyla ilgili ufak bir örnek çözecek olursak;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X konaklama işletmesinin ağustos ayı işlemleri aşağıdaki gibidir. </a:t>
            </a: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64770" y="29210"/>
            <a:ext cx="12075160" cy="6768465"/>
          </a:xfrm>
        </p:spPr>
        <p:txBody>
          <a:bodyPr/>
          <a:p>
            <a:pPr marL="0" indent="0">
              <a:buNone/>
            </a:pPr>
            <a:r>
              <a:rPr lang="en-US" sz="2400">
                <a:latin typeface="Times New Roman" panose="02020603050405020304" charset="0"/>
              </a:rPr>
              <a:t>1 Ağustos tarihinde 150.000 TL'lik İlk madde ve malzeme, 40.000 TL'lik yardımcı malzeme ve 20.000 TL'lik işletme malzemesi peşin olarak alınmıştır. </a:t>
            </a: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31750" y="1007745"/>
            <a:ext cx="12256135" cy="1640840"/>
          </a:xfrm>
          <a:prstGeom prst="rect">
            <a:avLst/>
          </a:prstGeom>
        </p:spPr>
      </p:pic>
      <p:sp>
        <p:nvSpPr>
          <p:cNvPr id="6" name="Text Box 5"/>
          <p:cNvSpPr txBox="1"/>
          <p:nvPr/>
        </p:nvSpPr>
        <p:spPr>
          <a:xfrm>
            <a:off x="64770" y="2816225"/>
            <a:ext cx="12074525" cy="737235"/>
          </a:xfrm>
          <a:prstGeom prst="rect">
            <a:avLst/>
          </a:prstGeom>
          <a:noFill/>
        </p:spPr>
        <p:txBody>
          <a:bodyPr wrap="square" rtlCol="0" anchor="t">
            <a:spAutoFit/>
          </a:bodyPr>
          <a:p>
            <a:r>
              <a:rPr lang="en-US" sz="2400">
                <a:latin typeface="Times New Roman" panose="02020603050405020304" charset="0"/>
              </a:rPr>
              <a:t>10 Ağustos tarihinde 800.000 TL'lik oda satışı nakit olarak yapılıyor. </a:t>
            </a:r>
            <a:endParaRPr lang="en-US" sz="2400">
              <a:latin typeface="Times New Roman" panose="02020603050405020304" charset="0"/>
            </a:endParaRPr>
          </a:p>
          <a:p>
            <a:r>
              <a:rPr lang="en-US"/>
              <a:t> </a:t>
            </a:r>
            <a:endParaRPr lang="en-US"/>
          </a:p>
        </p:txBody>
      </p:sp>
      <p:pic>
        <p:nvPicPr>
          <p:cNvPr id="7" name="Picture 6"/>
          <p:cNvPicPr>
            <a:picLocks noChangeAspect="1"/>
          </p:cNvPicPr>
          <p:nvPr/>
        </p:nvPicPr>
        <p:blipFill>
          <a:blip r:embed="rId2"/>
          <a:stretch>
            <a:fillRect/>
          </a:stretch>
        </p:blipFill>
        <p:spPr>
          <a:xfrm>
            <a:off x="64770" y="3257550"/>
            <a:ext cx="12160250" cy="1334135"/>
          </a:xfrm>
          <a:prstGeom prst="rect">
            <a:avLst/>
          </a:prstGeom>
        </p:spPr>
      </p:pic>
      <p:sp>
        <p:nvSpPr>
          <p:cNvPr id="8" name="Text Box 7"/>
          <p:cNvSpPr txBox="1"/>
          <p:nvPr/>
        </p:nvSpPr>
        <p:spPr>
          <a:xfrm>
            <a:off x="64770" y="4591685"/>
            <a:ext cx="12160250" cy="460375"/>
          </a:xfrm>
          <a:prstGeom prst="rect">
            <a:avLst/>
          </a:prstGeom>
          <a:noFill/>
        </p:spPr>
        <p:txBody>
          <a:bodyPr wrap="square" rtlCol="0" anchor="t">
            <a:spAutoFit/>
          </a:bodyPr>
          <a:p>
            <a:r>
              <a:rPr lang="en-US" sz="2400">
                <a:latin typeface="Times New Roman" panose="02020603050405020304" charset="0"/>
              </a:rPr>
              <a:t>25 Ağustos'ta 180.000 TL lik yiyecek içeçek satışı nakit yapılıyor.</a:t>
            </a:r>
            <a:r>
              <a:rPr lang="en-US"/>
              <a:t> </a:t>
            </a:r>
            <a:endParaRPr lang="en-US"/>
          </a:p>
        </p:txBody>
      </p:sp>
      <p:pic>
        <p:nvPicPr>
          <p:cNvPr id="9" name="Picture 8"/>
          <p:cNvPicPr>
            <a:picLocks noChangeAspect="1"/>
          </p:cNvPicPr>
          <p:nvPr/>
        </p:nvPicPr>
        <p:blipFill>
          <a:blip r:embed="rId3"/>
          <a:stretch>
            <a:fillRect/>
          </a:stretch>
        </p:blipFill>
        <p:spPr>
          <a:xfrm>
            <a:off x="64770" y="5177790"/>
            <a:ext cx="12073890" cy="161925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22860" y="65405"/>
            <a:ext cx="12144375" cy="6753860"/>
          </a:xfrm>
        </p:spPr>
        <p:txBody>
          <a:bodyPr/>
          <a:p>
            <a:pPr marL="0" indent="0">
              <a:buNone/>
            </a:pPr>
            <a:endParaRPr lang="en-US" sz="2400">
              <a:latin typeface="Times New Roman" panose="02020603050405020304" charset="0"/>
            </a:endParaRPr>
          </a:p>
          <a:p>
            <a:pPr marL="0" indent="0">
              <a:buNone/>
            </a:pPr>
            <a:r>
              <a:rPr lang="en-US" sz="2400">
                <a:latin typeface="Times New Roman" panose="02020603050405020304" charset="0"/>
              </a:rPr>
              <a:t>31 Ağustos'ta işçilerin toplam maaşları brüt olarak 420.000 TL'dir. Buna bağlı olarak işverenin ödemesi gereken SGK işveren payı %20 ve "İşsizlik Sigortası" işveren payı %2 dir. %3 sendika kesintisi ile işverenin tüm işçilerinin kesilecek olan gelir vergisi %20 üzerinden ve damga vergisi 0,006 dan hesaplanacaktır. </a:t>
            </a: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22860" y="2367915"/>
            <a:ext cx="12143740" cy="316738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Content Placeholder 3"/>
          <p:cNvPicPr>
            <a:picLocks noChangeAspect="1"/>
          </p:cNvPicPr>
          <p:nvPr>
            <p:ph idx="1"/>
          </p:nvPr>
        </p:nvPicPr>
        <p:blipFill>
          <a:blip r:embed="rId1"/>
          <a:stretch>
            <a:fillRect/>
          </a:stretch>
        </p:blipFill>
        <p:spPr>
          <a:xfrm>
            <a:off x="-11430" y="1646555"/>
            <a:ext cx="12214860" cy="1807210"/>
          </a:xfrm>
          <a:prstGeom prst="rect">
            <a:avLst/>
          </a:prstGeom>
        </p:spPr>
      </p:pic>
      <p:sp>
        <p:nvSpPr>
          <p:cNvPr id="5" name="Text Box 4"/>
          <p:cNvSpPr txBox="1"/>
          <p:nvPr/>
        </p:nvSpPr>
        <p:spPr>
          <a:xfrm>
            <a:off x="86360" y="4086225"/>
            <a:ext cx="12214860" cy="1198880"/>
          </a:xfrm>
          <a:prstGeom prst="rect">
            <a:avLst/>
          </a:prstGeom>
          <a:noFill/>
        </p:spPr>
        <p:txBody>
          <a:bodyPr wrap="square" rtlCol="0" anchor="t">
            <a:spAutoFit/>
          </a:bodyPr>
          <a:p>
            <a:r>
              <a:rPr lang="en-US" sz="2400">
                <a:latin typeface="Times New Roman" panose="02020603050405020304" charset="0"/>
              </a:rPr>
              <a:t>İlk başta elimizde 210.000 TL'lik ilk madde malzeme vardı. Bunlardan elimizde kalanların toplamı ise 60.000 + 25.000 + 10.000 = 95.000 TL olduğuna göre 210.000 – 95.000 =115.000 TL'lik kısmı üretimde kullanılmış demektir. </a:t>
            </a:r>
            <a:endParaRPr lang="en-US" sz="2400">
              <a:latin typeface="Times New Roman" panose="02020603050405020304" charset="0"/>
            </a:endParaRPr>
          </a:p>
        </p:txBody>
      </p:sp>
      <p:sp>
        <p:nvSpPr>
          <p:cNvPr id="6" name="Text Box 5"/>
          <p:cNvSpPr txBox="1"/>
          <p:nvPr/>
        </p:nvSpPr>
        <p:spPr>
          <a:xfrm>
            <a:off x="-11430" y="78105"/>
            <a:ext cx="12214860" cy="1568450"/>
          </a:xfrm>
          <a:prstGeom prst="rect">
            <a:avLst/>
          </a:prstGeom>
          <a:noFill/>
        </p:spPr>
        <p:txBody>
          <a:bodyPr wrap="square" rtlCol="0" anchor="t">
            <a:spAutoFit/>
          </a:bodyPr>
          <a:p>
            <a:r>
              <a:rPr lang="en-US" sz="2400">
                <a:latin typeface="Times New Roman" panose="02020603050405020304" charset="0"/>
                <a:sym typeface="+mn-ea"/>
              </a:rPr>
              <a:t>31 Ağustosta depoda yapılan sayım sonuçunda; 60.000 TL'lik ilk madde malzeme, 25.000 TL'lik yardımcı madde ve 10.000 TL'lik işletme malzemesi olduğu saptanmıştır. Yönetim binasının ve üretim araçlarının toplam amortismanı 170.000 TL olup bunun 15.000 TL'si üretim araçlarına aittir. Diğer genel üretim maliyetleri ise 32.000 TL'dir. </a:t>
            </a:r>
            <a:endParaRPr lang="en-US" sz="2400">
              <a:latin typeface="Times New Roman" panose="02020603050405020304" charset="0"/>
              <a:sym typeface="+mn-ea"/>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6" name="Content Placeholder 5"/>
          <p:cNvPicPr>
            <a:picLocks noChangeAspect="1"/>
          </p:cNvPicPr>
          <p:nvPr>
            <p:ph sz="half" idx="1"/>
          </p:nvPr>
        </p:nvPicPr>
        <p:blipFill>
          <a:blip r:embed="rId1"/>
          <a:stretch>
            <a:fillRect/>
          </a:stretch>
        </p:blipFill>
        <p:spPr>
          <a:xfrm>
            <a:off x="17145" y="15240"/>
            <a:ext cx="12158345" cy="5328285"/>
          </a:xfrm>
          <a:prstGeom prst="rect">
            <a:avLst/>
          </a:prstGeom>
        </p:spPr>
      </p:pic>
      <p:pic>
        <p:nvPicPr>
          <p:cNvPr id="7" name="Content Placeholder 6"/>
          <p:cNvPicPr>
            <a:picLocks noChangeAspect="1"/>
          </p:cNvPicPr>
          <p:nvPr>
            <p:ph sz="half" idx="2"/>
          </p:nvPr>
        </p:nvPicPr>
        <p:blipFill>
          <a:blip r:embed="rId2"/>
          <a:stretch>
            <a:fillRect/>
          </a:stretch>
        </p:blipFill>
        <p:spPr>
          <a:xfrm>
            <a:off x="17780" y="5344160"/>
            <a:ext cx="12157710" cy="148717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9525" y="15875"/>
            <a:ext cx="12173585" cy="6880225"/>
          </a:xfrm>
        </p:spPr>
        <p:txBody>
          <a:bodyPr/>
          <a:p>
            <a:pPr marL="0" indent="0">
              <a:buNone/>
            </a:pPr>
            <a:r>
              <a:rPr lang="en-US" sz="2400">
                <a:latin typeface="Times New Roman" panose="02020603050405020304" charset="0"/>
              </a:rPr>
              <a:t>7/A seçeneğinde hesapların hangi hesaplarla kapatılacağı daha doğrusu hangi ana maliyet hesabının hangi yansıtma hesabını kullanacağı ve oradan hangi sonuç hesabına ya da bilanço hesabına gideceğini gösterir tablo, bu kayıtları yaparken işimize yarayacaktır. Unutmadan belirteyim ki bu konu, maliyet muhasebesinin konusu olmakla birlikte bir analizcinin en azından bilginin nereden temin edildiğini ve nasıl düzenlemesi gerektiğini bilmesi açısından önemlidir ve burada bu konuya değinilmiştir. </a:t>
            </a:r>
            <a:endParaRPr lang="en-US" sz="2400">
              <a:latin typeface="Times New Roman" panose="02020603050405020304" charset="0"/>
            </a:endParaRPr>
          </a:p>
          <a:p>
            <a:pPr marL="0" indent="0" algn="ctr">
              <a:buNone/>
            </a:pPr>
            <a:r>
              <a:rPr lang="en-US" sz="2800" b="1">
                <a:latin typeface="Times New Roman" panose="02020603050405020304" charset="0"/>
              </a:rPr>
              <a:t>2. 7/B Seçeneği Ana hesapları </a:t>
            </a:r>
            <a:endParaRPr lang="en-US" sz="2800" b="1">
              <a:latin typeface="Times New Roman" panose="02020603050405020304" charset="0"/>
            </a:endParaRPr>
          </a:p>
          <a:p>
            <a:pPr marL="0" indent="0" algn="l">
              <a:buNone/>
            </a:pPr>
            <a:endParaRPr lang="en-US" sz="2800" b="1">
              <a:latin typeface="Times New Roman" panose="02020603050405020304" charset="0"/>
            </a:endParaRPr>
          </a:p>
          <a:p>
            <a:pPr marL="0" indent="0">
              <a:buNone/>
            </a:pPr>
            <a:r>
              <a:rPr lang="en-US" sz="2400">
                <a:latin typeface="Times New Roman" panose="02020603050405020304" charset="0"/>
              </a:rPr>
              <a:t>Gider çeşitleri hesapları mal ve hizmet üretiminde katlanılması gereken maliyetlerin bünyesindeki harcama çeşitlerini ifade eder.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Bu hesaplar, kuruluşların bünyelerine uygun biçimde detaylandırılır. Gider çeşitleri hesaplarının sabit, değişken ve yarı değişken olarak gruplandırılması mümkündür.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Gruplar içindeki gider çeşitlerinin sabit, değişken ve yarı değişken biçimde ayrımı işletmelerin kendi ihtiyaç ve inisiyatiflerine bırakılmıştır. </a:t>
            </a: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43180"/>
            <a:ext cx="12145645" cy="6753860"/>
          </a:xfrm>
        </p:spPr>
        <p:txBody>
          <a:bodyPr/>
          <a:p>
            <a:pPr marL="0" indent="0">
              <a:buNone/>
            </a:pPr>
            <a:r>
              <a:rPr lang="en-US" sz="2400">
                <a:latin typeface="Times New Roman" panose="02020603050405020304" charset="0"/>
              </a:rPr>
              <a:t>Gider çeşitlerinin hesaplarının kodlanmasında aşağıda belirtilen sınıflama esas alınmıştır.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790 İLK MADDE VE MALZEME GİDERLERİ </a:t>
            </a:r>
            <a:endParaRPr lang="en-US" sz="2400">
              <a:latin typeface="Times New Roman" panose="02020603050405020304" charset="0"/>
            </a:endParaRPr>
          </a:p>
          <a:p>
            <a:pPr marL="0" indent="0">
              <a:buNone/>
            </a:pPr>
            <a:r>
              <a:rPr lang="en-US" sz="2400">
                <a:latin typeface="Times New Roman" panose="02020603050405020304" charset="0"/>
              </a:rPr>
              <a:t>791 İŞÇİ ÜCRET VE GİDERLERİ </a:t>
            </a:r>
            <a:endParaRPr lang="en-US" sz="2400">
              <a:latin typeface="Times New Roman" panose="02020603050405020304" charset="0"/>
            </a:endParaRPr>
          </a:p>
          <a:p>
            <a:pPr marL="0" indent="0">
              <a:buNone/>
            </a:pPr>
            <a:r>
              <a:rPr lang="en-US" sz="2400">
                <a:latin typeface="Times New Roman" panose="02020603050405020304" charset="0"/>
              </a:rPr>
              <a:t>792 MEMUR ÜCRET VE GİDERLERİ </a:t>
            </a:r>
            <a:endParaRPr lang="en-US" sz="2400">
              <a:latin typeface="Times New Roman" panose="02020603050405020304" charset="0"/>
            </a:endParaRPr>
          </a:p>
          <a:p>
            <a:pPr marL="0" indent="0">
              <a:buNone/>
            </a:pPr>
            <a:r>
              <a:rPr lang="en-US" sz="2400">
                <a:latin typeface="Times New Roman" panose="02020603050405020304" charset="0"/>
              </a:rPr>
              <a:t>793 DIŞARDAN SAĞLANAN FAYDA VE HİZMETLER</a:t>
            </a:r>
            <a:endParaRPr lang="en-US" sz="2400">
              <a:latin typeface="Times New Roman" panose="02020603050405020304" charset="0"/>
            </a:endParaRPr>
          </a:p>
          <a:p>
            <a:pPr marL="0" indent="0">
              <a:buNone/>
            </a:pPr>
            <a:r>
              <a:rPr lang="en-US" sz="2400">
                <a:latin typeface="Times New Roman" panose="02020603050405020304" charset="0"/>
              </a:rPr>
              <a:t> 794 ÇEŞİTLİ GİDERLER</a:t>
            </a:r>
            <a:endParaRPr lang="en-US" sz="2400">
              <a:latin typeface="Times New Roman" panose="02020603050405020304" charset="0"/>
            </a:endParaRPr>
          </a:p>
          <a:p>
            <a:pPr marL="0" indent="0">
              <a:buNone/>
            </a:pPr>
            <a:r>
              <a:rPr lang="en-US" sz="2400">
                <a:latin typeface="Times New Roman" panose="02020603050405020304" charset="0"/>
              </a:rPr>
              <a:t> 795 VERGİ RESİM VE HARÇLAR </a:t>
            </a:r>
            <a:endParaRPr lang="en-US" sz="2400">
              <a:latin typeface="Times New Roman" panose="02020603050405020304" charset="0"/>
            </a:endParaRPr>
          </a:p>
          <a:p>
            <a:pPr marL="0" indent="0">
              <a:buNone/>
            </a:pPr>
            <a:r>
              <a:rPr lang="en-US" sz="2400">
                <a:latin typeface="Times New Roman" panose="02020603050405020304" charset="0"/>
              </a:rPr>
              <a:t>796 AMORTİSMAN VE TÜKENME PAYLARI </a:t>
            </a:r>
            <a:endParaRPr lang="en-US" sz="2400">
              <a:latin typeface="Times New Roman" panose="02020603050405020304" charset="0"/>
            </a:endParaRPr>
          </a:p>
          <a:p>
            <a:pPr marL="0" indent="0">
              <a:buNone/>
            </a:pPr>
            <a:r>
              <a:rPr lang="en-US" sz="2400">
                <a:latin typeface="Times New Roman" panose="02020603050405020304" charset="0"/>
              </a:rPr>
              <a:t>797 FİNANSMAN GİDERİ </a:t>
            </a:r>
            <a:endParaRPr lang="en-US" sz="2400">
              <a:latin typeface="Times New Roman" panose="02020603050405020304" charset="0"/>
            </a:endParaRPr>
          </a:p>
          <a:p>
            <a:pPr marL="0" indent="0">
              <a:buNone/>
            </a:pPr>
            <a:r>
              <a:rPr lang="en-US" sz="2400">
                <a:latin typeface="Times New Roman" panose="02020603050405020304" charset="0"/>
              </a:rPr>
              <a:t>798 GİDER ÇEŞİTLERİ YANSITMA HESABI </a:t>
            </a:r>
            <a:endParaRPr lang="en-US" sz="2400">
              <a:latin typeface="Times New Roman" panose="02020603050405020304" charset="0"/>
            </a:endParaRPr>
          </a:p>
          <a:p>
            <a:pPr marL="0" indent="0">
              <a:buNone/>
            </a:pPr>
            <a:r>
              <a:rPr lang="en-US" sz="2400">
                <a:latin typeface="Times New Roman" panose="02020603050405020304" charset="0"/>
              </a:rPr>
              <a:t>799 ÜRETİM MALİYET HESABI </a:t>
            </a:r>
            <a:endParaRPr lang="en-US" sz="2400">
              <a:latin typeface="Times New Roman" panose="02020603050405020304" charset="0"/>
            </a:endParaRPr>
          </a:p>
          <a:p>
            <a:pPr marL="0" indent="0">
              <a:buNone/>
            </a:pPr>
            <a:r>
              <a:rPr lang="en-US" sz="2400">
                <a:latin typeface="Times New Roman" panose="02020603050405020304" charset="0"/>
              </a:rPr>
              <a:t>Buradaki hesaplar, giderler tahakkuk ettikçe dönem boyunca 790-797 nolu hesaplara çeşit esasına göre bölümlenmiş ilgili gider hesaplarının borcuna kaydedilir.  </a:t>
            </a:r>
            <a:endParaRPr lang="en-US" sz="2400">
              <a:latin typeface="Times New Roman" panose="02020603050405020304" charset="0"/>
            </a:endParaRPr>
          </a:p>
          <a:p>
            <a:pPr marL="0" indent="0">
              <a:buNone/>
            </a:pPr>
            <a:r>
              <a:rPr lang="en-US" sz="2400">
                <a:latin typeface="Times New Roman" panose="02020603050405020304" charset="0"/>
              </a:rPr>
              <a:t> Dönem sonunda aktarma ise aşağıdaki tabloya uygun olarak yapılır. </a:t>
            </a:r>
            <a:endParaRPr lang="en-US" sz="2400">
              <a:latin typeface="Times New Roman" panose="0202060305040502030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br>
              <a:rPr lang="tr-TR" altLang="en-US" sz="3200">
                <a:latin typeface="Times New Roman" panose="02020603050405020304" charset="0"/>
                <a:sym typeface="+mn-ea"/>
              </a:rPr>
            </a:br>
            <a:r>
              <a:rPr lang="tr-TR" altLang="en-US" sz="3200">
                <a:latin typeface="Times New Roman" panose="02020603050405020304" charset="0"/>
                <a:sym typeface="+mn-ea"/>
              </a:rPr>
              <a:t>Kaynakça</a:t>
            </a:r>
            <a:br>
              <a:rPr lang="tr-TR" altLang="en-US" sz="3200">
                <a:latin typeface="Times New Roman" panose="02020603050405020304" charset="0"/>
              </a:rPr>
            </a:br>
            <a:endParaRPr lang="en-US"/>
          </a:p>
        </p:txBody>
      </p:sp>
      <p:sp>
        <p:nvSpPr>
          <p:cNvPr id="3" name="Content Placeholder 2"/>
          <p:cNvSpPr>
            <a:spLocks noGrp="1"/>
          </p:cNvSpPr>
          <p:nvPr>
            <p:ph idx="1"/>
          </p:nvPr>
        </p:nvSpPr>
        <p:spPr>
          <a:xfrm>
            <a:off x="95885" y="1174750"/>
            <a:ext cx="11948795" cy="4953000"/>
          </a:xfrm>
        </p:spPr>
        <p:txBody>
          <a:bodyPr/>
          <a:p>
            <a:pPr marL="0" indent="0" algn="l">
              <a:buNone/>
            </a:pPr>
            <a:r>
              <a:rPr lang="tr-TR" altLang="en-US">
                <a:latin typeface="Times New Roman" panose="02020603050405020304" charset="0"/>
                <a:sym typeface="+mn-ea"/>
              </a:rPr>
              <a:t>Ankuzem, Turizm İşletmelerinde Maliyet Analizi , Ankara Üniversitesi , s.1-98</a:t>
            </a:r>
            <a:endParaRPr lang="tr-TR" altLang="en-US">
              <a:latin typeface="Times New Roman" panose="02020603050405020304" charset="0"/>
            </a:endParaRPr>
          </a:p>
          <a:p>
            <a:pPr marL="0" indent="0">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8735" y="190500"/>
            <a:ext cx="12270105" cy="582930"/>
          </a:xfrm>
        </p:spPr>
        <p:txBody>
          <a:bodyPr/>
          <a:p>
            <a:pPr algn="ctr"/>
            <a:r>
              <a:rPr lang="en-US" sz="3200" b="1">
                <a:solidFill>
                  <a:srgbClr val="FF0000"/>
                </a:solidFill>
                <a:latin typeface="Times New Roman" panose="02020603050405020304" charset="0"/>
              </a:rPr>
              <a:t>MALİYET MUHASEBESİ VE MALİYET TANIMLAR </a:t>
            </a:r>
            <a:endParaRPr lang="en-US" sz="3200" b="1">
              <a:solidFill>
                <a:srgbClr val="FF0000"/>
              </a:solidFill>
              <a:latin typeface="Times New Roman" panose="02020603050405020304" charset="0"/>
            </a:endParaRPr>
          </a:p>
        </p:txBody>
      </p:sp>
      <p:sp>
        <p:nvSpPr>
          <p:cNvPr id="3" name="Content Placeholder 2"/>
          <p:cNvSpPr>
            <a:spLocks noGrp="1"/>
          </p:cNvSpPr>
          <p:nvPr>
            <p:ph idx="1"/>
          </p:nvPr>
        </p:nvSpPr>
        <p:spPr>
          <a:xfrm>
            <a:off x="65405" y="979805"/>
            <a:ext cx="12165965" cy="5803900"/>
          </a:xfrm>
        </p:spPr>
        <p:txBody>
          <a:bodyPr/>
          <a:p>
            <a:pPr marL="0" indent="0">
              <a:buNone/>
            </a:pPr>
            <a:r>
              <a:rPr lang="en-US" sz="2800" b="1">
                <a:solidFill>
                  <a:srgbClr val="FF0000"/>
                </a:solidFill>
                <a:latin typeface="Times New Roman" panose="02020603050405020304" charset="0"/>
              </a:rPr>
              <a:t>Öğrenme Hedefleri </a:t>
            </a:r>
            <a:endParaRPr lang="en-US" sz="2800" b="1">
              <a:solidFill>
                <a:srgbClr val="FF0000"/>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800">
                <a:latin typeface="Times New Roman" panose="02020603050405020304" charset="0"/>
              </a:rPr>
              <a:t>Bu üniteyi tamamladığınızda; </a:t>
            </a:r>
            <a:endParaRPr lang="en-US" sz="2800">
              <a:latin typeface="Times New Roman" panose="02020603050405020304" charset="0"/>
            </a:endParaRPr>
          </a:p>
          <a:p>
            <a:r>
              <a:rPr lang="en-US" sz="2800">
                <a:latin typeface="Times New Roman" panose="02020603050405020304" charset="0"/>
              </a:rPr>
              <a:t> Maliyet muhasebesi kavramını, </a:t>
            </a:r>
            <a:endParaRPr lang="en-US" sz="2800">
              <a:latin typeface="Times New Roman" panose="02020603050405020304" charset="0"/>
            </a:endParaRPr>
          </a:p>
          <a:p>
            <a:r>
              <a:rPr lang="en-US" sz="2800">
                <a:latin typeface="Times New Roman" panose="02020603050405020304" charset="0"/>
              </a:rPr>
              <a:t> Maliyet muhasebesinin amaçlarını, </a:t>
            </a:r>
            <a:endParaRPr lang="en-US" sz="2800">
              <a:latin typeface="Times New Roman" panose="02020603050405020304" charset="0"/>
            </a:endParaRPr>
          </a:p>
          <a:p>
            <a:r>
              <a:rPr lang="en-US" sz="2800">
                <a:latin typeface="Times New Roman" panose="02020603050405020304" charset="0"/>
              </a:rPr>
              <a:t> Maliyet muhasebesinin işlevlerini, </a:t>
            </a:r>
            <a:endParaRPr lang="en-US" sz="2800">
              <a:latin typeface="Times New Roman" panose="02020603050405020304" charset="0"/>
            </a:endParaRPr>
          </a:p>
          <a:p>
            <a:r>
              <a:rPr lang="en-US" sz="2800">
                <a:latin typeface="Times New Roman" panose="02020603050405020304" charset="0"/>
              </a:rPr>
              <a:t>Maliyet muhasebesinin kayıt düzenini,</a:t>
            </a:r>
            <a:endParaRPr lang="en-US" sz="2800">
              <a:latin typeface="Times New Roman" panose="02020603050405020304" charset="0"/>
            </a:endParaRPr>
          </a:p>
          <a:p>
            <a:r>
              <a:rPr lang="en-US" sz="2800">
                <a:latin typeface="Times New Roman" panose="02020603050405020304" charset="0"/>
              </a:rPr>
              <a:t> Maliyet unsurlarını, </a:t>
            </a:r>
            <a:endParaRPr lang="en-US" sz="2800">
              <a:latin typeface="Times New Roman" panose="02020603050405020304" charset="0"/>
            </a:endParaRPr>
          </a:p>
          <a:p>
            <a:r>
              <a:rPr lang="en-US" sz="2800">
                <a:latin typeface="Times New Roman" panose="02020603050405020304" charset="0"/>
              </a:rPr>
              <a:t>Maliyet yerleri ve dağıtım yöntemlerini, </a:t>
            </a:r>
            <a:endParaRPr lang="en-US" sz="2800">
              <a:latin typeface="Times New Roman" panose="02020603050405020304" charset="0"/>
            </a:endParaRPr>
          </a:p>
          <a:p>
            <a:r>
              <a:rPr lang="en-US" sz="2800">
                <a:latin typeface="Times New Roman" panose="02020603050405020304" charset="0"/>
              </a:rPr>
              <a:t>Maliyetlerle ilgili kavramları, </a:t>
            </a:r>
            <a:endParaRPr lang="en-US" sz="2800">
              <a:latin typeface="Times New Roman" panose="02020603050405020304" charset="0"/>
            </a:endParaRPr>
          </a:p>
          <a:p>
            <a:pPr marL="0" indent="0">
              <a:buNone/>
            </a:pPr>
            <a:r>
              <a:rPr lang="en-US" sz="2800">
                <a:latin typeface="Times New Roman" panose="02020603050405020304" charset="0"/>
              </a:rPr>
              <a:t>öğrenmiş olacaksınız</a:t>
            </a:r>
            <a:endParaRPr lang="en-US" sz="2800">
              <a:latin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78740" y="190500"/>
            <a:ext cx="12090400" cy="582930"/>
          </a:xfrm>
        </p:spPr>
        <p:txBody>
          <a:bodyPr/>
          <a:p>
            <a:pPr algn="ctr"/>
            <a:r>
              <a:rPr lang="en-US" sz="3200" b="1">
                <a:solidFill>
                  <a:srgbClr val="FF0000"/>
                </a:solidFill>
                <a:latin typeface="Times New Roman" panose="02020603050405020304" charset="0"/>
              </a:rPr>
              <a:t>Maliyet Muhasebesi</a:t>
            </a:r>
            <a:endParaRPr lang="en-US"/>
          </a:p>
        </p:txBody>
      </p:sp>
      <p:sp>
        <p:nvSpPr>
          <p:cNvPr id="3" name="Content Placeholder 2"/>
          <p:cNvSpPr>
            <a:spLocks noGrp="1"/>
          </p:cNvSpPr>
          <p:nvPr>
            <p:ph idx="1"/>
          </p:nvPr>
        </p:nvSpPr>
        <p:spPr>
          <a:xfrm>
            <a:off x="78740" y="774065"/>
            <a:ext cx="12091035" cy="6023610"/>
          </a:xfrm>
        </p:spPr>
        <p:txBody>
          <a:bodyPr/>
          <a:p>
            <a:pPr marL="0" indent="0">
              <a:buNone/>
            </a:pPr>
            <a:r>
              <a:rPr lang="en-US" sz="2400">
                <a:latin typeface="Times New Roman" panose="02020603050405020304" charset="0"/>
              </a:rPr>
              <a:t>Türlerine göre maliyetlerin oluştuğu yerlerin ve ilgili oldukları mal ve hizmetlerin türleri ve cinsleri bakımından saptanmasını ve izlenmesini sağlayan kayıt yöntemine maliyet muhasebesi denir.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lgn="ctr">
              <a:buNone/>
            </a:pPr>
            <a:r>
              <a:rPr lang="en-US" b="1">
                <a:solidFill>
                  <a:srgbClr val="FF0000"/>
                </a:solidFill>
                <a:latin typeface="Times New Roman" panose="02020603050405020304" charset="0"/>
              </a:rPr>
              <a:t>Maliyet Muhasebesi Sisteminin Amaçları</a:t>
            </a:r>
            <a:endParaRPr lang="en-US" b="1">
              <a:solidFill>
                <a:srgbClr val="FF0000"/>
              </a:solidFill>
              <a:latin typeface="Times New Roman" panose="02020603050405020304" charset="0"/>
            </a:endParaRPr>
          </a:p>
          <a:p>
            <a:pPr marL="0" indent="0" algn="ctr">
              <a:buNone/>
            </a:pPr>
            <a:endParaRPr lang="en-US" sz="2800" b="1">
              <a:solidFill>
                <a:srgbClr val="FF0000"/>
              </a:solidFill>
              <a:latin typeface="Times New Roman" panose="02020603050405020304" charset="0"/>
            </a:endParaRPr>
          </a:p>
          <a:p>
            <a:pPr marL="0" indent="0">
              <a:buNone/>
            </a:pPr>
            <a:r>
              <a:rPr lang="en-US" sz="2400" b="1">
                <a:latin typeface="Times New Roman" panose="02020603050405020304" charset="0"/>
              </a:rPr>
              <a:t>1. </a:t>
            </a:r>
            <a:r>
              <a:rPr lang="en-US" sz="2400">
                <a:latin typeface="Times New Roman" panose="02020603050405020304" charset="0"/>
              </a:rPr>
              <a:t>Üretilen mal ve hizmetleri maliyetlendirmek. </a:t>
            </a:r>
            <a:endParaRPr lang="en-US" sz="2400">
              <a:latin typeface="Times New Roman" panose="02020603050405020304" charset="0"/>
            </a:endParaRPr>
          </a:p>
          <a:p>
            <a:pPr marL="0" indent="0">
              <a:buNone/>
            </a:pPr>
            <a:r>
              <a:rPr lang="en-US" sz="2400" b="1">
                <a:latin typeface="Times New Roman" panose="02020603050405020304" charset="0"/>
              </a:rPr>
              <a:t>2. </a:t>
            </a:r>
            <a:r>
              <a:rPr lang="en-US" sz="2400">
                <a:latin typeface="Times New Roman" panose="02020603050405020304" charset="0"/>
              </a:rPr>
              <a:t>Denetime yardımcı olmak. </a:t>
            </a:r>
            <a:endParaRPr lang="en-US" sz="2400">
              <a:latin typeface="Times New Roman" panose="02020603050405020304" charset="0"/>
            </a:endParaRPr>
          </a:p>
          <a:p>
            <a:pPr marL="0" indent="0">
              <a:buNone/>
            </a:pPr>
            <a:r>
              <a:rPr lang="en-US" sz="2400" b="1">
                <a:latin typeface="Times New Roman" panose="02020603050405020304" charset="0"/>
              </a:rPr>
              <a:t>3. </a:t>
            </a:r>
            <a:r>
              <a:rPr lang="en-US" sz="2400">
                <a:latin typeface="Times New Roman" panose="02020603050405020304" charset="0"/>
              </a:rPr>
              <a:t>Planlamaya yardımcı olmak.</a:t>
            </a:r>
            <a:endParaRPr lang="en-US" sz="2400">
              <a:latin typeface="Times New Roman" panose="02020603050405020304" charset="0"/>
            </a:endParaRPr>
          </a:p>
          <a:p>
            <a:pPr marL="0" indent="0">
              <a:buNone/>
            </a:pPr>
            <a:r>
              <a:rPr lang="en-US" sz="2400" b="1">
                <a:latin typeface="Times New Roman" panose="02020603050405020304" charset="0"/>
              </a:rPr>
              <a:t>4.</a:t>
            </a:r>
            <a:r>
              <a:rPr lang="en-US" sz="2400">
                <a:latin typeface="Times New Roman" panose="02020603050405020304" charset="0"/>
              </a:rPr>
              <a:t> Yönetim kararlarına yardımcı olmak.</a:t>
            </a:r>
            <a:endParaRPr lang="en-US" sz="2400">
              <a:latin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3495" y="190500"/>
            <a:ext cx="12103735" cy="582930"/>
          </a:xfrm>
        </p:spPr>
        <p:txBody>
          <a:bodyPr/>
          <a:p>
            <a:pPr algn="ctr"/>
            <a:r>
              <a:rPr lang="en-US" sz="3200" b="1">
                <a:solidFill>
                  <a:srgbClr val="FF0000"/>
                </a:solidFill>
                <a:latin typeface="Times New Roman" panose="02020603050405020304" charset="0"/>
              </a:rPr>
              <a:t>Maliyet Muhasebesinin İşlevleri</a:t>
            </a:r>
            <a:endParaRPr lang="en-US" sz="3200" b="1">
              <a:solidFill>
                <a:srgbClr val="FF0000"/>
              </a:solidFill>
              <a:latin typeface="Times New Roman" panose="02020603050405020304" charset="0"/>
            </a:endParaRPr>
          </a:p>
        </p:txBody>
      </p:sp>
      <p:sp>
        <p:nvSpPr>
          <p:cNvPr id="3" name="Content Placeholder 2"/>
          <p:cNvSpPr>
            <a:spLocks noGrp="1"/>
          </p:cNvSpPr>
          <p:nvPr>
            <p:ph idx="1"/>
          </p:nvPr>
        </p:nvSpPr>
        <p:spPr>
          <a:xfrm>
            <a:off x="23495" y="895350"/>
            <a:ext cx="12103735" cy="5915660"/>
          </a:xfrm>
        </p:spPr>
        <p:txBody>
          <a:bodyPr/>
          <a:p>
            <a:pPr marL="0" indent="0">
              <a:buNone/>
            </a:pPr>
            <a:r>
              <a:rPr lang="en-US" sz="2400" b="1">
                <a:latin typeface="Times New Roman" panose="02020603050405020304" charset="0"/>
              </a:rPr>
              <a:t>a. </a:t>
            </a:r>
            <a:r>
              <a:rPr lang="en-US" sz="2400">
                <a:latin typeface="Times New Roman" panose="02020603050405020304" charset="0"/>
              </a:rPr>
              <a:t>İşletmede planlamaya, denetlemeye ve çeşitli kararlar alınmasına yardım etmek.</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 b.</a:t>
            </a:r>
            <a:r>
              <a:rPr lang="en-US" sz="2400">
                <a:latin typeface="Times New Roman" panose="02020603050405020304" charset="0"/>
              </a:rPr>
              <a:t> Personelin, hammaddenin, malzemenin, araç ve gereçlerin  ya da makinelerin verimliliğini ölçmek.</a:t>
            </a:r>
            <a:r>
              <a:rPr lang="en-US" sz="2400" b="1">
                <a:latin typeface="Times New Roman" panose="02020603050405020304" charset="0"/>
              </a:rPr>
              <a:t> </a:t>
            </a:r>
            <a:endParaRPr lang="en-US" sz="2400" b="1">
              <a:latin typeface="Times New Roman" panose="02020603050405020304" charset="0"/>
            </a:endParaRPr>
          </a:p>
          <a:p>
            <a:pPr marL="0" indent="0">
              <a:buNone/>
            </a:pPr>
            <a:endParaRPr lang="en-US" sz="2400" b="1">
              <a:latin typeface="Times New Roman" panose="02020603050405020304" charset="0"/>
            </a:endParaRPr>
          </a:p>
          <a:p>
            <a:pPr marL="0" indent="0">
              <a:buNone/>
            </a:pPr>
            <a:r>
              <a:rPr lang="en-US" sz="2400" b="1">
                <a:latin typeface="Times New Roman" panose="02020603050405020304" charset="0"/>
              </a:rPr>
              <a:t>c.</a:t>
            </a:r>
            <a:r>
              <a:rPr lang="en-US" sz="2400">
                <a:latin typeface="Times New Roman" panose="02020603050405020304" charset="0"/>
              </a:rPr>
              <a:t> Savurganlıkların önlenmesine ve giderlerin kısılmasına yardımcı olmak.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d. </a:t>
            </a:r>
            <a:r>
              <a:rPr lang="en-US" sz="2400">
                <a:latin typeface="Times New Roman" panose="02020603050405020304" charset="0"/>
              </a:rPr>
              <a:t>Sektörler, endüstriler, işletmeler ve işleme birimleri arasındaki rasyonellik kıyaslamalarına taban oluşturmak.</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 e.</a:t>
            </a:r>
            <a:r>
              <a:rPr lang="en-US" sz="2400">
                <a:latin typeface="Times New Roman" panose="02020603050405020304" charset="0"/>
              </a:rPr>
              <a:t> Turizm işletmelerinde ürünün hizmet dışında kalan yanı için stok denetim aracı rolü oynamak.</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 f. </a:t>
            </a:r>
            <a:r>
              <a:rPr lang="en-US" sz="2400">
                <a:latin typeface="Times New Roman" panose="02020603050405020304" charset="0"/>
              </a:rPr>
              <a:t>Satış fiyatlarının saptanmasına yardım etmek. </a:t>
            </a:r>
            <a:endParaRPr lang="en-US" sz="2400">
              <a:latin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29845"/>
            <a:ext cx="12145645" cy="6726555"/>
          </a:xfrm>
        </p:spPr>
        <p:txBody>
          <a:bodyPr/>
          <a:p>
            <a:pPr marL="0" indent="0">
              <a:buNone/>
            </a:pPr>
            <a:r>
              <a:rPr lang="en-US" sz="2400">
                <a:latin typeface="Times New Roman" panose="02020603050405020304" charset="0"/>
              </a:rPr>
              <a:t>Yukarıda sayılan verilerin elde edilmesinin yanında maliyet muhasebesi aşağıdaki işlevleri de yerine getirir.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a. </a:t>
            </a:r>
            <a:r>
              <a:rPr lang="en-US" sz="2400">
                <a:latin typeface="Times New Roman" panose="02020603050405020304" charset="0"/>
              </a:rPr>
              <a:t>Kâr ve zararı saptamak ve ölçmek.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b.</a:t>
            </a:r>
            <a:r>
              <a:rPr lang="en-US" sz="2400">
                <a:latin typeface="Times New Roman" panose="02020603050405020304" charset="0"/>
              </a:rPr>
              <a:t> Stokları değerlendirmek.</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 c. </a:t>
            </a:r>
            <a:r>
              <a:rPr lang="en-US" sz="2400">
                <a:latin typeface="Times New Roman" panose="02020603050405020304" charset="0"/>
              </a:rPr>
              <a:t>Bütçenin hazırlanmasına yardımcı olacak ve bu doğrultuda çeşitli seçenekler arasında seçim yapmayı kolaylaştıracak verileri hazırlayarak planlamaya yardımcı olmak.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d.</a:t>
            </a:r>
            <a:r>
              <a:rPr lang="en-US" sz="2400">
                <a:latin typeface="Times New Roman" panose="02020603050405020304" charset="0"/>
              </a:rPr>
              <a:t> İşletmenin rasyonellik denetimini yapmak.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e. </a:t>
            </a:r>
            <a:r>
              <a:rPr lang="en-US" sz="2400">
                <a:latin typeface="Times New Roman" panose="02020603050405020304" charset="0"/>
              </a:rPr>
              <a:t>Yeni mal ve hizmet çeşitlerinin maliyetlerini hesaplamak.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f. </a:t>
            </a:r>
            <a:r>
              <a:rPr lang="en-US" sz="2400">
                <a:latin typeface="Times New Roman" panose="02020603050405020304" charset="0"/>
              </a:rPr>
              <a:t>Maliyet kıyaslamalarını geliştirmek. </a:t>
            </a: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12700"/>
            <a:ext cx="12131675" cy="6842125"/>
          </a:xfrm>
        </p:spPr>
        <p:txBody>
          <a:bodyPr/>
          <a:p>
            <a:pPr marL="0" indent="0">
              <a:buNone/>
            </a:pPr>
            <a:r>
              <a:rPr lang="en-US" sz="2400">
                <a:latin typeface="Times New Roman" panose="02020603050405020304" charset="0"/>
              </a:rPr>
              <a:t>Tüm bunların yanında doğrudan doğruya giderleri azaltacak ve böylece maliyetleri düşürebilecek şu olanakları da sunar;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a. </a:t>
            </a:r>
            <a:r>
              <a:rPr lang="en-US" sz="2400">
                <a:latin typeface="Times New Roman" panose="02020603050405020304" charset="0"/>
              </a:rPr>
              <a:t>Hammadde ve malzemelerin daha verimlilerini kullanmak</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 b.</a:t>
            </a:r>
            <a:r>
              <a:rPr lang="en-US" sz="2400">
                <a:latin typeface="Times New Roman" panose="02020603050405020304" charset="0"/>
              </a:rPr>
              <a:t> Hammaddeden tasarrufa olanak verecek biçimde ürünlerde değişiklikler yapmak veya önermek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c.</a:t>
            </a:r>
            <a:r>
              <a:rPr lang="en-US" sz="2400">
                <a:latin typeface="Times New Roman" panose="02020603050405020304" charset="0"/>
              </a:rPr>
              <a:t> Ücret sisteminde işgücü aylaklıkla boşa geçen zamanı ve bu anlamdaki giderleri azaltacak değişiklikleri yapmak ya da önermek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d. </a:t>
            </a:r>
            <a:r>
              <a:rPr lang="en-US" sz="2400">
                <a:latin typeface="Times New Roman" panose="02020603050405020304" charset="0"/>
              </a:rPr>
              <a:t>Üretimi hızlandırmak üzere yeni makine ve tesisler kurmak veya eskimiş olanları yenilemek</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 e. </a:t>
            </a:r>
            <a:r>
              <a:rPr lang="en-US" sz="2400">
                <a:latin typeface="Times New Roman" panose="02020603050405020304" charset="0"/>
              </a:rPr>
              <a:t>Savurganlıkları azaltmak üzere, hammadde ve malzeme alımlarını ve kullanma yerlerine dağıtımlarını denetim altına almak. </a:t>
            </a: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7465" y="190500"/>
            <a:ext cx="12103735" cy="582930"/>
          </a:xfrm>
        </p:spPr>
        <p:txBody>
          <a:bodyPr/>
          <a:p>
            <a:pPr algn="ctr"/>
            <a:r>
              <a:rPr lang="en-US" sz="3200" b="1">
                <a:solidFill>
                  <a:srgbClr val="FF0000"/>
                </a:solidFill>
                <a:latin typeface="Times New Roman" panose="02020603050405020304" charset="0"/>
              </a:rPr>
              <a:t>Maliyet Tanımları </a:t>
            </a:r>
            <a:endParaRPr lang="en-US" sz="3200" b="1">
              <a:solidFill>
                <a:srgbClr val="FF0000"/>
              </a:solidFill>
              <a:latin typeface="Times New Roman" panose="02020603050405020304" charset="0"/>
            </a:endParaRPr>
          </a:p>
        </p:txBody>
      </p:sp>
      <p:sp>
        <p:nvSpPr>
          <p:cNvPr id="3" name="Content Placeholder 2"/>
          <p:cNvSpPr>
            <a:spLocks noGrp="1"/>
          </p:cNvSpPr>
          <p:nvPr>
            <p:ph idx="1"/>
          </p:nvPr>
        </p:nvSpPr>
        <p:spPr>
          <a:xfrm>
            <a:off x="37465" y="772795"/>
            <a:ext cx="12103735" cy="6024245"/>
          </a:xfrm>
        </p:spPr>
        <p:txBody>
          <a:bodyPr/>
          <a:p>
            <a:pPr marL="0" indent="0">
              <a:buNone/>
            </a:pPr>
            <a:r>
              <a:rPr lang="en-US" sz="2400" b="1">
                <a:latin typeface="Times New Roman" panose="02020603050405020304" charset="0"/>
              </a:rPr>
              <a:t>Gider: </a:t>
            </a:r>
            <a:r>
              <a:rPr lang="en-US" sz="2400">
                <a:latin typeface="Times New Roman" panose="02020603050405020304" charset="0"/>
              </a:rPr>
              <a:t>İşletmelerin varlıklarını ve işlevlerini sürdürebilmek ve gelir elde edebilmek için belli bir hesap döneminde kullandıkları ve / ve ya tükettikleri mal ve hizmetlerin parasal değerine denir.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Maliyet:</a:t>
            </a:r>
            <a:r>
              <a:rPr lang="en-US" sz="2400">
                <a:latin typeface="Times New Roman" panose="02020603050405020304" charset="0"/>
              </a:rPr>
              <a:t> Bir mal ve / veya hizmet üretebilmek için katlanılan özverilerin ve yapılan tüketimlerin parasal ifadesine maliyet denir.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Maliyet Birimi:</a:t>
            </a:r>
            <a:r>
              <a:rPr lang="en-US" sz="2400">
                <a:latin typeface="Times New Roman" panose="02020603050405020304" charset="0"/>
              </a:rPr>
              <a:t> Maliyetlerin sınıflandırılması için kullanılan unsur, eleman, parça, kısım ya da bölümlerin teknik adına maliyet birimi denir.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Birim Maliyet: </a:t>
            </a:r>
            <a:r>
              <a:rPr lang="en-US" sz="2400">
                <a:latin typeface="Times New Roman" panose="02020603050405020304" charset="0"/>
              </a:rPr>
              <a:t>Maliyet birimi için hesaplanan maliyet tutarıdır. Birim maliyeti hesaplamak için çeşitli yöntemler kullanılmaktadır. Bunlar;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solidFill>
                  <a:srgbClr val="FF0000"/>
                </a:solidFill>
                <a:latin typeface="Times New Roman" panose="02020603050405020304" charset="0"/>
              </a:rPr>
              <a:t>LİFO Yöntemi: </a:t>
            </a:r>
            <a:r>
              <a:rPr lang="en-US" sz="2400">
                <a:latin typeface="Times New Roman" panose="02020603050405020304" charset="0"/>
              </a:rPr>
              <a:t>Alınan hammaddelerin işletmenin ambarında son girenin üretime ilk gönderilmesi esasına dayalı maliyet hesaplama yöntemidir. </a:t>
            </a:r>
            <a:endParaRPr lang="en-US" sz="2400">
              <a:latin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 y="15875"/>
            <a:ext cx="12145645" cy="6837680"/>
          </a:xfrm>
        </p:spPr>
        <p:txBody>
          <a:bodyPr/>
          <a:p>
            <a:pPr marL="0" indent="0">
              <a:buNone/>
            </a:pPr>
            <a:r>
              <a:rPr lang="en-US" sz="2400">
                <a:solidFill>
                  <a:srgbClr val="FF0000"/>
                </a:solidFill>
                <a:latin typeface="Times New Roman" panose="02020603050405020304" charset="0"/>
              </a:rPr>
              <a:t>FİFO Yöntemi: </a:t>
            </a:r>
            <a:r>
              <a:rPr lang="en-US" sz="2400">
                <a:latin typeface="Times New Roman" panose="02020603050405020304" charset="0"/>
              </a:rPr>
              <a:t>Alınan hammaddelerin işletmenin ambarından ilk girenin üretime ilk olarak gönderilmesi esasına dayalı olan maliyet hesaplama yöntemidir.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Gerçek Maliyet Yöntemi:</a:t>
            </a:r>
            <a:r>
              <a:rPr lang="en-US" sz="2400">
                <a:latin typeface="Times New Roman" panose="02020603050405020304" charset="0"/>
              </a:rPr>
              <a:t> Çeşitli tarihlerde alınan hammaddeler, fiyat durumlarına göre ambarda ayrı ayrı yerleştirilir ve üretime verilirken de hangi partiden alınmış ise onun fiyatı ile değerlendirilir. En doğru ve en uygun yöntem olmasına rağmen hammadde çeşidinin çok olması durumunda uygulanması zor olan bir yöntemdir. </a:t>
            </a:r>
            <a:endParaRPr lang="en-US" sz="2400">
              <a:latin typeface="Times New Roman" panose="02020603050405020304" charset="0"/>
            </a:endParaRPr>
          </a:p>
          <a:p>
            <a:pPr marL="0" indent="0">
              <a:buNone/>
            </a:pPr>
            <a:endParaRPr lang="en-US" sz="2400" b="1">
              <a:latin typeface="Times New Roman" panose="02020603050405020304" charset="0"/>
            </a:endParaRPr>
          </a:p>
          <a:p>
            <a:pPr marL="0" indent="0">
              <a:buNone/>
            </a:pPr>
            <a:r>
              <a:rPr lang="en-US" sz="2400" b="1">
                <a:latin typeface="Times New Roman" panose="02020603050405020304" charset="0"/>
              </a:rPr>
              <a:t>Ortalama Maliyet Yöntemi: </a:t>
            </a:r>
            <a:r>
              <a:rPr lang="en-US" sz="2400">
                <a:latin typeface="Times New Roman" panose="02020603050405020304" charset="0"/>
              </a:rPr>
              <a:t>Bu yöntemde, aynı cinsten olan hammaddelerin veya ilk madde ve malzemenin ambarda saklanırken karışıklık olması düşüncesi ile maliyetin tespit edilmesinde ortalama bir fiyat bulunur. Böylece üretime gönderilen veya stokta kalan ilk madde ve malzemeler bu fiyata göre değerlendirilir. Her yeni ilk madde ve malzeme alımında stoklardaki mevcut adet ile tutarları dikkate alınarak yeni gelen ilk madde ve malzemenin adet ve tutarının ortalaması alınır.  </a:t>
            </a:r>
            <a:endParaRPr lang="en-US" sz="2400">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51435" y="190500"/>
            <a:ext cx="12117705" cy="582930"/>
          </a:xfrm>
        </p:spPr>
        <p:txBody>
          <a:bodyPr/>
          <a:p>
            <a:pPr algn="ctr"/>
            <a:r>
              <a:rPr lang="en-US" sz="3200" b="1">
                <a:solidFill>
                  <a:srgbClr val="FF0000"/>
                </a:solidFill>
                <a:latin typeface="Times New Roman" panose="02020603050405020304" charset="0"/>
              </a:rPr>
              <a:t>Maliyet Kayıt Düzeni </a:t>
            </a:r>
            <a:endParaRPr lang="en-US" sz="3200" b="1">
              <a:solidFill>
                <a:srgbClr val="FF0000"/>
              </a:solidFill>
              <a:latin typeface="Times New Roman" panose="02020603050405020304" charset="0"/>
            </a:endParaRPr>
          </a:p>
        </p:txBody>
      </p:sp>
      <p:sp>
        <p:nvSpPr>
          <p:cNvPr id="3" name="Content Placeholder 2"/>
          <p:cNvSpPr>
            <a:spLocks noGrp="1"/>
          </p:cNvSpPr>
          <p:nvPr>
            <p:ph idx="1"/>
          </p:nvPr>
        </p:nvSpPr>
        <p:spPr>
          <a:xfrm>
            <a:off x="51435" y="773430"/>
            <a:ext cx="12117705" cy="6051550"/>
          </a:xfrm>
        </p:spPr>
        <p:txBody>
          <a:bodyPr/>
          <a:p>
            <a:pPr marL="0" indent="0">
              <a:buNone/>
            </a:pPr>
            <a:r>
              <a:rPr lang="en-US" sz="2800" b="1">
                <a:latin typeface="Times New Roman" panose="02020603050405020304" charset="0"/>
              </a:rPr>
              <a:t>Maliyet Muhasebesi Hesaplarının Tanıtılması </a:t>
            </a:r>
            <a:endParaRPr lang="en-US" sz="2800" b="1">
              <a:latin typeface="Times New Roman" panose="02020603050405020304" charset="0"/>
            </a:endParaRPr>
          </a:p>
          <a:p>
            <a:pPr marL="0" indent="0">
              <a:buNone/>
            </a:pPr>
            <a:r>
              <a:rPr lang="en-US" sz="2400">
                <a:latin typeface="Times New Roman" panose="02020603050405020304" charset="0"/>
              </a:rPr>
              <a:t>"Tek Düzen Hesap Planı" 7. Grup hesaplarını maliyet hesaplarına ayırmıştır. Buradaki hesaplar da işletmelere uygulamada kolaylık sağlamak amacıyla işletmelerin üretim hacimlerine örgüt yapılarına ve yönetimin isteklerine göre ya 7/A seçeneğini ya da 7/B seçeneğini kullanılmaktadır.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7/A seçeneğinde maliyetler işletmenin fonksiyonları esas alınarak sınıflandırılmışken 7/B seçeneğinde maliyetler türlerine göre sınıflandırılmıştır</a:t>
            </a:r>
            <a:r>
              <a:rPr lang="tr-TR" altLang="en-US" sz="2400">
                <a:latin typeface="Times New Roman" panose="02020603050405020304" charset="0"/>
              </a:rPr>
              <a:t>.</a:t>
            </a:r>
            <a:endParaRPr lang="tr-TR" altLang="en-US" sz="2400">
              <a:latin typeface="Times New Roman" panose="02020603050405020304" charset="0"/>
            </a:endParaRPr>
          </a:p>
          <a:p>
            <a:pPr marL="0" indent="0" algn="ctr">
              <a:buNone/>
            </a:pPr>
            <a:endParaRPr lang="tr-TR" altLang="en-US" sz="2400">
              <a:latin typeface="Times New Roman" panose="02020603050405020304" charset="0"/>
            </a:endParaRPr>
          </a:p>
          <a:p>
            <a:pPr marL="0" indent="0" algn="ctr">
              <a:buNone/>
            </a:pPr>
            <a:r>
              <a:rPr lang="tr-TR" altLang="en-US" sz="2400" b="1">
                <a:latin typeface="Times New Roman" panose="02020603050405020304" charset="0"/>
              </a:rPr>
              <a:t>1. 7/A Seçeneği Ana Hesapları </a:t>
            </a:r>
            <a:endParaRPr lang="tr-TR" altLang="en-US" sz="2400" b="1">
              <a:latin typeface="Times New Roman" panose="02020603050405020304" charset="0"/>
            </a:endParaRPr>
          </a:p>
          <a:p>
            <a:pPr marL="0" indent="0">
              <a:buNone/>
            </a:pPr>
            <a:r>
              <a:rPr lang="tr-TR" altLang="en-US" sz="2400">
                <a:latin typeface="Times New Roman" panose="02020603050405020304" charset="0"/>
              </a:rPr>
              <a:t>Maliyetlerin eşzamanlı kayıt yöntemine göre kaydedilmesini ve izlenmesini öngören bu seçenekte, fonksiyonel ana maliyet hesaplarına kaydedilen bir maliyetin, aynı anda yapılan bu tek kayıtla ilgili maliyet çeşitleri ve maliyet yerleri yardımcı hesaplarına da kaydedilmesi sağlanmaktadır. Bu yüzden isteyen işletmeler kullandıkları maliyet hesaplarının altına her bir maliyet yeri için ayrı bir tali hesap açabilir. Hesap planı incelendiğinde 7/A seçeneği için şu ana başlıklar verilmiştir. </a:t>
            </a:r>
            <a:endParaRPr lang="tr-TR" altLang="en-US" sz="2400">
              <a:latin typeface="Times New Roman" panose="02020603050405020304" charset="0"/>
            </a:endParaRP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9774</Words>
  <Application>WPS Presentation</Application>
  <PresentationFormat>Widescreen</PresentationFormat>
  <Paragraphs>179</Paragraphs>
  <Slides>19</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19</vt:i4>
      </vt:variant>
    </vt:vector>
  </HeadingPairs>
  <TitlesOfParts>
    <vt:vector size="28" baseType="lpstr">
      <vt:lpstr>Arial</vt:lpstr>
      <vt:lpstr>SimSun</vt:lpstr>
      <vt:lpstr>Wingdings</vt:lpstr>
      <vt:lpstr>Times New Roman</vt:lpstr>
      <vt:lpstr>Microsoft YaHei</vt:lpstr>
      <vt:lpstr/>
      <vt:lpstr>Arial Unicode MS</vt:lpstr>
      <vt:lpstr>Calibri</vt:lpstr>
      <vt:lpstr>Blue Waves</vt:lpstr>
      <vt:lpstr>KONAKLAMA İŞLETMELERİNDE MALİYET ANALİZİ </vt:lpstr>
      <vt:lpstr>MALİYET MUHASEBESİ VE MALİYET TANIMLAR </vt:lpstr>
      <vt:lpstr>Maliyet Muhasebesi</vt:lpstr>
      <vt:lpstr>Maliyet Muhasebesinin İşlevleri</vt:lpstr>
      <vt:lpstr>PowerPoint 演示文稿</vt:lpstr>
      <vt:lpstr>PowerPoint 演示文稿</vt:lpstr>
      <vt:lpstr>Maliyet Tanımları </vt:lpstr>
      <vt:lpstr>PowerPoint 演示文稿</vt:lpstr>
      <vt:lpstr>Maliyet Kayıt Düzeni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 Kaynakça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KONAKLAMA İŞLETMELERİNDE MALİYET ANALİZİ </dc:title>
  <dc:creator>ali</dc:creator>
  <cp:lastModifiedBy>ali</cp:lastModifiedBy>
  <cp:revision>5</cp:revision>
  <dcterms:created xsi:type="dcterms:W3CDTF">2018-02-13T15:42:00Z</dcterms:created>
  <dcterms:modified xsi:type="dcterms:W3CDTF">2018-02-16T11:57:40Z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