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1" r:id="rId2"/>
    <p:sldId id="264" r:id="rId3"/>
    <p:sldId id="301" r:id="rId4"/>
    <p:sldId id="279" r:id="rId5"/>
    <p:sldId id="280" r:id="rId6"/>
    <p:sldId id="281" r:id="rId7"/>
    <p:sldId id="287" r:id="rId8"/>
    <p:sldId id="283" r:id="rId9"/>
    <p:sldId id="298" r:id="rId10"/>
    <p:sldId id="299" r:id="rId11"/>
    <p:sldId id="289" r:id="rId12"/>
    <p:sldId id="284" r:id="rId13"/>
    <p:sldId id="300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6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1BC2D-02CD-4470-B65E-772669635E6F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00F22-62AE-46B9-84D5-1535C3D866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7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ap.gsfc.nasa.gov/media/121238/index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https://www.nasa.gov/mission_pages/planck/multimedia/pia16876b.html#.Wr5R69RuaM8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01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47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 cay </a:t>
            </a:r>
            <a:r>
              <a:rPr lang="en-US" dirty="0" err="1" smtClean="0"/>
              <a:t>kasigi</a:t>
            </a:r>
            <a:r>
              <a:rPr lang="en-US" dirty="0" smtClean="0"/>
              <a:t>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cuce</a:t>
            </a:r>
            <a:r>
              <a:rPr lang="en-US" dirty="0" smtClean="0"/>
              <a:t> </a:t>
            </a:r>
            <a:r>
              <a:rPr lang="en-US" dirty="0" err="1" smtClean="0"/>
              <a:t>yaklasik</a:t>
            </a:r>
            <a:r>
              <a:rPr lang="en-US" dirty="0" smtClean="0"/>
              <a:t> 15 </a:t>
            </a:r>
            <a:r>
              <a:rPr lang="en-US" dirty="0" smtClean="0"/>
              <a:t>ton</a:t>
            </a:r>
            <a:r>
              <a:rPr lang="tr-TR" dirty="0" smtClean="0"/>
              <a:t> http://hubblesite.org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92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4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Stellarium programı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6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B0080"/>
                </a:solidFill>
                <a:latin typeface="Arial" panose="020B0604020202020204" pitchFamily="34" charset="0"/>
                <a:hlinkClick r:id="rId3"/>
              </a:rPr>
              <a:t>http://map.gsfc.nasa.gov/media/121238/index.html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25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https://en.wikipedia.org/wiki/File:Star-sizes.jpg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78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https://www.space.com/35470-exoplanet-archive-tracks-alien-worlds.html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91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https://en.wikipedia.org/wiki/File:Star-sizes.jpg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69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https://www.pmfias.com/star-formation-stellar-evolution-life-cycle-of-a-star/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88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68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92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http://hubblesite.org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0F22-62AE-46B9-84D5-1535C3D866F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5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6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9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1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3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6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4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2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1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8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914400"/>
            <a:ext cx="7772400" cy="1470025"/>
          </a:xfrm>
          <a:ln>
            <a:noFill/>
          </a:ln>
          <a:effectLst>
            <a:reflection blurRad="6350" stA="50000" endA="300" endPos="90000" dir="5400000" sy="-100000" algn="bl" rotWithShape="0"/>
          </a:effectLst>
          <a:scene3d>
            <a:camera prst="orthographicFront"/>
            <a:lightRig rig="harsh" dir="t">
              <a:rot lat="0" lon="0" rev="3000000"/>
            </a:lightRig>
          </a:scene3d>
          <a:sp3d extrusionH="254000" contourW="19050"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tr-TR" altLang="en-US" b="1" dirty="0">
                <a:latin typeface="Comic Sans MS" pitchFamily="66" charset="0"/>
              </a:rPr>
              <a:t>Gökcisimlerini Tanıyalım</a:t>
            </a:r>
            <a:endParaRPr lang="en-US" b="1" dirty="0">
              <a:latin typeface="Comic Sans MS" panose="030F0702030302020204" pitchFamily="66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05000" y="76200"/>
            <a:ext cx="5410200" cy="899325"/>
            <a:chOff x="1994847" y="228600"/>
            <a:chExt cx="5410200" cy="8993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4847" y="228600"/>
              <a:ext cx="5410200" cy="89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9 Dikdörtgen"/>
            <p:cNvSpPr/>
            <p:nvPr/>
          </p:nvSpPr>
          <p:spPr>
            <a:xfrm>
              <a:off x="2729660" y="308930"/>
              <a:ext cx="184730" cy="323165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  <a:reflection blurRad="6350" stA="50000" endA="300" endPos="55000" dir="5400000" sy="-100000" algn="bl" rotWithShape="0"/>
            </a:effectLst>
          </p:spPr>
          <p:txBody>
            <a:bodyPr wrap="none">
              <a:spAutoFit/>
            </a:bodyPr>
            <a:lstStyle/>
            <a:p>
              <a:pPr algn="ctr"/>
              <a:endParaRPr lang="tr-TR" sz="1500" dirty="0" smtClean="0">
                <a:solidFill>
                  <a:prstClr val="white"/>
                </a:solidFill>
                <a:effectLst>
                  <a:glow rad="228600">
                    <a:prstClr val="white">
                      <a:lumMod val="85000"/>
                      <a:alpha val="40000"/>
                    </a:prstClr>
                  </a:glow>
                </a:effectLst>
                <a:latin typeface="Comic Sans MS" pitchFamily="66" charset="0"/>
              </a:endParaRPr>
            </a:p>
          </p:txBody>
        </p:sp>
      </p:grp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5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http://upload.wikimedia.org/wikipedia/commons/thumb/6/68/Barnard_33.jpg/800px-Barnard_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9134"/>
            <a:ext cx="6786610" cy="725751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sz="36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4000" b="1" dirty="0" err="1" smtClean="0">
                <a:solidFill>
                  <a:schemeClr val="bg1"/>
                </a:solidFill>
                <a:latin typeface="Comic Sans MS" pitchFamily="66" charset="0"/>
              </a:rPr>
              <a:t>Atbaşı</a:t>
            </a:r>
            <a:r>
              <a:rPr lang="tr-TR" sz="40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latin typeface="Comic Sans MS" pitchFamily="66" charset="0"/>
              </a:rPr>
              <a:t>Nebulası</a:t>
            </a:r>
            <a:endParaRPr lang="tr-TR" sz="4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10" y="357166"/>
            <a:ext cx="8243888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Yıldız oluşum bölgeleri: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b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iF9iTI_A2Cc/URWIomNbVKI/AAAAAAAAASo/0AjH9n7Omng/s640/ADYK1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52400"/>
            <a:ext cx="89154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314632"/>
            <a:ext cx="4800600" cy="1143000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Önyıldızlar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http://www.spacetelescope.org/static/archives/images/screen/heic0917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10000"/>
            <a:ext cx="3727446" cy="27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70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See Explanation.  Clicking on the picture will download &#10; the highest resolution vers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09600"/>
            <a:ext cx="8893175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357686" y="3571876"/>
            <a:ext cx="287337" cy="288925"/>
          </a:xfrm>
          <a:prstGeom prst="rect">
            <a:avLst/>
          </a:prstGeom>
          <a:noFill/>
          <a:ln w="38100">
            <a:solidFill>
              <a:srgbClr val="33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6475" y="0"/>
            <a:ext cx="7129462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en-US" b="1" dirty="0" smtClean="0">
                <a:solidFill>
                  <a:srgbClr val="FF9900"/>
                </a:solidFill>
                <a:latin typeface="Comic Sans MS" pitchFamily="66" charset="0"/>
              </a:rPr>
              <a:t>Gezegenimsi Bulutsular: </a:t>
            </a:r>
            <a:r>
              <a:rPr lang="tr-TR" altLang="en-US" b="1" dirty="0" smtClean="0">
                <a:solidFill>
                  <a:srgbClr val="00B0F0"/>
                </a:solidFill>
                <a:latin typeface="Comic Sans MS" pitchFamily="66" charset="0"/>
              </a:rPr>
              <a:t>Yüzük Bulutsusu (2300 IY)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4572000" y="1857364"/>
            <a:ext cx="863600" cy="18002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429256" y="1500174"/>
            <a:ext cx="1008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en-US" b="1" dirty="0">
                <a:solidFill>
                  <a:srgbClr val="FF3300"/>
                </a:solidFill>
                <a:latin typeface="Comic Sans MS" pitchFamily="66" charset="0"/>
              </a:rPr>
              <a:t>Beyaz cüce</a:t>
            </a:r>
          </a:p>
        </p:txBody>
      </p:sp>
    </p:spTree>
    <p:extLst>
      <p:ext uri="{BB962C8B-B14F-4D97-AF65-F5344CB8AC3E}">
        <p14:creationId xmlns:p14="http://schemas.microsoft.com/office/powerpoint/2010/main" val="3929973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/>
      <p:bldP spid="15367" grpId="1" animBg="1"/>
      <p:bldP spid="15370" grpId="0" animBg="1"/>
      <p:bldP spid="153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e Cat's Eye Nebula: Dying Star Creates Fantasy-like Sculpture of Gas and Du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28"/>
            <a:ext cx="6429420" cy="642942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en-US" sz="4000" b="1" dirty="0" smtClean="0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Kedi gözü </a:t>
            </a:r>
            <a:r>
              <a:rPr lang="tr-TR" altLang="en-US" sz="4000" b="1" dirty="0" err="1" smtClean="0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Nebulası</a:t>
            </a:r>
            <a:endParaRPr lang="tr-TR" altLang="en-US" sz="4000" b="1" dirty="0">
              <a:solidFill>
                <a:schemeClr val="bg1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Stellarium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750"/>
            <a:ext cx="8928100" cy="679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5334000"/>
            <a:ext cx="5181600" cy="72548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altLang="en-US" b="1" dirty="0">
                <a:solidFill>
                  <a:srgbClr val="FF6600"/>
                </a:solidFill>
                <a:latin typeface="Comic Sans MS" pitchFamily="66" charset="0"/>
              </a:rPr>
              <a:t>v</a:t>
            </a:r>
            <a:r>
              <a:rPr lang="tr-TR" altLang="en-US" b="1" dirty="0" smtClean="0">
                <a:solidFill>
                  <a:srgbClr val="FF6600"/>
                </a:solidFill>
                <a:latin typeface="Comic Sans MS" pitchFamily="66" charset="0"/>
              </a:rPr>
              <a:t>e takımyıldızlar ...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67400" y="6096000"/>
            <a:ext cx="301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88 takımyıldız</a:t>
            </a:r>
            <a:endParaRPr lang="en-US" sz="32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4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286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Comic Sans MS" panose="030F0702030302020204" pitchFamily="66" charset="0"/>
              </a:rPr>
              <a:t>Kozmik</a:t>
            </a:r>
            <a:r>
              <a:rPr lang="en-US" sz="4800" b="1" dirty="0" smtClean="0">
                <a:latin typeface="Comic Sans MS" panose="030F0702030302020204" pitchFamily="66" charset="0"/>
              </a:rPr>
              <a:t> </a:t>
            </a:r>
            <a:r>
              <a:rPr lang="en-US" sz="4800" b="1" dirty="0" err="1" smtClean="0">
                <a:latin typeface="Comic Sans MS" panose="030F0702030302020204" pitchFamily="66" charset="0"/>
              </a:rPr>
              <a:t>Zaman</a:t>
            </a:r>
            <a:r>
              <a:rPr lang="en-US" sz="4800" b="1" dirty="0" smtClean="0">
                <a:latin typeface="Comic Sans MS" panose="030F0702030302020204" pitchFamily="66" charset="0"/>
              </a:rPr>
              <a:t> </a:t>
            </a:r>
            <a:r>
              <a:rPr lang="tr-TR" sz="4800" b="1" dirty="0" smtClean="0">
                <a:latin typeface="Comic Sans MS" panose="030F0702030302020204" pitchFamily="66" charset="0"/>
              </a:rPr>
              <a:t>Şeridi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5305961"/>
            <a:ext cx="632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Comic Sans MS" panose="030F0702030302020204" pitchFamily="66" charset="0"/>
              </a:rPr>
              <a:t>Çok sıcak ve yoğun bir başlangıç..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Comic Sans MS" panose="030F0702030302020204" pitchFamily="66" charset="0"/>
              </a:rPr>
              <a:t>İlk 3 dakikada basit atom çekirdekleri oluşmasına rağmen..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Comic Sans MS" panose="030F0702030302020204" pitchFamily="66" charset="0"/>
              </a:rPr>
              <a:t>Binlerce yıl sonra nötr atomlar (H, He ve </a:t>
            </a:r>
            <a:r>
              <a:rPr lang="tr-TR" sz="1600" b="1" dirty="0" err="1" smtClean="0">
                <a:latin typeface="Comic Sans MS" panose="030F0702030302020204" pitchFamily="66" charset="0"/>
              </a:rPr>
              <a:t>Li</a:t>
            </a:r>
            <a:r>
              <a:rPr lang="tr-TR" sz="1600" b="1" dirty="0" smtClean="0">
                <a:latin typeface="Comic Sans MS" panose="030F0702030302020204" pitchFamily="66" charset="0"/>
              </a:rPr>
              <a:t>) oluştu..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Comic Sans MS" panose="030F0702030302020204" pitchFamily="66" charset="0"/>
              </a:rPr>
              <a:t>Evrenin genişlemesi …</a:t>
            </a:r>
          </a:p>
        </p:txBody>
      </p:sp>
      <p:pic>
        <p:nvPicPr>
          <p:cNvPr id="1028" name="Picture 4" descr="Click to see a larger image (NASA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199"/>
            <a:ext cx="901079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9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ll-sky image derived from nine years' WMAP d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034"/>
            <a:ext cx="8351967" cy="41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78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3/3c/Size_planets_comparison.jpg/1024px-Size_planets_compari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4" y="76200"/>
            <a:ext cx="896047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d/d7/Planets_and_sun_size_comparison.jpg/1024px-Planets_and_sun_size_compari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2" y="1752600"/>
            <a:ext cx="8958018" cy="502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v</a:t>
            </a:r>
            <a:r>
              <a:rPr lang="en-US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 </a:t>
            </a:r>
            <a:r>
              <a:rPr lang="en-US" sz="32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ba</a:t>
            </a:r>
            <a:r>
              <a:rPr lang="tr-TR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şka güneş sistemleri ...</a:t>
            </a:r>
            <a:endParaRPr lang="en-US" sz="3200" b="1" dirty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2" descr="https://img.purch.com/h/1400/aHR0cDovL3d3dy5zcGFjZS5jb20vaW1hZ2VzL2kvMDAwLzA2Mi8xMDEvb3JpZ2luYWwvZXRoYW4ta3J1c2UtZXhvcGxhbmV0LXZpc3VhbGl6YXRpb24uanB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935"/>
            <a:ext cx="9459962" cy="53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18" y="33640"/>
            <a:ext cx="8607681" cy="461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51464"/>
            <a:ext cx="8610599" cy="461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2109449"/>
            <a:ext cx="8620432" cy="375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158201"/>
            <a:ext cx="8686799" cy="369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54102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diğer yıldızlar...</a:t>
            </a:r>
            <a:endParaRPr lang="en-U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2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"/>
            <a:ext cx="647700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Stellar_Evolution_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124200"/>
            <a:ext cx="5943600" cy="364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thumb/f/f3/Orion_Nebula_-_Hubble_2006_mosaic_18000.jpg/640px-Orion_Nebula_-_Hubble_2006_mosaic_18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9206"/>
            <a:ext cx="8915400" cy="66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2" y="152400"/>
            <a:ext cx="8243888" cy="1314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Yıldız oluşum bölgeleri: </a:t>
            </a:r>
            <a:br>
              <a:rPr lang="tr-TR" alt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r>
              <a:rPr lang="tr-TR" altLang="en-US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Orion bulutsusu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252413" y="6165850"/>
            <a:ext cx="2338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 b="1" dirty="0">
                <a:solidFill>
                  <a:srgbClr val="92D050"/>
                </a:solidFill>
                <a:latin typeface="Comic Sans MS" pitchFamily="66" charset="0"/>
              </a:rPr>
              <a:t>1344 Işık yılı</a:t>
            </a:r>
          </a:p>
        </p:txBody>
      </p:sp>
    </p:spTree>
    <p:extLst>
      <p:ext uri="{BB962C8B-B14F-4D97-AF65-F5344CB8AC3E}">
        <p14:creationId xmlns:p14="http://schemas.microsoft.com/office/powerpoint/2010/main" val="23817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tr-TR" sz="4000" b="1" dirty="0" err="1" smtClean="0">
                <a:solidFill>
                  <a:srgbClr val="0070C0"/>
                </a:solidFill>
                <a:latin typeface="Comic Sans MS" pitchFamily="66" charset="0"/>
              </a:rPr>
              <a:t>Eagle</a:t>
            </a:r>
            <a:r>
              <a:rPr lang="tr-TR" sz="4000" b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tr-TR" sz="4000" b="1" dirty="0" err="1" smtClean="0">
                <a:solidFill>
                  <a:srgbClr val="0070C0"/>
                </a:solidFill>
                <a:latin typeface="Comic Sans MS" pitchFamily="66" charset="0"/>
              </a:rPr>
              <a:t>Nebula</a:t>
            </a:r>
            <a:r>
              <a:rPr lang="tr-TR" sz="4000" b="1" dirty="0" smtClean="0">
                <a:solidFill>
                  <a:srgbClr val="0070C0"/>
                </a:solidFill>
                <a:latin typeface="Comic Sans MS" pitchFamily="66" charset="0"/>
              </a:rPr>
              <a:t> (Kartal </a:t>
            </a:r>
            <a:r>
              <a:rPr lang="tr-TR" sz="4000" b="1" dirty="0" err="1" smtClean="0">
                <a:solidFill>
                  <a:srgbClr val="0070C0"/>
                </a:solidFill>
                <a:latin typeface="Comic Sans MS" pitchFamily="66" charset="0"/>
              </a:rPr>
              <a:t>Nebulası</a:t>
            </a:r>
            <a:r>
              <a:rPr lang="tr-TR" sz="4000" b="1" dirty="0" smtClean="0">
                <a:solidFill>
                  <a:srgbClr val="0070C0"/>
                </a:solidFill>
                <a:latin typeface="Comic Sans MS" pitchFamily="66" charset="0"/>
              </a:rPr>
              <a:t>)</a:t>
            </a:r>
            <a:endParaRPr lang="tr-TR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http://imgsrc.hubblesite.org/hu/db/images/hs-1995-44-a-large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71612"/>
            <a:ext cx="5143536" cy="5066383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42910" y="142852"/>
            <a:ext cx="8243888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Yıldız oluşum bölgeleri: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br>
              <a:rPr kumimoji="0" lang="tr-T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kumimoji="0" lang="tr-TR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148</Words>
  <Application>Microsoft Office PowerPoint</Application>
  <PresentationFormat>On-screen Show (4:3)</PresentationFormat>
  <Paragraphs>51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Comic Sans MS</vt:lpstr>
      <vt:lpstr>Verdana</vt:lpstr>
      <vt:lpstr>Wingdings</vt:lpstr>
      <vt:lpstr>1_Office Theme</vt:lpstr>
      <vt:lpstr>Gökcisimlerini Tanıyalım</vt:lpstr>
      <vt:lpstr>PowerPoint Presentation</vt:lpstr>
      <vt:lpstr>PowerPoint Presentation</vt:lpstr>
      <vt:lpstr>PowerPoint Presentation</vt:lpstr>
      <vt:lpstr>ve başka güneş sistemleri ...</vt:lpstr>
      <vt:lpstr>ve diğer yıldızlar...</vt:lpstr>
      <vt:lpstr>PowerPoint Presentation</vt:lpstr>
      <vt:lpstr>Yıldız oluşum bölgeleri:  Orion bulutsusu</vt:lpstr>
      <vt:lpstr> Eagle Nebula (Kartal Nebulası)</vt:lpstr>
      <vt:lpstr> Atbaşı Nebulası</vt:lpstr>
      <vt:lpstr>Önyıldızlar</vt:lpstr>
      <vt:lpstr>Gezegenimsi Bulutsular: Yüzük Bulutsusu (2300 IY)</vt:lpstr>
      <vt:lpstr>PowerPoint Presentation</vt:lpstr>
      <vt:lpstr>ve takımyıldızlar 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BASLIK</dc:title>
  <dc:creator>seyma</dc:creator>
  <cp:lastModifiedBy>unicorn</cp:lastModifiedBy>
  <cp:revision>75</cp:revision>
  <dcterms:created xsi:type="dcterms:W3CDTF">2014-05-14T14:55:32Z</dcterms:created>
  <dcterms:modified xsi:type="dcterms:W3CDTF">2018-03-30T15:41:56Z</dcterms:modified>
</cp:coreProperties>
</file>