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6" r:id="rId4"/>
    <p:sldId id="281" r:id="rId5"/>
    <p:sldId id="277" r:id="rId6"/>
    <p:sldId id="278" r:id="rId7"/>
    <p:sldId id="279" r:id="rId8"/>
    <p:sldId id="280" r:id="rId9"/>
    <p:sldId id="282" r:id="rId10"/>
    <p:sldId id="283" r:id="rId11"/>
    <p:sldId id="284" r:id="rId12"/>
    <p:sldId id="25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0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4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3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77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2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9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5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9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F2404-F38E-4C29-AC37-945A1956CD20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1C234-313F-41FF-880B-E394A46D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Business Information </a:t>
            </a:r>
            <a:r>
              <a:rPr lang="tr-TR" dirty="0" err="1"/>
              <a:t>Systems</a:t>
            </a:r>
            <a:r>
              <a:rPr lang="tr-TR" dirty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Big</a:t>
            </a:r>
            <a:r>
              <a:rPr lang="tr-TR" dirty="0"/>
              <a:t> Data, </a:t>
            </a:r>
            <a:r>
              <a:rPr lang="tr-TR" dirty="0" err="1"/>
              <a:t>IoT</a:t>
            </a:r>
            <a:r>
              <a:rPr lang="tr-TR" dirty="0"/>
              <a:t>, M2M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Intelligence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983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02CBC-C044-412C-9F35-41D698CE7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Artificial Intelligence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D1365-BA1A-46A1-A14C-1E4AB82F8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Ex</a:t>
            </a:r>
            <a:r>
              <a:rPr lang="tr-TR" sz="3200" b="1" dirty="0"/>
              <a:t>amples</a:t>
            </a:r>
            <a:r>
              <a:rPr lang="en-US" sz="3200" b="1" dirty="0"/>
              <a:t>: </a:t>
            </a:r>
            <a:endParaRPr lang="tr-TR" sz="3200" b="1" dirty="0"/>
          </a:p>
          <a:p>
            <a:r>
              <a:rPr lang="en-US" sz="3200" dirty="0"/>
              <a:t>AI is used widely in banking and finance industry for fraud detection. </a:t>
            </a:r>
            <a:endParaRPr lang="tr-TR" sz="3200" dirty="0"/>
          </a:p>
          <a:p>
            <a:endParaRPr lang="tr-TR" sz="3200" dirty="0"/>
          </a:p>
          <a:p>
            <a:r>
              <a:rPr lang="en-US" sz="3200" dirty="0"/>
              <a:t>In the retail area, </a:t>
            </a:r>
            <a:r>
              <a:rPr lang="tr-TR" sz="3200" dirty="0"/>
              <a:t>«</a:t>
            </a:r>
            <a:r>
              <a:rPr lang="en-US" sz="3200" dirty="0"/>
              <a:t>chat</a:t>
            </a:r>
            <a:r>
              <a:rPr lang="tr-TR" sz="3200" dirty="0"/>
              <a:t>»</a:t>
            </a:r>
            <a:r>
              <a:rPr lang="en-US" sz="3200" dirty="0"/>
              <a:t> functionality where you can talk to a customer support representative or sales representative.</a:t>
            </a:r>
            <a:endParaRPr lang="tr-TR" sz="3200" dirty="0"/>
          </a:p>
          <a:p>
            <a:pPr marL="0" indent="0">
              <a:buNone/>
            </a:pPr>
            <a:endParaRPr lang="tr-TR" sz="3200" dirty="0"/>
          </a:p>
          <a:p>
            <a:r>
              <a:rPr lang="tr-TR" sz="3200" dirty="0"/>
              <a:t>To prevent</a:t>
            </a:r>
            <a:r>
              <a:rPr lang="en-US" sz="3200" dirty="0"/>
              <a:t> cyber-attacks </a:t>
            </a:r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10962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9E610-9771-4ADB-BC66-5E1F474D4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Artificial Intelligence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85183-031B-4634-80E4-776A6167B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Ethical </a:t>
            </a:r>
            <a:r>
              <a:rPr lang="tr-TR" sz="3600"/>
              <a:t>concerns:</a:t>
            </a:r>
          </a:p>
          <a:p>
            <a:pPr marL="0" indent="0">
              <a:buNone/>
            </a:pPr>
            <a:endParaRPr lang="tr-TR" sz="3600" dirty="0"/>
          </a:p>
          <a:p>
            <a:r>
              <a:rPr lang="en-US" sz="3600" dirty="0"/>
              <a:t>how to ensure that AI (and robots) only learns in the way humans intend</a:t>
            </a:r>
            <a:r>
              <a:rPr lang="tr-TR" sz="3600" dirty="0"/>
              <a:t>?</a:t>
            </a:r>
          </a:p>
          <a:p>
            <a:pPr lvl="1"/>
            <a:r>
              <a:rPr lang="en-US" sz="3200" dirty="0"/>
              <a:t>unsupervised learning</a:t>
            </a:r>
            <a:r>
              <a:rPr lang="tr-TR" sz="3200" dirty="0"/>
              <a:t> like Facebook robots</a:t>
            </a:r>
          </a:p>
        </p:txBody>
      </p:sp>
    </p:spTree>
    <p:extLst>
      <p:ext uri="{BB962C8B-B14F-4D97-AF65-F5344CB8AC3E}">
        <p14:creationId xmlns:p14="http://schemas.microsoft.com/office/powerpoint/2010/main" val="2366706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Baltzan</a:t>
            </a:r>
            <a:r>
              <a:rPr lang="en-US" dirty="0"/>
              <a:t> P. (2018), </a:t>
            </a:r>
            <a:r>
              <a:rPr lang="en-US" i="1" dirty="0"/>
              <a:t>Business Driven Information Systems</a:t>
            </a:r>
            <a:r>
              <a:rPr lang="en-US" dirty="0"/>
              <a:t>, Mc </a:t>
            </a:r>
            <a:r>
              <a:rPr lang="en-US" dirty="0" err="1"/>
              <a:t>Graw</a:t>
            </a:r>
            <a:r>
              <a:rPr lang="en-US" dirty="0"/>
              <a:t> Hill, 6</a:t>
            </a:r>
            <a:r>
              <a:rPr lang="en-US" baseline="30000" dirty="0"/>
              <a:t>th</a:t>
            </a:r>
            <a:r>
              <a:rPr lang="en-US" dirty="0"/>
              <a:t> Ed.</a:t>
            </a:r>
          </a:p>
          <a:p>
            <a:r>
              <a:rPr lang="en-US" dirty="0" err="1"/>
              <a:t>Corea</a:t>
            </a:r>
            <a:r>
              <a:rPr lang="en-US" dirty="0"/>
              <a:t>, F. (2019), </a:t>
            </a:r>
            <a:r>
              <a:rPr lang="en-US" i="1" dirty="0"/>
              <a:t>An Introduction to Data Everything You Need to Know About AI, Big Data and Data Science</a:t>
            </a:r>
            <a:r>
              <a:rPr lang="en-US" dirty="0"/>
              <a:t>, Springer</a:t>
            </a:r>
          </a:p>
          <a:p>
            <a:r>
              <a:rPr lang="en-US" dirty="0" err="1"/>
              <a:t>Valacich</a:t>
            </a:r>
            <a:r>
              <a:rPr lang="en-US" dirty="0"/>
              <a:t> J, and C. Schneider (2018), </a:t>
            </a:r>
            <a:r>
              <a:rPr lang="en-US" i="1" dirty="0"/>
              <a:t>Information Systems Today Managing in the Digital World</a:t>
            </a:r>
            <a:r>
              <a:rPr lang="en-US" dirty="0"/>
              <a:t>, Pearson, 8</a:t>
            </a:r>
            <a:r>
              <a:rPr lang="en-US" baseline="30000" dirty="0"/>
              <a:t>th</a:t>
            </a:r>
            <a:r>
              <a:rPr lang="en-US" dirty="0"/>
              <a:t> Ed.</a:t>
            </a:r>
          </a:p>
          <a:p>
            <a:r>
              <a:rPr lang="en-US" dirty="0"/>
              <a:t>Marr B. (2016), </a:t>
            </a:r>
            <a:r>
              <a:rPr lang="en-US" i="1" dirty="0"/>
              <a:t>Big Data in Practice, </a:t>
            </a:r>
            <a:r>
              <a:rPr lang="en-US" dirty="0"/>
              <a:t>Wiley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798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Internet of Things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err="1"/>
              <a:t>IoT</a:t>
            </a:r>
            <a:r>
              <a:rPr lang="tr-TR" sz="3600" dirty="0"/>
              <a:t> </a:t>
            </a:r>
            <a:r>
              <a:rPr lang="en-US" sz="3600" dirty="0"/>
              <a:t>is based on Internet connected sensors throughout our physical world.</a:t>
            </a:r>
            <a:endParaRPr lang="tr-TR" sz="3600" dirty="0"/>
          </a:p>
          <a:p>
            <a:endParaRPr lang="tr-TR" sz="3600" dirty="0"/>
          </a:p>
          <a:p>
            <a:r>
              <a:rPr lang="tr-TR" sz="3600" dirty="0" err="1"/>
              <a:t>In</a:t>
            </a:r>
            <a:r>
              <a:rPr lang="tr-TR" sz="3600" dirty="0"/>
              <a:t> </a:t>
            </a:r>
            <a:r>
              <a:rPr lang="tr-TR" sz="3600" dirty="0" err="1"/>
              <a:t>IoT</a:t>
            </a:r>
            <a:r>
              <a:rPr lang="tr-TR" sz="3600" dirty="0"/>
              <a:t>,</a:t>
            </a:r>
          </a:p>
          <a:p>
            <a:pPr lvl="1"/>
            <a:r>
              <a:rPr lang="en-US" sz="3200" dirty="0"/>
              <a:t>Objects, animals, or people are provided with unique identifiers</a:t>
            </a:r>
            <a:r>
              <a:rPr lang="tr-TR" sz="3200" dirty="0"/>
              <a:t>.</a:t>
            </a:r>
          </a:p>
          <a:p>
            <a:pPr lvl="1"/>
            <a:r>
              <a:rPr lang="tr-TR" sz="3200" dirty="0" err="1"/>
              <a:t>They</a:t>
            </a:r>
            <a:r>
              <a:rPr lang="tr-TR" sz="3200" dirty="0"/>
              <a:t> can</a:t>
            </a:r>
            <a:r>
              <a:rPr lang="en-US" sz="3200" dirty="0"/>
              <a:t> transfer data over a network without requiring human-to-human or human-to-computer interaction.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9351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Internet of Things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Already in 2008, more devices were connected to the Internet than there were people living on earth.</a:t>
            </a:r>
          </a:p>
          <a:p>
            <a:r>
              <a:rPr lang="en-US" sz="4000" u="sng" dirty="0"/>
              <a:t>For example</a:t>
            </a:r>
            <a:r>
              <a:rPr lang="en-US" sz="4000" dirty="0"/>
              <a:t>, </a:t>
            </a:r>
            <a:endParaRPr lang="tr-TR" sz="4000" dirty="0"/>
          </a:p>
          <a:p>
            <a:pPr lvl="1"/>
            <a:r>
              <a:rPr lang="en-US" sz="2800" dirty="0"/>
              <a:t>smart home Technologies</a:t>
            </a:r>
            <a:endParaRPr lang="tr-TR" sz="2800" dirty="0"/>
          </a:p>
          <a:p>
            <a:pPr lvl="1"/>
            <a:r>
              <a:rPr lang="en-US" sz="2800" dirty="0"/>
              <a:t>Smart beds at hospitals for patient care.</a:t>
            </a:r>
          </a:p>
          <a:p>
            <a:pPr lvl="1"/>
            <a:r>
              <a:rPr lang="en-US" sz="2800" dirty="0"/>
              <a:t>Real time car parking applications in Barcelona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93518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DCE15-FAAA-4926-BD15-97F36AFFF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Internet of Things</a:t>
            </a:r>
            <a:r>
              <a:rPr lang="en-US" dirty="0"/>
              <a:t> 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75D90-7BD8-4C3F-9C0A-2293F992B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Ethical concerns:</a:t>
            </a:r>
          </a:p>
          <a:p>
            <a:endParaRPr lang="tr-TR" sz="4000" dirty="0"/>
          </a:p>
          <a:p>
            <a:pPr lvl="1"/>
            <a:r>
              <a:rPr lang="en-US" sz="3600" dirty="0"/>
              <a:t>What data are IoT devices collecting? </a:t>
            </a:r>
            <a:endParaRPr lang="tr-TR" sz="3600" dirty="0"/>
          </a:p>
          <a:p>
            <a:pPr lvl="1"/>
            <a:r>
              <a:rPr lang="en-US" sz="3600" dirty="0"/>
              <a:t>Who has access to these data? </a:t>
            </a:r>
            <a:endParaRPr lang="tr-TR" sz="3600" dirty="0"/>
          </a:p>
          <a:p>
            <a:pPr lvl="1"/>
            <a:r>
              <a:rPr lang="en-US" sz="3600" dirty="0"/>
              <a:t>How can these data be used?</a:t>
            </a:r>
            <a:endParaRPr lang="tr-TR" sz="36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94581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Machine to Machine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describes</a:t>
            </a:r>
            <a:r>
              <a:rPr lang="en-US" sz="3600" dirty="0"/>
              <a:t> any technology that enables networked devices </a:t>
            </a:r>
            <a:endParaRPr lang="tr-TR" sz="3600" dirty="0"/>
          </a:p>
          <a:p>
            <a:pPr lvl="1"/>
            <a:r>
              <a:rPr lang="en-US" sz="3200" dirty="0"/>
              <a:t>to exchange information and </a:t>
            </a:r>
            <a:endParaRPr lang="tr-TR" sz="3200" dirty="0"/>
          </a:p>
          <a:p>
            <a:pPr lvl="1"/>
            <a:r>
              <a:rPr lang="en-US" sz="3200" dirty="0"/>
              <a:t>perform actions </a:t>
            </a:r>
            <a:endParaRPr lang="tr-TR" sz="3200" dirty="0"/>
          </a:p>
          <a:p>
            <a:pPr lvl="1"/>
            <a:r>
              <a:rPr lang="en-US" sz="3200" dirty="0"/>
              <a:t>without the manual assistance of humans. </a:t>
            </a:r>
            <a:endParaRPr lang="tr-TR" sz="3200" dirty="0"/>
          </a:p>
          <a:p>
            <a:pPr marL="457200" lvl="1" indent="0">
              <a:buNone/>
            </a:pPr>
            <a:endParaRPr lang="tr-TR" sz="3200" dirty="0"/>
          </a:p>
          <a:p>
            <a:r>
              <a:rPr lang="en-US" sz="3600" dirty="0"/>
              <a:t>It is the foundation for the internet of things (IoT).</a:t>
            </a:r>
            <a:endParaRPr lang="tr-TR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62634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945B7-C3C8-4AFF-BB9A-77E1C41D9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Machine to Machine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F0723-2D75-4E7E-9377-034FA710D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4000" dirty="0"/>
              <a:t>O</a:t>
            </a:r>
            <a:r>
              <a:rPr lang="en-US" sz="4000" dirty="0" err="1"/>
              <a:t>ften</a:t>
            </a:r>
            <a:r>
              <a:rPr lang="en-US" sz="4000" dirty="0"/>
              <a:t> used for remote monitoring</a:t>
            </a:r>
            <a:endParaRPr lang="tr-TR" sz="4000" dirty="0"/>
          </a:p>
          <a:p>
            <a:pPr lvl="1"/>
            <a:r>
              <a:rPr lang="tr-TR" sz="3600" dirty="0"/>
              <a:t>Refilling particular item in a vending machine.</a:t>
            </a:r>
          </a:p>
          <a:p>
            <a:endParaRPr lang="tr-TR" sz="4000" dirty="0"/>
          </a:p>
          <a:p>
            <a:r>
              <a:rPr lang="tr-TR" sz="4000" dirty="0"/>
              <a:t>Sometimes IoT and M2M are used interchangeably.</a:t>
            </a:r>
          </a:p>
          <a:p>
            <a:endParaRPr lang="tr-TR" sz="4000" dirty="0"/>
          </a:p>
          <a:p>
            <a:r>
              <a:rPr lang="en-US" sz="4000" dirty="0"/>
              <a:t>IoT needs M2M, but M2M does not need IoT.</a:t>
            </a:r>
            <a:endParaRPr lang="tr-TR" sz="4000" dirty="0"/>
          </a:p>
          <a:p>
            <a:pPr lvl="1"/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67191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DECFD-3179-4B9B-BDD5-4986A36C0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IoT vs M2M </a:t>
            </a:r>
            <a:r>
              <a:rPr lang="en-US" sz="2000" b="1" dirty="0"/>
              <a:t>Source:</a:t>
            </a:r>
            <a:r>
              <a:rPr lang="en-US" sz="2000" dirty="0"/>
              <a:t> https://internetofthingsagenda.techtarget.com/definition/machine-to-machine-M2M</a:t>
            </a:r>
            <a:endParaRPr lang="tr-TR" b="1" dirty="0"/>
          </a:p>
        </p:txBody>
      </p:sp>
      <p:pic>
        <p:nvPicPr>
          <p:cNvPr id="4" name="Resim 4" descr="M2M vs. IoT">
            <a:extLst>
              <a:ext uri="{FF2B5EF4-FFF2-40B4-BE49-F238E27FC236}">
                <a16:creationId xmlns:a16="http://schemas.microsoft.com/office/drawing/2014/main" id="{9CAB31ED-C5E5-4772-890E-304BF00B885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825625"/>
            <a:ext cx="7511480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1759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B902-0C73-499A-9AC8-9BBD7F2BD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Artificial Intelligence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EBE65-79F9-43B3-B00F-8C3EC78AC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AI </a:t>
            </a:r>
            <a:r>
              <a:rPr lang="en-US" sz="4000" dirty="0"/>
              <a:t>a system that can learn how to learn</a:t>
            </a:r>
            <a:r>
              <a:rPr lang="tr-TR" sz="4000" dirty="0"/>
              <a:t>.</a:t>
            </a:r>
          </a:p>
          <a:p>
            <a:endParaRPr lang="tr-TR" sz="4000" dirty="0"/>
          </a:p>
          <a:p>
            <a:r>
              <a:rPr lang="tr-TR" sz="4000" dirty="0"/>
              <a:t>It is </a:t>
            </a:r>
            <a:r>
              <a:rPr lang="en-US" sz="4000" dirty="0"/>
              <a:t>a series of instructions (an algorithm) that allows computers to write their own algorithms without being explicitly programmed for (</a:t>
            </a:r>
            <a:r>
              <a:rPr lang="en-US" sz="4000" dirty="0" err="1"/>
              <a:t>Corea</a:t>
            </a:r>
            <a:r>
              <a:rPr lang="en-US" sz="4000" dirty="0"/>
              <a:t>, 2019).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463559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B902-0C73-499A-9AC8-9BBD7F2BD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Artificial Intelligence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EBE65-79F9-43B3-B00F-8C3EC78AC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AI pretends </a:t>
            </a:r>
            <a:r>
              <a:rPr lang="en-US" sz="4400" dirty="0"/>
              <a:t>human intelligence, </a:t>
            </a:r>
            <a:endParaRPr lang="tr-TR" sz="4400" dirty="0"/>
          </a:p>
          <a:p>
            <a:pPr lvl="1"/>
            <a:r>
              <a:rPr lang="en-US" sz="4000" dirty="0"/>
              <a:t>reasoning and learning, </a:t>
            </a:r>
            <a:endParaRPr lang="tr-TR" sz="4000" dirty="0"/>
          </a:p>
          <a:p>
            <a:pPr lvl="1"/>
            <a:r>
              <a:rPr lang="en-US" sz="4000" dirty="0"/>
              <a:t>gaining sensing capabilities, </a:t>
            </a:r>
            <a:r>
              <a:rPr lang="tr-TR" sz="4000" dirty="0"/>
              <a:t>like</a:t>
            </a:r>
            <a:r>
              <a:rPr lang="en-US" sz="4000" dirty="0"/>
              <a:t> seeing, hearing, or feeling.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38656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428</Words>
  <Application>Microsoft Office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Business Information Systems II</vt:lpstr>
      <vt:lpstr>Internet of Things </vt:lpstr>
      <vt:lpstr>Internet of Things </vt:lpstr>
      <vt:lpstr>Internet of Things </vt:lpstr>
      <vt:lpstr>Machine to Machine</vt:lpstr>
      <vt:lpstr>Machine to Machine</vt:lpstr>
      <vt:lpstr>IoT vs M2M Source: https://internetofthingsagenda.techtarget.com/definition/machine-to-machine-M2M</vt:lpstr>
      <vt:lpstr>Artificial Intelligence</vt:lpstr>
      <vt:lpstr>Artificial Intelligence</vt:lpstr>
      <vt:lpstr>Artificial Intelligence</vt:lpstr>
      <vt:lpstr>Artificial Intelligence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28</cp:revision>
  <dcterms:created xsi:type="dcterms:W3CDTF">2020-01-21T13:10:54Z</dcterms:created>
  <dcterms:modified xsi:type="dcterms:W3CDTF">2020-01-21T18:47:57Z</dcterms:modified>
</cp:coreProperties>
</file>