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 id="300" r:id="rId45"/>
    <p:sldId id="301" r:id="rId46"/>
    <p:sldId id="302" r:id="rId47"/>
    <p:sldId id="303" r:id="rId48"/>
    <p:sldId id="304" r:id="rId49"/>
    <p:sldId id="305" r:id="rId50"/>
    <p:sldId id="306" r:id="rId51"/>
    <p:sldId id="307" r:id="rId52"/>
    <p:sldId id="308" r:id="rId53"/>
    <p:sldId id="309" r:id="rId54"/>
    <p:sldId id="310" r:id="rId5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2" d="100"/>
          <a:sy n="82" d="100"/>
        </p:scale>
        <p:origin x="-153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E6D3077A-25E7-44DA-B4AE-1FC31A69E058}" type="datetimeFigureOut">
              <a:rPr lang="tr-TR" smtClean="0"/>
              <a:pPr/>
              <a:t>16.10.2018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975DBBA-4D65-4468-8F4D-5D6E614FEBF9}"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E6D3077A-25E7-44DA-B4AE-1FC31A69E058}" type="datetimeFigureOut">
              <a:rPr lang="tr-TR" smtClean="0"/>
              <a:pPr/>
              <a:t>16.10.2018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975DBBA-4D65-4468-8F4D-5D6E614FEBF9}"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E6D3077A-25E7-44DA-B4AE-1FC31A69E058}" type="datetimeFigureOut">
              <a:rPr lang="tr-TR" smtClean="0"/>
              <a:pPr/>
              <a:t>16.10.2018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975DBBA-4D65-4468-8F4D-5D6E614FEBF9}"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E6D3077A-25E7-44DA-B4AE-1FC31A69E058}" type="datetimeFigureOut">
              <a:rPr lang="tr-TR" smtClean="0"/>
              <a:pPr/>
              <a:t>16.10.2018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975DBBA-4D65-4468-8F4D-5D6E614FEBF9}"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E6D3077A-25E7-44DA-B4AE-1FC31A69E058}" type="datetimeFigureOut">
              <a:rPr lang="tr-TR" smtClean="0"/>
              <a:pPr/>
              <a:t>16.10.2018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975DBBA-4D65-4468-8F4D-5D6E614FEBF9}"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E6D3077A-25E7-44DA-B4AE-1FC31A69E058}" type="datetimeFigureOut">
              <a:rPr lang="tr-TR" smtClean="0"/>
              <a:pPr/>
              <a:t>16.10.2018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6975DBBA-4D65-4468-8F4D-5D6E614FEBF9}"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E6D3077A-25E7-44DA-B4AE-1FC31A69E058}" type="datetimeFigureOut">
              <a:rPr lang="tr-TR" smtClean="0"/>
              <a:pPr/>
              <a:t>16.10.2018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6975DBBA-4D65-4468-8F4D-5D6E614FEBF9}"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E6D3077A-25E7-44DA-B4AE-1FC31A69E058}" type="datetimeFigureOut">
              <a:rPr lang="tr-TR" smtClean="0"/>
              <a:pPr/>
              <a:t>16.10.2018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6975DBBA-4D65-4468-8F4D-5D6E614FEBF9}"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E6D3077A-25E7-44DA-B4AE-1FC31A69E058}" type="datetimeFigureOut">
              <a:rPr lang="tr-TR" smtClean="0"/>
              <a:pPr/>
              <a:t>16.10.2018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6975DBBA-4D65-4468-8F4D-5D6E614FEBF9}"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E6D3077A-25E7-44DA-B4AE-1FC31A69E058}" type="datetimeFigureOut">
              <a:rPr lang="tr-TR" smtClean="0"/>
              <a:pPr/>
              <a:t>16.10.2018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6975DBBA-4D65-4468-8F4D-5D6E614FEBF9}"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E6D3077A-25E7-44DA-B4AE-1FC31A69E058}" type="datetimeFigureOut">
              <a:rPr lang="tr-TR" smtClean="0"/>
              <a:pPr/>
              <a:t>16.10.2018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6975DBBA-4D65-4468-8F4D-5D6E614FEBF9}"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D3077A-25E7-44DA-B4AE-1FC31A69E058}" type="datetimeFigureOut">
              <a:rPr lang="tr-TR" smtClean="0"/>
              <a:pPr/>
              <a:t>16.10.2018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75DBBA-4D65-4468-8F4D-5D6E614FEBF9}"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ctrTitle"/>
          </p:nvPr>
        </p:nvSpPr>
        <p:spPr/>
        <p:txBody>
          <a:bodyPr/>
          <a:lstStyle/>
          <a:p>
            <a:pPr lvl="0"/>
            <a:r>
              <a:rPr lang="tr-TR" dirty="0" smtClean="0"/>
              <a:t>DİGER GIDA BİLEŞENLERİ</a:t>
            </a:r>
            <a:br>
              <a:rPr lang="tr-TR" dirty="0" smtClean="0"/>
            </a:b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b="1" dirty="0" smtClean="0"/>
              <a:t>Bu olay sıvı yağ damlacıklarının elektrik yüklü yüzeyler ile çevrilmesini etkilemektedir. Bu şekildeki damlacıklar bir yağ tabakası olarak birleşme ve ayrılma eğilimine sahip olanlarından ziyade diğerlerini uzaklaştırır. Emülsiyon bu şekilde stabilize edilir.</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lgn="just"/>
            <a:r>
              <a:rPr lang="tr-TR" b="1" dirty="0" smtClean="0"/>
              <a:t>Yağ ve su ihtiva eden gıdalarda benzer olaylar yaygındır. </a:t>
            </a:r>
            <a:r>
              <a:rPr lang="tr-TR" b="1" dirty="0" err="1" smtClean="0"/>
              <a:t>Lesitin</a:t>
            </a:r>
            <a:r>
              <a:rPr lang="tr-TR" b="1" dirty="0" smtClean="0"/>
              <a:t> ve diğer </a:t>
            </a:r>
            <a:r>
              <a:rPr lang="tr-TR" b="1" dirty="0" err="1" smtClean="0"/>
              <a:t>fosfolipidlerin</a:t>
            </a:r>
            <a:r>
              <a:rPr lang="tr-TR" b="1" dirty="0" smtClean="0"/>
              <a:t> </a:t>
            </a:r>
            <a:r>
              <a:rPr lang="tr-TR" b="1" dirty="0" err="1" smtClean="0"/>
              <a:t>emülsifierleri</a:t>
            </a:r>
            <a:r>
              <a:rPr lang="tr-TR" b="1" dirty="0" smtClean="0"/>
              <a:t> hayvanlarda ve bitki dokularında bulunur ve ayrıca yumurta, süt ve kanda da bulunmaktadır. </a:t>
            </a:r>
            <a:r>
              <a:rPr lang="tr-TR" b="1" dirty="0" err="1" smtClean="0"/>
              <a:t>Emülsifterler</a:t>
            </a:r>
            <a:r>
              <a:rPr lang="tr-TR" b="1" dirty="0" smtClean="0"/>
              <a:t> olmaksızın margarinlerin, salata soslarının ve mayonezin stabilizasyonu mümkün değildir. Mono ve </a:t>
            </a:r>
            <a:r>
              <a:rPr lang="tr-TR" b="1" dirty="0" err="1" smtClean="0"/>
              <a:t>digliseridler</a:t>
            </a:r>
            <a:r>
              <a:rPr lang="tr-TR" b="1" dirty="0" smtClean="0"/>
              <a:t> yüksek oranda etkili </a:t>
            </a:r>
            <a:r>
              <a:rPr lang="tr-TR" b="1" dirty="0" err="1" smtClean="0"/>
              <a:t>emülsifierlerdir</a:t>
            </a:r>
            <a:r>
              <a:rPr lang="tr-TR" b="1" dirty="0" smtClean="0"/>
              <a:t>.</a:t>
            </a:r>
            <a:endParaRPr lang="tr-TR" dirty="0" smtClean="0"/>
          </a:p>
          <a:p>
            <a:pPr algn="just"/>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b="1" dirty="0" err="1" smtClean="0"/>
              <a:t>Emülsifierler</a:t>
            </a:r>
            <a:r>
              <a:rPr lang="tr-TR" b="1" dirty="0" smtClean="0"/>
              <a:t>, yüzey aktif maddeler olarak bilinen kimyasalların serbest grubuna dahildirler ve etkilerini çoğunlukla yüzeylerde sergiledikleri için bu ad verilmektedir. Günümüzde çok sayıda doğal ve sentetik </a:t>
            </a:r>
            <a:r>
              <a:rPr lang="tr-TR" b="1" dirty="0" err="1" smtClean="0"/>
              <a:t>emülsifierler</a:t>
            </a:r>
            <a:r>
              <a:rPr lang="tr-TR" b="1" dirty="0" smtClean="0"/>
              <a:t> ve </a:t>
            </a:r>
            <a:r>
              <a:rPr lang="tr-TR" b="1" dirty="0" err="1" smtClean="0"/>
              <a:t>emülsifier</a:t>
            </a:r>
            <a:r>
              <a:rPr lang="tr-TR" b="1" dirty="0" smtClean="0"/>
              <a:t> karışımlarının gıdalarda kullanımı için uygun olanları bulunmaktadır.</a:t>
            </a:r>
            <a:endParaRPr lang="tr-TR" dirty="0" smtClean="0"/>
          </a:p>
          <a:p>
            <a:pPr algn="just"/>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4.2. Organik </a:t>
            </a:r>
            <a:r>
              <a:rPr lang="tr-TR" b="1" dirty="0" err="1" smtClean="0"/>
              <a:t>asidler</a:t>
            </a:r>
            <a:endParaRPr lang="tr-TR" dirty="0"/>
          </a:p>
        </p:txBody>
      </p:sp>
      <p:sp>
        <p:nvSpPr>
          <p:cNvPr id="3" name="2 İçerik Yer Tutucusu"/>
          <p:cNvSpPr>
            <a:spLocks noGrp="1"/>
          </p:cNvSpPr>
          <p:nvPr>
            <p:ph idx="1"/>
          </p:nvPr>
        </p:nvSpPr>
        <p:spPr/>
        <p:txBody>
          <a:bodyPr/>
          <a:lstStyle/>
          <a:p>
            <a:pPr algn="just"/>
            <a:r>
              <a:rPr lang="tr-TR" b="1" dirty="0" smtClean="0"/>
              <a:t>Meyveler örneğin portakal ve limonların sitrik asidi elmaların malik asidi ve üzümlerin tartarik asidi gibi organik asitleri ihtiva ederler. Bu asitler meyvelere ekşilik vermekte ve bakteriyel bozulmayı yavaşlatmaktadır.</a:t>
            </a:r>
            <a:endParaRPr lang="tr-TR" dirty="0" smtClean="0"/>
          </a:p>
          <a:p>
            <a:pPr algn="just"/>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lgn="just"/>
            <a:r>
              <a:rPr lang="tr-TR" b="1" dirty="0" smtClean="0"/>
              <a:t>Bazı gıda maddeleri planlı olarak uygun bakterilerle fermente edilirse asit üretilir ve bu şekilde gıdaya </a:t>
            </a:r>
            <a:r>
              <a:rPr lang="tr-TR" b="1" dirty="0" err="1" smtClean="0"/>
              <a:t>flavor</a:t>
            </a:r>
            <a:r>
              <a:rPr lang="tr-TR" b="1" dirty="0" smtClean="0"/>
              <a:t> kazandırır ve kaliteyi muhafaza eder. Örneğin lahana </a:t>
            </a:r>
            <a:r>
              <a:rPr lang="tr-TR" b="1" dirty="0" err="1" smtClean="0"/>
              <a:t>fermentasyonu</a:t>
            </a:r>
            <a:r>
              <a:rPr lang="tr-TR" b="1" dirty="0" smtClean="0"/>
              <a:t> laktik </a:t>
            </a:r>
            <a:r>
              <a:rPr lang="tr-TR" b="1" dirty="0" err="1" smtClean="0"/>
              <a:t>asid</a:t>
            </a:r>
            <a:r>
              <a:rPr lang="tr-TR" b="1" dirty="0" smtClean="0"/>
              <a:t> üretimi için yapılır ve turşu üretilir. </a:t>
            </a:r>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b="1" dirty="0" smtClean="0"/>
              <a:t>Elma sularının </a:t>
            </a:r>
            <a:r>
              <a:rPr lang="tr-TR" b="1" dirty="0" err="1" smtClean="0"/>
              <a:t>fermentasyonu</a:t>
            </a:r>
            <a:r>
              <a:rPr lang="tr-TR" b="1" dirty="0" smtClean="0"/>
              <a:t> önce alkol üretimi için yapılır ve daha sonra sirke üretmek için asetik asit üretilir. Peynir üretiminde bakteriyel </a:t>
            </a:r>
            <a:r>
              <a:rPr lang="tr-TR" b="1" dirty="0" err="1" smtClean="0"/>
              <a:t>starter</a:t>
            </a:r>
            <a:r>
              <a:rPr lang="tr-TR" b="1" dirty="0" smtClean="0"/>
              <a:t> kültürü süte ilave edilir ve laktik </a:t>
            </a:r>
            <a:r>
              <a:rPr lang="tr-TR" b="1" dirty="0" err="1" smtClean="0"/>
              <a:t>asid</a:t>
            </a:r>
            <a:r>
              <a:rPr lang="tr-TR" b="1" dirty="0" smtClean="0"/>
              <a:t> üretilir.</a:t>
            </a:r>
            <a:endParaRPr lang="tr-TR" dirty="0" smtClean="0"/>
          </a:p>
          <a:p>
            <a:pPr algn="just"/>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lgn="just"/>
            <a:r>
              <a:rPr lang="tr-TR" b="1" dirty="0" err="1" smtClean="0"/>
              <a:t>Flavor</a:t>
            </a:r>
            <a:r>
              <a:rPr lang="tr-TR" b="1" dirty="0" smtClean="0"/>
              <a:t> sağlamak ve gıdanın muhafaza edilmesi ile </a:t>
            </a:r>
            <a:r>
              <a:rPr lang="tr-TR" b="1" dirty="0" err="1" smtClean="0"/>
              <a:t>birlikde</a:t>
            </a:r>
            <a:r>
              <a:rPr lang="tr-TR" b="1" dirty="0" smtClean="0"/>
              <a:t>, organik </a:t>
            </a:r>
            <a:r>
              <a:rPr lang="tr-TR" b="1" dirty="0" err="1" smtClean="0"/>
              <a:t>asidler</a:t>
            </a:r>
            <a:r>
              <a:rPr lang="tr-TR" b="1" dirty="0" smtClean="0"/>
              <a:t>, proteinler, nişastalar, </a:t>
            </a:r>
            <a:r>
              <a:rPr lang="tr-TR" b="1" dirty="0" err="1" smtClean="0"/>
              <a:t>pektinler</a:t>
            </a:r>
            <a:r>
              <a:rPr lang="tr-TR" b="1" dirty="0" smtClean="0"/>
              <a:t>, </a:t>
            </a:r>
            <a:r>
              <a:rPr lang="tr-TR" b="1" dirty="0" err="1" smtClean="0"/>
              <a:t>gumlar</a:t>
            </a:r>
            <a:r>
              <a:rPr lang="tr-TR" b="1" dirty="0" smtClean="0"/>
              <a:t> ve diğer gıda bileşenleri ile girdikleri reaksiyonlar nedeniyle gıda sistemlerinde çok geniş olarak </a:t>
            </a:r>
            <a:r>
              <a:rPr lang="tr-TR" b="1" dirty="0" err="1" smtClean="0"/>
              <a:t>tekstürel</a:t>
            </a:r>
            <a:r>
              <a:rPr lang="tr-TR" b="1" dirty="0" smtClean="0"/>
              <a:t> etkiye de </a:t>
            </a:r>
            <a:r>
              <a:rPr lang="tr-TR" b="1" dirty="0" err="1" smtClean="0"/>
              <a:t>sahibdirler</a:t>
            </a:r>
            <a:r>
              <a:rPr lang="tr-TR" b="1" dirty="0" smtClean="0"/>
              <a:t>, </a:t>
            </a:r>
            <a:endParaRPr lang="tr-TR" dirty="0" smtClean="0"/>
          </a:p>
          <a:p>
            <a:pPr algn="just"/>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b="1" dirty="0" smtClean="0"/>
              <a:t>Organik asitler gıda maddelerinin renklerini de etkilerler. Bakteriyel bozulmaya karşı, organik </a:t>
            </a:r>
            <a:r>
              <a:rPr lang="tr-TR" b="1" dirty="0" err="1" smtClean="0"/>
              <a:t>asidler</a:t>
            </a:r>
            <a:r>
              <a:rPr lang="tr-TR" b="1" dirty="0" smtClean="0"/>
              <a:t> gıda maddelerinin </a:t>
            </a:r>
            <a:r>
              <a:rPr lang="tr-TR" b="1" dirty="0" err="1" smtClean="0"/>
              <a:t>pH’sının</a:t>
            </a:r>
            <a:r>
              <a:rPr lang="tr-TR" b="1" dirty="0" smtClean="0"/>
              <a:t> düşürülmesinde çok önemli rol oynamaktadır.</a:t>
            </a:r>
            <a:endParaRPr lang="tr-T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4.3. </a:t>
            </a:r>
            <a:r>
              <a:rPr lang="tr-TR" b="1" dirty="0" err="1" smtClean="0"/>
              <a:t>Oksidantlar</a:t>
            </a:r>
            <a:r>
              <a:rPr lang="tr-TR" b="1" dirty="0" smtClean="0"/>
              <a:t> ve </a:t>
            </a:r>
            <a:r>
              <a:rPr lang="tr-TR" b="1" dirty="0" err="1" smtClean="0"/>
              <a:t>Antioksidantlar</a:t>
            </a:r>
            <a:endParaRPr lang="tr-TR" dirty="0"/>
          </a:p>
        </p:txBody>
      </p:sp>
      <p:sp>
        <p:nvSpPr>
          <p:cNvPr id="3" name="2 İçerik Yer Tutucusu"/>
          <p:cNvSpPr>
            <a:spLocks noGrp="1"/>
          </p:cNvSpPr>
          <p:nvPr>
            <p:ph idx="1"/>
          </p:nvPr>
        </p:nvSpPr>
        <p:spPr/>
        <p:txBody>
          <a:bodyPr/>
          <a:lstStyle/>
          <a:p>
            <a:pPr algn="just"/>
            <a:r>
              <a:rPr lang="tr-TR" b="1" dirty="0" smtClean="0"/>
              <a:t>Bazı gıda bileşenleri havadaki oksijen ile olumsuz yönde etkilenmektedir. Bu şekilde katı yağlar,sıvı yağlar ve yağlı </a:t>
            </a:r>
            <a:r>
              <a:rPr lang="tr-TR" b="1" dirty="0" err="1" smtClean="0"/>
              <a:t>flavor</a:t>
            </a:r>
            <a:r>
              <a:rPr lang="tr-TR" b="1" dirty="0" smtClean="0"/>
              <a:t> bileşikleri aşırı derecede hava ile temas ettiklerinde acılaşırlar. Vitamin </a:t>
            </a:r>
            <a:r>
              <a:rPr lang="tr-TR" b="1" dirty="0" err="1" smtClean="0"/>
              <a:t>A’yı</a:t>
            </a:r>
            <a:r>
              <a:rPr lang="tr-TR" b="1" dirty="0" smtClean="0"/>
              <a:t> oluşturan </a:t>
            </a:r>
            <a:r>
              <a:rPr lang="tr-TR" b="1" dirty="0" err="1" smtClean="0"/>
              <a:t>karoten</a:t>
            </a:r>
            <a:r>
              <a:rPr lang="tr-TR" b="1" dirty="0" smtClean="0"/>
              <a:t> , vitamin C olan </a:t>
            </a:r>
            <a:r>
              <a:rPr lang="tr-TR" b="1" dirty="0" err="1" smtClean="0"/>
              <a:t>askorbik</a:t>
            </a:r>
            <a:r>
              <a:rPr lang="tr-TR" b="1" dirty="0" smtClean="0"/>
              <a:t> </a:t>
            </a:r>
            <a:r>
              <a:rPr lang="tr-TR" b="1" dirty="0" err="1" smtClean="0"/>
              <a:t>asid</a:t>
            </a:r>
            <a:r>
              <a:rPr lang="tr-TR" b="1" dirty="0" smtClean="0"/>
              <a:t> de olduğu gibi oksijen ile vitamin aktivitelerinde aynı zamanda azalma meydana gelmektedir.</a:t>
            </a:r>
            <a:endParaRPr lang="tr-TR" dirty="0" smtClean="0"/>
          </a:p>
          <a:p>
            <a:pPr algn="just"/>
            <a:endParaRPr lang="tr-T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b="1" dirty="0" smtClean="0"/>
              <a:t>Oksijen bir </a:t>
            </a:r>
            <a:r>
              <a:rPr lang="tr-TR" b="1" dirty="0" err="1" smtClean="0"/>
              <a:t>oksidanttır</a:t>
            </a:r>
            <a:r>
              <a:rPr lang="tr-TR" b="1" dirty="0" smtClean="0"/>
              <a:t> ve bu yüzden bazı maddeleri okside eder. Oksijen daima gıdanın içinde ve çevresinde bulunur. Bu nedenle nitrojen veya </a:t>
            </a:r>
            <a:r>
              <a:rPr lang="tr-TR" b="1" dirty="0" err="1" smtClean="0"/>
              <a:t>vakuum</a:t>
            </a:r>
            <a:r>
              <a:rPr lang="tr-TR" b="1" dirty="0" smtClean="0"/>
              <a:t> paketleme ile minimuma indirilebilir.</a:t>
            </a:r>
            <a:endParaRPr lang="tr-TR" dirty="0" smtClean="0"/>
          </a:p>
          <a:p>
            <a:pPr algn="just"/>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lgn="just"/>
            <a:r>
              <a:rPr lang="tr-TR" b="1" dirty="0" smtClean="0"/>
              <a:t>Karbonhidratlar, proteinler ve yağlar gıda maddelerinde önemli miktarlarda bulundukları için sık sık temel gıda bileşenleri olarak isimlendirilirler. Diğer gruptaki maddeler,bunlara kıyasla gıda maddelerinde çok küçük oranlarda bulunmasına rağmen gıda maddelerinde önemli rol oynamaktadırlar. </a:t>
            </a:r>
            <a:endParaRPr lang="tr-TR" dirty="0" smtClean="0"/>
          </a:p>
          <a:p>
            <a:pPr algn="just"/>
            <a:endParaRPr lang="tr-T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b="1" dirty="0" smtClean="0"/>
              <a:t>Bakır ve demir gibi bazı metaller kuvvetli yükseltgen veya </a:t>
            </a:r>
            <a:r>
              <a:rPr lang="tr-TR" b="1" dirty="0" err="1" smtClean="0"/>
              <a:t>oksidatif</a:t>
            </a:r>
            <a:r>
              <a:rPr lang="tr-TR" b="1" dirty="0" smtClean="0"/>
              <a:t> katalizördürler. Bakır veya demirin bulunuşları nedeniyle gıda işleme ekipmanlarında paslanmaz çelikler büyük oranda yeniden kullanılmaktadır. Bununla birlikte bir çok doğal gıda maddeleri az miktarda bakır ve demir ihtiva etmektedir. Fakat aynı zamanda </a:t>
            </a:r>
            <a:r>
              <a:rPr lang="tr-TR" b="1" dirty="0" err="1" smtClean="0"/>
              <a:t>antioksidantları</a:t>
            </a:r>
            <a:r>
              <a:rPr lang="tr-TR" b="1" dirty="0" smtClean="0"/>
              <a:t> da ihtiva ederler.</a:t>
            </a:r>
            <a:endParaRPr lang="tr-TR" dirty="0" smtClean="0"/>
          </a:p>
          <a:p>
            <a:pPr algn="just"/>
            <a:endParaRPr lang="tr-T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b="1" dirty="0" smtClean="0"/>
              <a:t>Bir </a:t>
            </a:r>
            <a:r>
              <a:rPr lang="tr-TR" b="1" dirty="0" err="1" smtClean="0"/>
              <a:t>antioksidant</a:t>
            </a:r>
            <a:r>
              <a:rPr lang="tr-TR" b="1" dirty="0" smtClean="0"/>
              <a:t> </a:t>
            </a:r>
            <a:r>
              <a:rPr lang="tr-TR" b="1" dirty="0" err="1" smtClean="0"/>
              <a:t>oksidasyonu</a:t>
            </a:r>
            <a:r>
              <a:rPr lang="tr-TR" b="1" dirty="0" smtClean="0"/>
              <a:t> engellemek eğilimindedir. Gıdalarda doğal olarak bulunan </a:t>
            </a:r>
            <a:r>
              <a:rPr lang="tr-TR" b="1" dirty="0" err="1" smtClean="0"/>
              <a:t>antioksidantlar</a:t>
            </a:r>
            <a:r>
              <a:rPr lang="tr-TR" b="1" dirty="0" smtClean="0"/>
              <a:t>; </a:t>
            </a:r>
            <a:r>
              <a:rPr lang="tr-TR" b="1" dirty="0" err="1" smtClean="0"/>
              <a:t>lesitin</a:t>
            </a:r>
            <a:r>
              <a:rPr lang="tr-TR" b="1" dirty="0" smtClean="0"/>
              <a:t> (aynı zamanda </a:t>
            </a:r>
            <a:r>
              <a:rPr lang="tr-TR" b="1" dirty="0" err="1" smtClean="0"/>
              <a:t>emülsifierdir</a:t>
            </a:r>
            <a:r>
              <a:rPr lang="tr-TR" b="1" dirty="0" smtClean="0"/>
              <a:t>), vitamin E, ve bazı kükürt ihtiva eden aminoasitlerdir.</a:t>
            </a:r>
            <a:endParaRPr lang="tr-TR" dirty="0" smtClean="0"/>
          </a:p>
          <a:p>
            <a:pPr algn="just"/>
            <a:endParaRPr lang="tr-T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4.4. Enzimler</a:t>
            </a:r>
            <a:endParaRPr lang="tr-TR" dirty="0"/>
          </a:p>
        </p:txBody>
      </p:sp>
      <p:sp>
        <p:nvSpPr>
          <p:cNvPr id="3" name="2 İçerik Yer Tutucusu"/>
          <p:cNvSpPr>
            <a:spLocks noGrp="1"/>
          </p:cNvSpPr>
          <p:nvPr>
            <p:ph idx="1"/>
          </p:nvPr>
        </p:nvSpPr>
        <p:spPr/>
        <p:txBody>
          <a:bodyPr>
            <a:normAutofit/>
          </a:bodyPr>
          <a:lstStyle/>
          <a:p>
            <a:pPr algn="just"/>
            <a:r>
              <a:rPr lang="tr-TR" b="1" dirty="0" smtClean="0"/>
              <a:t>Enzimler, biyolojik reaksiyonların birçoğunu hızlandıran biyolojik katalizörlerdir. Tükürüklerde bulunan amilazlar ağızda nişastanın parçalanmasını, mide suyunda bulunan pepsin proteinlerin sindirimini, karaciğerde bulunan </a:t>
            </a:r>
            <a:r>
              <a:rPr lang="tr-TR" b="1" dirty="0" err="1" smtClean="0"/>
              <a:t>lipazlar</a:t>
            </a:r>
            <a:r>
              <a:rPr lang="tr-TR" b="1" dirty="0" smtClean="0"/>
              <a:t> yağların parçalanmasını hızlandırırlar. Bunların hepsi de enzimdirler.</a:t>
            </a:r>
            <a:endParaRPr lang="tr-TR" dirty="0" smtClean="0"/>
          </a:p>
          <a:p>
            <a:pPr algn="just"/>
            <a:endParaRPr lang="tr-T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lnSpcReduction="10000"/>
          </a:bodyPr>
          <a:lstStyle/>
          <a:p>
            <a:pPr algn="just"/>
            <a:r>
              <a:rPr lang="tr-TR" b="1" dirty="0" smtClean="0"/>
              <a:t>Bakterilerde, mayalarda, küflerde, bitkilerde ve hayvanlarda binlerce farklı enzim bulunmaktadır. Bitkinin hasadından veya hayvanın ölümünden hemen sonra bile içerdikleri enzimler spesifik kimyasal reaksiyonlarını katalize etmeye devam ederler. Enzimler diğer katalizörler gibi büyük protein molekülleridir. Bu yüzden etkili olanları için yalnızca birkaç dakikaya ihtiyaçları bulunmaktadır.</a:t>
            </a:r>
            <a:endParaRPr lang="tr-TR" dirty="0" smtClean="0"/>
          </a:p>
          <a:p>
            <a:pPr algn="just"/>
            <a:endParaRPr lang="tr-T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lgn="just"/>
            <a:r>
              <a:rPr lang="tr-TR" b="1" dirty="0" smtClean="0"/>
              <a:t>Enzimler, spesifik </a:t>
            </a:r>
            <a:r>
              <a:rPr lang="tr-TR" b="1" dirty="0" err="1" smtClean="0"/>
              <a:t>substratların</a:t>
            </a:r>
            <a:r>
              <a:rPr lang="tr-TR" b="1" dirty="0" smtClean="0"/>
              <a:t> aktivasyon enerjilerini azaltma kabiliyetindedirler. Enzimler bunu  yalnız başına </a:t>
            </a:r>
            <a:r>
              <a:rPr lang="tr-TR" b="1" dirty="0" err="1" smtClean="0"/>
              <a:t>substratdan</a:t>
            </a:r>
            <a:r>
              <a:rPr lang="tr-TR" b="1" dirty="0" smtClean="0"/>
              <a:t> daha az stabil olan bir enzim-</a:t>
            </a:r>
            <a:r>
              <a:rPr lang="tr-TR" b="1" dirty="0" err="1" smtClean="0"/>
              <a:t>substrat</a:t>
            </a:r>
            <a:r>
              <a:rPr lang="tr-TR" b="1" dirty="0" smtClean="0"/>
              <a:t> kompleksi oluşturmak için </a:t>
            </a:r>
            <a:r>
              <a:rPr lang="tr-TR" b="1" dirty="0" err="1" smtClean="0"/>
              <a:t>substrat</a:t>
            </a:r>
            <a:r>
              <a:rPr lang="tr-TR" b="1" dirty="0" smtClean="0"/>
              <a:t> ile geçici olarak birleşmek suretiyle gerçekleştirir. </a:t>
            </a:r>
            <a:endParaRPr lang="tr-T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b="1" dirty="0" smtClean="0"/>
              <a:t>Bu şekilde aktivasyon enerjisinin düşürülmesi reaksiyona direncin kırılmasını sağlamaktadır. Bu şekilde aktive edilen </a:t>
            </a:r>
            <a:r>
              <a:rPr lang="tr-TR" b="1" dirty="0" err="1" smtClean="0"/>
              <a:t>substrat</a:t>
            </a:r>
            <a:r>
              <a:rPr lang="tr-TR" b="1" dirty="0" smtClean="0"/>
              <a:t> hala yeni reaksiyon ürünleri oluşturacak düşük enerji seviyesine </a:t>
            </a:r>
            <a:r>
              <a:rPr lang="tr-TR" b="1" dirty="0" err="1" smtClean="0"/>
              <a:t>sahibdir</a:t>
            </a:r>
            <a:r>
              <a:rPr lang="tr-TR" b="1" dirty="0" smtClean="0"/>
              <a:t>. Reaksiyonun sonunda enzim değişmeden kalır.</a:t>
            </a:r>
            <a:endParaRPr lang="tr-TR" dirty="0" smtClean="0"/>
          </a:p>
          <a:p>
            <a:pPr algn="just"/>
            <a:endParaRPr lang="tr-T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Enzimlerin bazı özellikleri</a:t>
            </a:r>
            <a:r>
              <a:rPr lang="tr-TR" dirty="0" smtClean="0"/>
              <a:t/>
            </a:r>
            <a:br>
              <a:rPr lang="tr-TR" dirty="0" smtClean="0"/>
            </a:br>
            <a:endParaRPr lang="tr-TR" dirty="0"/>
          </a:p>
        </p:txBody>
      </p:sp>
      <p:sp>
        <p:nvSpPr>
          <p:cNvPr id="3" name="2 İçerik Yer Tutucusu"/>
          <p:cNvSpPr>
            <a:spLocks noGrp="1"/>
          </p:cNvSpPr>
          <p:nvPr>
            <p:ph idx="1"/>
          </p:nvPr>
        </p:nvSpPr>
        <p:spPr/>
        <p:txBody>
          <a:bodyPr>
            <a:normAutofit/>
          </a:bodyPr>
          <a:lstStyle/>
          <a:p>
            <a:pPr lvl="0" algn="just"/>
            <a:r>
              <a:rPr lang="tr-TR" b="1" dirty="0" smtClean="0"/>
              <a:t>Canlı meyve ve sebzelerde enzimler olgunlaşma reaksiyonlarını kontrol ederler.</a:t>
            </a:r>
            <a:r>
              <a:rPr lang="tr-TR" b="1" dirty="0" err="1" smtClean="0"/>
              <a:t>Hasatdan</a:t>
            </a:r>
            <a:r>
              <a:rPr lang="tr-TR" b="1" dirty="0" smtClean="0"/>
              <a:t> sonra da eğer sıcaklık, kimyasal maddeler veya diğer yollarla </a:t>
            </a:r>
            <a:r>
              <a:rPr lang="tr-TR" b="1" dirty="0" err="1" smtClean="0"/>
              <a:t>inaktif</a:t>
            </a:r>
            <a:r>
              <a:rPr lang="tr-TR" b="1" dirty="0" smtClean="0"/>
              <a:t> hale getirilmedikçe enzimler olgunlaştırma işlevlerine devam ederler. Örneğin birçok durumda kavunun yumuşaması veya muzların çok fazla olgunlaşması gibi bozulma noktasına gelmektedir.</a:t>
            </a:r>
            <a:endParaRPr lang="tr-TR" dirty="0" smtClean="0"/>
          </a:p>
          <a:p>
            <a:pPr algn="just"/>
            <a:endParaRPr lang="tr-T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lvl="0" algn="just"/>
            <a:r>
              <a:rPr lang="tr-TR" b="1" dirty="0" smtClean="0"/>
              <a:t>Enzimler, gıdalarda birçok sayıda biyokimyasal reaksiyonlara iştirak ettikleri için, gıdaların </a:t>
            </a:r>
            <a:r>
              <a:rPr lang="tr-TR" b="1" dirty="0" err="1" smtClean="0"/>
              <a:t>flavor</a:t>
            </a:r>
            <a:r>
              <a:rPr lang="tr-TR" b="1" dirty="0" smtClean="0"/>
              <a:t>, renk </a:t>
            </a:r>
            <a:r>
              <a:rPr lang="tr-TR" b="1" dirty="0" err="1" smtClean="0"/>
              <a:t>tekstür</a:t>
            </a:r>
            <a:r>
              <a:rPr lang="tr-TR" b="1" dirty="0" smtClean="0"/>
              <a:t> ve besinsel özelliklerinin değişmesinden de sorumlu olabilirler.</a:t>
            </a:r>
            <a:endParaRPr lang="tr-TR" dirty="0" smtClean="0"/>
          </a:p>
          <a:p>
            <a:pPr algn="just"/>
            <a:endParaRPr lang="tr-T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lvl="0" algn="just"/>
            <a:r>
              <a:rPr lang="tr-TR" b="1" dirty="0" smtClean="0"/>
              <a:t>Gıda maddelerinin üretiminde ısıtma prosesleri yalnızca mikroorganizmaları öldürmez  aynı zamanda gıda enzimlerini de </a:t>
            </a:r>
            <a:r>
              <a:rPr lang="tr-TR" b="1" dirty="0" err="1" smtClean="0"/>
              <a:t>inaktive</a:t>
            </a:r>
            <a:r>
              <a:rPr lang="tr-TR" b="1" dirty="0" smtClean="0"/>
              <a:t> eder ve bu yüzden gıdaların depolama </a:t>
            </a:r>
            <a:r>
              <a:rPr lang="tr-TR" b="1" dirty="0" err="1" smtClean="0"/>
              <a:t>stabilitesi</a:t>
            </a:r>
            <a:r>
              <a:rPr lang="tr-TR" b="1" dirty="0" smtClean="0"/>
              <a:t> artar.</a:t>
            </a:r>
            <a:endParaRPr lang="tr-TR" dirty="0" smtClean="0"/>
          </a:p>
          <a:p>
            <a:pPr algn="just"/>
            <a:endParaRPr lang="tr-T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lvl="0" algn="just"/>
            <a:r>
              <a:rPr lang="tr-TR" b="1" dirty="0" err="1" smtClean="0"/>
              <a:t>Fermentasyon</a:t>
            </a:r>
            <a:r>
              <a:rPr lang="tr-TR" b="1" dirty="0" smtClean="0"/>
              <a:t> amacıyla gıda maddelerine mikroorganizmalar ilave edildiği zaman mikroorganizmalarca üretilen enzimler de önemlidir.</a:t>
            </a:r>
            <a:endParaRPr lang="tr-TR" dirty="0" smtClean="0"/>
          </a:p>
          <a:p>
            <a:pPr lvl="0" algn="just"/>
            <a:r>
              <a:rPr lang="tr-TR" b="1" dirty="0" smtClean="0"/>
              <a:t>Enzimler aynı zamanda biyolojik materyallerden </a:t>
            </a:r>
            <a:r>
              <a:rPr lang="tr-TR" b="1" dirty="0" err="1" smtClean="0"/>
              <a:t>ekstrakte</a:t>
            </a:r>
            <a:r>
              <a:rPr lang="tr-TR" b="1" dirty="0" smtClean="0"/>
              <a:t> edilebilir ve yüksek oranda saflaştırılabilir.</a:t>
            </a:r>
            <a:endParaRPr lang="tr-TR" dirty="0" smtClean="0"/>
          </a:p>
          <a:p>
            <a:pPr algn="just">
              <a:buNone/>
            </a:pPr>
            <a:endParaRPr lang="tr-TR" dirty="0" smtClean="0"/>
          </a:p>
          <a:p>
            <a:pPr algn="just"/>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b="1" dirty="0" smtClean="0"/>
              <a:t>Bunlar doğal </a:t>
            </a:r>
            <a:r>
              <a:rPr lang="tr-TR" b="1" dirty="0" err="1" smtClean="0"/>
              <a:t>emülsifierler</a:t>
            </a:r>
            <a:r>
              <a:rPr lang="tr-TR" b="1" dirty="0" smtClean="0"/>
              <a:t>, </a:t>
            </a:r>
            <a:r>
              <a:rPr lang="tr-TR" b="1" dirty="0" err="1" smtClean="0"/>
              <a:t>asidler</a:t>
            </a:r>
            <a:r>
              <a:rPr lang="tr-TR" b="1" dirty="0" smtClean="0"/>
              <a:t>, </a:t>
            </a:r>
            <a:r>
              <a:rPr lang="tr-TR" b="1" dirty="0" err="1" smtClean="0"/>
              <a:t>oksidantlar</a:t>
            </a:r>
            <a:r>
              <a:rPr lang="tr-TR" b="1" dirty="0" smtClean="0"/>
              <a:t>, </a:t>
            </a:r>
            <a:r>
              <a:rPr lang="tr-TR" b="1" dirty="0" err="1" smtClean="0"/>
              <a:t>antoksidantlar</a:t>
            </a:r>
            <a:r>
              <a:rPr lang="tr-TR" b="1" dirty="0" smtClean="0"/>
              <a:t>, enzimler, pigmentler, </a:t>
            </a:r>
            <a:r>
              <a:rPr lang="tr-TR" b="1" dirty="0" err="1" smtClean="0"/>
              <a:t>flavorlar</a:t>
            </a:r>
            <a:r>
              <a:rPr lang="tr-TR" b="1" dirty="0" smtClean="0"/>
              <a:t>, vitaminler, mineraller ve toksinlerdir. Su da aynı zamanda </a:t>
            </a:r>
            <a:r>
              <a:rPr lang="tr-TR" b="1" dirty="0" err="1" smtClean="0"/>
              <a:t>gözardı</a:t>
            </a:r>
            <a:r>
              <a:rPr lang="tr-TR" b="1" dirty="0" smtClean="0"/>
              <a:t> edilmemelidir.</a:t>
            </a:r>
            <a:endParaRPr lang="tr-T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785786" y="214290"/>
            <a:ext cx="7772400" cy="914400"/>
          </a:xfrm>
        </p:spPr>
        <p:txBody>
          <a:bodyPr>
            <a:normAutofit fontScale="90000"/>
          </a:bodyPr>
          <a:lstStyle/>
          <a:p>
            <a:r>
              <a:rPr lang="tr-TR" sz="3200" b="1" dirty="0" smtClean="0"/>
              <a:t>Tablo 1.  Bazı </a:t>
            </a:r>
            <a:r>
              <a:rPr lang="tr-TR" sz="3200" b="1" dirty="0" err="1" smtClean="0"/>
              <a:t>hidrolitik</a:t>
            </a:r>
            <a:r>
              <a:rPr lang="tr-TR" sz="3200" b="1" dirty="0" smtClean="0"/>
              <a:t> enzimler</a:t>
            </a:r>
            <a:br>
              <a:rPr lang="tr-TR" sz="3200" b="1" dirty="0" smtClean="0"/>
            </a:br>
            <a:endParaRPr lang="tr-TR" sz="3200" dirty="0"/>
          </a:p>
        </p:txBody>
      </p:sp>
      <p:graphicFrame>
        <p:nvGraphicFramePr>
          <p:cNvPr id="4" name="3 Tablo"/>
          <p:cNvGraphicFramePr>
            <a:graphicFrameLocks noGrp="1"/>
          </p:cNvGraphicFramePr>
          <p:nvPr/>
        </p:nvGraphicFramePr>
        <p:xfrm>
          <a:off x="571472" y="1071546"/>
          <a:ext cx="8286810" cy="5334195"/>
        </p:xfrm>
        <a:graphic>
          <a:graphicData uri="http://schemas.openxmlformats.org/drawingml/2006/table">
            <a:tbl>
              <a:tblPr/>
              <a:tblGrid>
                <a:gridCol w="2761670"/>
                <a:gridCol w="2762570"/>
                <a:gridCol w="2762570"/>
              </a:tblGrid>
              <a:tr h="272167">
                <a:tc>
                  <a:txBody>
                    <a:bodyPr/>
                    <a:lstStyle/>
                    <a:p>
                      <a:pPr algn="just">
                        <a:spcAft>
                          <a:spcPts val="0"/>
                        </a:spcAft>
                      </a:pPr>
                      <a:r>
                        <a:rPr lang="tr-TR" sz="1400" b="1" dirty="0">
                          <a:latin typeface="Times New Roman"/>
                          <a:ea typeface="Times New Roman"/>
                        </a:rPr>
                        <a:t>Enzim</a:t>
                      </a:r>
                      <a:endParaRPr lang="tr-TR" sz="1400" dirty="0">
                        <a:latin typeface="Times New Roman"/>
                        <a:ea typeface="Times New Roman"/>
                      </a:endParaRPr>
                    </a:p>
                  </a:txBody>
                  <a:tcPr marL="44450" marR="4445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tr-TR" sz="1400" b="1">
                          <a:latin typeface="Times New Roman"/>
                          <a:ea typeface="Times New Roman"/>
                        </a:rPr>
                        <a:t>Substrat</a:t>
                      </a:r>
                      <a:endParaRPr lang="tr-TR" sz="1400">
                        <a:latin typeface="Times New Roman"/>
                        <a:ea typeface="Times New Roman"/>
                      </a:endParaRPr>
                    </a:p>
                  </a:txBody>
                  <a:tcPr marL="44450" marR="4445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tr-TR" sz="1400" b="1">
                          <a:latin typeface="Times New Roman"/>
                          <a:ea typeface="Times New Roman"/>
                        </a:rPr>
                        <a:t>Katabolik Ürünler</a:t>
                      </a:r>
                      <a:endParaRPr lang="tr-TR" sz="1400">
                        <a:latin typeface="Times New Roman"/>
                        <a:ea typeface="Times New Roman"/>
                      </a:endParaRPr>
                    </a:p>
                  </a:txBody>
                  <a:tcPr marL="44450" marR="4445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2167">
                <a:tc>
                  <a:txBody>
                    <a:bodyPr/>
                    <a:lstStyle/>
                    <a:p>
                      <a:pPr algn="just">
                        <a:spcAft>
                          <a:spcPts val="0"/>
                        </a:spcAft>
                      </a:pPr>
                      <a:r>
                        <a:rPr lang="tr-TR" sz="1400" b="1">
                          <a:latin typeface="Times New Roman"/>
                          <a:ea typeface="Times New Roman"/>
                        </a:rPr>
                        <a:t>Esterazlar</a:t>
                      </a:r>
                      <a:endParaRPr lang="tr-TR" sz="1400">
                        <a:latin typeface="Times New Roman"/>
                        <a:ea typeface="Times New Roman"/>
                      </a:endParaRPr>
                    </a:p>
                  </a:txBody>
                  <a:tcPr marL="44450" marR="4445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gn="just">
                        <a:spcAft>
                          <a:spcPts val="0"/>
                        </a:spcAft>
                      </a:pPr>
                      <a:endParaRPr lang="tr-TR" sz="1400">
                        <a:latin typeface="Times New Roman"/>
                        <a:ea typeface="Times New Roman"/>
                      </a:endParaRPr>
                    </a:p>
                  </a:txBody>
                  <a:tcPr marL="44450" marR="4445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gn="just">
                        <a:spcAft>
                          <a:spcPts val="0"/>
                        </a:spcAft>
                      </a:pPr>
                      <a:endParaRPr lang="tr-TR" sz="1400">
                        <a:latin typeface="Times New Roman"/>
                        <a:ea typeface="Times New Roman"/>
                      </a:endParaRPr>
                    </a:p>
                  </a:txBody>
                  <a:tcPr marL="44450" marR="44450" marT="0" marB="0">
                    <a:lnL>
                      <a:noFill/>
                    </a:lnL>
                    <a:lnR>
                      <a:noFill/>
                    </a:lnR>
                    <a:lnT w="12700" cap="flat" cmpd="sng" algn="ctr">
                      <a:solidFill>
                        <a:srgbClr val="000000"/>
                      </a:solidFill>
                      <a:prstDash val="solid"/>
                      <a:round/>
                      <a:headEnd type="none" w="med" len="med"/>
                      <a:tailEnd type="none" w="med" len="med"/>
                    </a:lnT>
                    <a:lnB>
                      <a:noFill/>
                    </a:lnB>
                  </a:tcPr>
                </a:tc>
              </a:tr>
              <a:tr h="816502">
                <a:tc>
                  <a:txBody>
                    <a:bodyPr/>
                    <a:lstStyle/>
                    <a:p>
                      <a:pPr algn="just">
                        <a:spcAft>
                          <a:spcPts val="0"/>
                        </a:spcAft>
                      </a:pPr>
                      <a:r>
                        <a:rPr lang="tr-TR" sz="1400" b="1">
                          <a:latin typeface="Times New Roman"/>
                          <a:ea typeface="Times New Roman"/>
                        </a:rPr>
                        <a:t>       lipazlar</a:t>
                      </a:r>
                      <a:endParaRPr lang="tr-TR" sz="1400">
                        <a:latin typeface="Times New Roman"/>
                        <a:ea typeface="Times New Roman"/>
                      </a:endParaRPr>
                    </a:p>
                    <a:p>
                      <a:pPr algn="just">
                        <a:spcAft>
                          <a:spcPts val="0"/>
                        </a:spcAft>
                      </a:pPr>
                      <a:r>
                        <a:rPr lang="tr-TR" sz="1400" b="1">
                          <a:latin typeface="Times New Roman"/>
                          <a:ea typeface="Times New Roman"/>
                        </a:rPr>
                        <a:t>       lesitinaz</a:t>
                      </a:r>
                      <a:endParaRPr lang="tr-TR" sz="1400">
                        <a:latin typeface="Times New Roman"/>
                        <a:ea typeface="Times New Roman"/>
                      </a:endParaRPr>
                    </a:p>
                  </a:txBody>
                  <a:tcPr marL="44450" marR="44450" marT="0" marB="0">
                    <a:lnL>
                      <a:noFill/>
                    </a:lnL>
                    <a:lnR>
                      <a:noFill/>
                    </a:lnR>
                    <a:lnT>
                      <a:noFill/>
                    </a:lnT>
                    <a:lnB>
                      <a:noFill/>
                    </a:lnB>
                  </a:tcPr>
                </a:tc>
                <a:tc>
                  <a:txBody>
                    <a:bodyPr/>
                    <a:lstStyle/>
                    <a:p>
                      <a:pPr algn="just">
                        <a:spcAft>
                          <a:spcPts val="0"/>
                        </a:spcAft>
                      </a:pPr>
                      <a:r>
                        <a:rPr lang="tr-TR" sz="1400" b="1">
                          <a:latin typeface="Times New Roman"/>
                          <a:ea typeface="Times New Roman"/>
                        </a:rPr>
                        <a:t>Gliseridler</a:t>
                      </a:r>
                      <a:endParaRPr lang="tr-TR" sz="1400">
                        <a:latin typeface="Times New Roman"/>
                        <a:ea typeface="Times New Roman"/>
                      </a:endParaRPr>
                    </a:p>
                    <a:p>
                      <a:pPr algn="just">
                        <a:spcAft>
                          <a:spcPts val="0"/>
                        </a:spcAft>
                      </a:pPr>
                      <a:r>
                        <a:rPr lang="tr-TR" sz="1400" b="1">
                          <a:latin typeface="Times New Roman"/>
                          <a:ea typeface="Times New Roman"/>
                        </a:rPr>
                        <a:t>(yağlar)</a:t>
                      </a:r>
                      <a:endParaRPr lang="tr-TR" sz="1400">
                        <a:latin typeface="Times New Roman"/>
                        <a:ea typeface="Times New Roman"/>
                      </a:endParaRPr>
                    </a:p>
                    <a:p>
                      <a:pPr algn="just">
                        <a:spcAft>
                          <a:spcPts val="0"/>
                        </a:spcAft>
                      </a:pPr>
                      <a:r>
                        <a:rPr lang="tr-TR" sz="1400" b="1">
                          <a:latin typeface="Times New Roman"/>
                          <a:ea typeface="Times New Roman"/>
                        </a:rPr>
                        <a:t>lestin</a:t>
                      </a:r>
                      <a:endParaRPr lang="tr-TR" sz="1400">
                        <a:latin typeface="Times New Roman"/>
                        <a:ea typeface="Times New Roman"/>
                      </a:endParaRPr>
                    </a:p>
                  </a:txBody>
                  <a:tcPr marL="44450" marR="44450" marT="0" marB="0">
                    <a:lnL>
                      <a:noFill/>
                    </a:lnL>
                    <a:lnR>
                      <a:noFill/>
                    </a:lnR>
                    <a:lnT>
                      <a:noFill/>
                    </a:lnT>
                    <a:lnB>
                      <a:noFill/>
                    </a:lnB>
                  </a:tcPr>
                </a:tc>
                <a:tc>
                  <a:txBody>
                    <a:bodyPr/>
                    <a:lstStyle/>
                    <a:p>
                      <a:pPr algn="just">
                        <a:spcAft>
                          <a:spcPts val="0"/>
                        </a:spcAft>
                      </a:pPr>
                      <a:r>
                        <a:rPr lang="tr-TR" sz="1400" b="1">
                          <a:latin typeface="Times New Roman"/>
                          <a:ea typeface="Times New Roman"/>
                        </a:rPr>
                        <a:t>Gliserin+yağ asidleri</a:t>
                      </a:r>
                      <a:endParaRPr lang="tr-TR" sz="1400">
                        <a:latin typeface="Times New Roman"/>
                        <a:ea typeface="Times New Roman"/>
                      </a:endParaRPr>
                    </a:p>
                    <a:p>
                      <a:pPr algn="just">
                        <a:spcAft>
                          <a:spcPts val="0"/>
                        </a:spcAft>
                      </a:pPr>
                      <a:r>
                        <a:rPr lang="tr-TR" sz="1400" b="1">
                          <a:latin typeface="Times New Roman"/>
                          <a:ea typeface="Times New Roman"/>
                        </a:rPr>
                        <a:t>Kolin+H</a:t>
                      </a:r>
                      <a:r>
                        <a:rPr lang="tr-TR" sz="1400" b="1" baseline="-25000">
                          <a:latin typeface="Times New Roman"/>
                          <a:ea typeface="Times New Roman"/>
                        </a:rPr>
                        <a:t>2</a:t>
                      </a:r>
                      <a:r>
                        <a:rPr lang="tr-TR" sz="1400" b="1">
                          <a:latin typeface="Times New Roman"/>
                          <a:ea typeface="Times New Roman"/>
                        </a:rPr>
                        <a:t>PO</a:t>
                      </a:r>
                      <a:r>
                        <a:rPr lang="tr-TR" sz="1400" b="1" baseline="-25000">
                          <a:latin typeface="Times New Roman"/>
                          <a:ea typeface="Times New Roman"/>
                        </a:rPr>
                        <a:t>3</a:t>
                      </a:r>
                      <a:r>
                        <a:rPr lang="tr-TR" sz="1400" b="1">
                          <a:latin typeface="Times New Roman"/>
                          <a:ea typeface="Times New Roman"/>
                        </a:rPr>
                        <a:t>+Yağ</a:t>
                      </a:r>
                      <a:endParaRPr lang="tr-TR" sz="1400">
                        <a:latin typeface="Times New Roman"/>
                        <a:ea typeface="Times New Roman"/>
                      </a:endParaRPr>
                    </a:p>
                  </a:txBody>
                  <a:tcPr marL="44450" marR="44450" marT="0" marB="0">
                    <a:lnL>
                      <a:noFill/>
                    </a:lnL>
                    <a:lnR>
                      <a:noFill/>
                    </a:lnR>
                    <a:lnT>
                      <a:noFill/>
                    </a:lnT>
                    <a:lnB>
                      <a:noFill/>
                    </a:lnB>
                  </a:tcPr>
                </a:tc>
              </a:tr>
              <a:tr h="2068188">
                <a:tc>
                  <a:txBody>
                    <a:bodyPr/>
                    <a:lstStyle/>
                    <a:p>
                      <a:pPr algn="just">
                        <a:spcAft>
                          <a:spcPts val="0"/>
                        </a:spcAft>
                      </a:pPr>
                      <a:r>
                        <a:rPr lang="tr-TR" sz="1400" b="1" dirty="0" err="1">
                          <a:latin typeface="Times New Roman"/>
                          <a:ea typeface="Times New Roman"/>
                        </a:rPr>
                        <a:t>Karbonhidrazlar</a:t>
                      </a:r>
                      <a:endParaRPr lang="tr-TR" sz="1400" dirty="0">
                        <a:latin typeface="Times New Roman"/>
                        <a:ea typeface="Times New Roman"/>
                      </a:endParaRPr>
                    </a:p>
                    <a:p>
                      <a:pPr algn="just">
                        <a:spcAft>
                          <a:spcPts val="0"/>
                        </a:spcAft>
                      </a:pPr>
                      <a:r>
                        <a:rPr lang="tr-TR" sz="1400" b="1" dirty="0">
                          <a:latin typeface="Times New Roman"/>
                          <a:ea typeface="Times New Roman"/>
                        </a:rPr>
                        <a:t>       </a:t>
                      </a:r>
                      <a:r>
                        <a:rPr lang="tr-TR" sz="1400" b="1" dirty="0" err="1">
                          <a:latin typeface="Times New Roman"/>
                          <a:ea typeface="Times New Roman"/>
                        </a:rPr>
                        <a:t>Fruktosidaz</a:t>
                      </a:r>
                      <a:endParaRPr lang="tr-TR" sz="1400" dirty="0">
                        <a:latin typeface="Times New Roman"/>
                        <a:ea typeface="Times New Roman"/>
                      </a:endParaRPr>
                    </a:p>
                    <a:p>
                      <a:pPr algn="just">
                        <a:spcAft>
                          <a:spcPts val="0"/>
                        </a:spcAft>
                      </a:pPr>
                      <a:r>
                        <a:rPr lang="tr-TR" sz="1400" b="1" dirty="0">
                          <a:latin typeface="Times New Roman"/>
                          <a:ea typeface="Times New Roman"/>
                        </a:rPr>
                        <a:t>(</a:t>
                      </a:r>
                      <a:r>
                        <a:rPr lang="tr-TR" sz="1400" b="1" dirty="0" err="1">
                          <a:latin typeface="Times New Roman"/>
                          <a:ea typeface="Times New Roman"/>
                        </a:rPr>
                        <a:t>maltaz</a:t>
                      </a:r>
                      <a:r>
                        <a:rPr lang="tr-TR" sz="1400" b="1" dirty="0">
                          <a:latin typeface="Times New Roman"/>
                          <a:ea typeface="Times New Roman"/>
                        </a:rPr>
                        <a:t>) alfa </a:t>
                      </a:r>
                      <a:r>
                        <a:rPr lang="tr-TR" sz="1400" b="1" dirty="0" err="1">
                          <a:latin typeface="Times New Roman"/>
                          <a:ea typeface="Times New Roman"/>
                        </a:rPr>
                        <a:t>glukosid</a:t>
                      </a:r>
                      <a:endParaRPr lang="tr-TR" sz="1400" dirty="0">
                        <a:latin typeface="Times New Roman"/>
                        <a:ea typeface="Times New Roman"/>
                      </a:endParaRPr>
                    </a:p>
                    <a:p>
                      <a:pPr algn="just">
                        <a:spcAft>
                          <a:spcPts val="0"/>
                        </a:spcAft>
                      </a:pPr>
                      <a:r>
                        <a:rPr lang="tr-TR" sz="1400" b="1" dirty="0">
                          <a:latin typeface="Times New Roman"/>
                          <a:ea typeface="Times New Roman"/>
                        </a:rPr>
                        <a:t>       beta </a:t>
                      </a:r>
                      <a:r>
                        <a:rPr lang="tr-TR" sz="1400" b="1" dirty="0" err="1">
                          <a:latin typeface="Times New Roman"/>
                          <a:ea typeface="Times New Roman"/>
                        </a:rPr>
                        <a:t>glukosidaz</a:t>
                      </a:r>
                      <a:endParaRPr lang="tr-TR" sz="1400" dirty="0">
                        <a:latin typeface="Times New Roman"/>
                        <a:ea typeface="Times New Roman"/>
                      </a:endParaRPr>
                    </a:p>
                    <a:p>
                      <a:pPr algn="just">
                        <a:spcAft>
                          <a:spcPts val="0"/>
                        </a:spcAft>
                      </a:pPr>
                      <a:r>
                        <a:rPr lang="tr-TR" sz="1400" b="1" dirty="0">
                          <a:latin typeface="Times New Roman"/>
                          <a:ea typeface="Times New Roman"/>
                        </a:rPr>
                        <a:t>          (</a:t>
                      </a:r>
                      <a:r>
                        <a:rPr lang="tr-TR" sz="1400" b="1" dirty="0" err="1">
                          <a:latin typeface="Times New Roman"/>
                          <a:ea typeface="Times New Roman"/>
                        </a:rPr>
                        <a:t>cellobiaz</a:t>
                      </a:r>
                      <a:r>
                        <a:rPr lang="tr-TR" sz="1400" b="1" dirty="0">
                          <a:latin typeface="Times New Roman"/>
                          <a:ea typeface="Times New Roman"/>
                        </a:rPr>
                        <a:t>)</a:t>
                      </a:r>
                      <a:endParaRPr lang="tr-TR" sz="1400" dirty="0">
                        <a:latin typeface="Times New Roman"/>
                        <a:ea typeface="Times New Roman"/>
                      </a:endParaRPr>
                    </a:p>
                    <a:p>
                      <a:pPr algn="just">
                        <a:spcAft>
                          <a:spcPts val="0"/>
                        </a:spcAft>
                      </a:pPr>
                      <a:r>
                        <a:rPr lang="tr-TR" sz="1400" b="1" dirty="0">
                          <a:latin typeface="Times New Roman"/>
                          <a:ea typeface="Times New Roman"/>
                        </a:rPr>
                        <a:t>        beta </a:t>
                      </a:r>
                      <a:r>
                        <a:rPr lang="tr-TR" sz="1400" b="1" dirty="0" err="1">
                          <a:latin typeface="Times New Roman"/>
                          <a:ea typeface="Times New Roman"/>
                        </a:rPr>
                        <a:t>galaktosidaz</a:t>
                      </a:r>
                      <a:endParaRPr lang="tr-TR" sz="1400" dirty="0">
                        <a:latin typeface="Times New Roman"/>
                        <a:ea typeface="Times New Roman"/>
                      </a:endParaRPr>
                    </a:p>
                    <a:p>
                      <a:pPr algn="just">
                        <a:spcAft>
                          <a:spcPts val="0"/>
                        </a:spcAft>
                      </a:pPr>
                      <a:r>
                        <a:rPr lang="tr-TR" sz="1400" b="1" dirty="0">
                          <a:latin typeface="Times New Roman"/>
                          <a:ea typeface="Times New Roman"/>
                        </a:rPr>
                        <a:t>       (laktaz) </a:t>
                      </a:r>
                      <a:endParaRPr lang="tr-TR" sz="1400" dirty="0">
                        <a:latin typeface="Times New Roman"/>
                        <a:ea typeface="Times New Roman"/>
                      </a:endParaRPr>
                    </a:p>
                    <a:p>
                      <a:pPr algn="just">
                        <a:spcAft>
                          <a:spcPts val="0"/>
                        </a:spcAft>
                      </a:pPr>
                      <a:r>
                        <a:rPr lang="tr-TR" sz="1400" b="1" dirty="0">
                          <a:latin typeface="Times New Roman"/>
                          <a:ea typeface="Times New Roman"/>
                        </a:rPr>
                        <a:t>       amilaz</a:t>
                      </a:r>
                      <a:endParaRPr lang="tr-TR" sz="1400" dirty="0">
                        <a:latin typeface="Times New Roman"/>
                        <a:ea typeface="Times New Roman"/>
                      </a:endParaRPr>
                    </a:p>
                    <a:p>
                      <a:pPr algn="just">
                        <a:spcAft>
                          <a:spcPts val="0"/>
                        </a:spcAft>
                      </a:pPr>
                      <a:r>
                        <a:rPr lang="tr-TR" sz="1400" b="1" dirty="0">
                          <a:latin typeface="Times New Roman"/>
                          <a:ea typeface="Times New Roman"/>
                        </a:rPr>
                        <a:t>        </a:t>
                      </a:r>
                      <a:r>
                        <a:rPr lang="tr-TR" sz="1400" b="1" dirty="0" err="1">
                          <a:latin typeface="Times New Roman"/>
                          <a:ea typeface="Times New Roman"/>
                        </a:rPr>
                        <a:t>selülaz</a:t>
                      </a:r>
                      <a:r>
                        <a:rPr lang="tr-TR" sz="1400" b="1" dirty="0">
                          <a:latin typeface="Times New Roman"/>
                          <a:ea typeface="Times New Roman"/>
                        </a:rPr>
                        <a:t>    </a:t>
                      </a:r>
                      <a:endParaRPr lang="tr-TR" sz="1400" dirty="0">
                        <a:latin typeface="Times New Roman"/>
                        <a:ea typeface="Times New Roman"/>
                      </a:endParaRPr>
                    </a:p>
                  </a:txBody>
                  <a:tcPr marL="44450" marR="44450" marT="0" marB="0">
                    <a:lnL>
                      <a:noFill/>
                    </a:lnL>
                    <a:lnR>
                      <a:noFill/>
                    </a:lnR>
                    <a:lnT>
                      <a:noFill/>
                    </a:lnT>
                    <a:lnB>
                      <a:noFill/>
                    </a:lnB>
                  </a:tcPr>
                </a:tc>
                <a:tc>
                  <a:txBody>
                    <a:bodyPr/>
                    <a:lstStyle/>
                    <a:p>
                      <a:pPr algn="just">
                        <a:spcAft>
                          <a:spcPts val="0"/>
                        </a:spcAft>
                      </a:pPr>
                      <a:endParaRPr lang="tr-TR" sz="1400">
                        <a:latin typeface="Times New Roman"/>
                        <a:ea typeface="Times New Roman"/>
                      </a:endParaRPr>
                    </a:p>
                    <a:p>
                      <a:pPr algn="just">
                        <a:spcAft>
                          <a:spcPts val="0"/>
                        </a:spcAft>
                      </a:pPr>
                      <a:r>
                        <a:rPr lang="tr-TR" sz="1400" b="1">
                          <a:latin typeface="Times New Roman"/>
                          <a:ea typeface="Times New Roman"/>
                        </a:rPr>
                        <a:t>sakkaroz</a:t>
                      </a:r>
                      <a:endParaRPr lang="tr-TR" sz="1400">
                        <a:latin typeface="Times New Roman"/>
                        <a:ea typeface="Times New Roman"/>
                      </a:endParaRPr>
                    </a:p>
                    <a:p>
                      <a:pPr algn="just">
                        <a:spcAft>
                          <a:spcPts val="0"/>
                        </a:spcAft>
                      </a:pPr>
                      <a:r>
                        <a:rPr lang="tr-TR" sz="1400" b="1">
                          <a:latin typeface="Times New Roman"/>
                          <a:ea typeface="Times New Roman"/>
                        </a:rPr>
                        <a:t>maltoz</a:t>
                      </a:r>
                      <a:endParaRPr lang="tr-TR" sz="1400">
                        <a:latin typeface="Times New Roman"/>
                        <a:ea typeface="Times New Roman"/>
                      </a:endParaRPr>
                    </a:p>
                    <a:p>
                      <a:pPr algn="just">
                        <a:spcAft>
                          <a:spcPts val="0"/>
                        </a:spcAft>
                      </a:pPr>
                      <a:r>
                        <a:rPr lang="tr-TR" sz="1400" b="1">
                          <a:latin typeface="Times New Roman"/>
                          <a:ea typeface="Times New Roman"/>
                        </a:rPr>
                        <a:t>cellobioz</a:t>
                      </a:r>
                      <a:endParaRPr lang="tr-TR" sz="1400">
                        <a:latin typeface="Times New Roman"/>
                        <a:ea typeface="Times New Roman"/>
                      </a:endParaRPr>
                    </a:p>
                    <a:p>
                      <a:pPr algn="just">
                        <a:spcAft>
                          <a:spcPts val="0"/>
                        </a:spcAft>
                      </a:pPr>
                      <a:r>
                        <a:rPr lang="tr-TR" sz="1400" b="1">
                          <a:latin typeface="Times New Roman"/>
                          <a:ea typeface="Times New Roman"/>
                        </a:rPr>
                        <a:t>laktoz</a:t>
                      </a:r>
                      <a:endParaRPr lang="tr-TR" sz="1400">
                        <a:latin typeface="Times New Roman"/>
                        <a:ea typeface="Times New Roman"/>
                      </a:endParaRPr>
                    </a:p>
                    <a:p>
                      <a:pPr algn="just">
                        <a:spcAft>
                          <a:spcPts val="0"/>
                        </a:spcAft>
                      </a:pPr>
                      <a:r>
                        <a:rPr lang="tr-TR" sz="1400" b="1">
                          <a:latin typeface="Times New Roman"/>
                          <a:ea typeface="Times New Roman"/>
                        </a:rPr>
                        <a:t>nişasta</a:t>
                      </a:r>
                      <a:endParaRPr lang="tr-TR" sz="1400">
                        <a:latin typeface="Times New Roman"/>
                        <a:ea typeface="Times New Roman"/>
                      </a:endParaRPr>
                    </a:p>
                    <a:p>
                      <a:pPr algn="just">
                        <a:spcAft>
                          <a:spcPts val="0"/>
                        </a:spcAft>
                      </a:pPr>
                      <a:r>
                        <a:rPr lang="tr-TR" sz="1400" b="1">
                          <a:latin typeface="Times New Roman"/>
                          <a:ea typeface="Times New Roman"/>
                        </a:rPr>
                        <a:t>selüloz</a:t>
                      </a:r>
                      <a:endParaRPr lang="tr-TR" sz="1400">
                        <a:latin typeface="Times New Roman"/>
                        <a:ea typeface="Times New Roman"/>
                      </a:endParaRPr>
                    </a:p>
                  </a:txBody>
                  <a:tcPr marL="44450" marR="44450" marT="0" marB="0">
                    <a:lnL>
                      <a:noFill/>
                    </a:lnL>
                    <a:lnR>
                      <a:noFill/>
                    </a:lnR>
                    <a:lnT>
                      <a:noFill/>
                    </a:lnT>
                    <a:lnB>
                      <a:noFill/>
                    </a:lnB>
                  </a:tcPr>
                </a:tc>
                <a:tc>
                  <a:txBody>
                    <a:bodyPr/>
                    <a:lstStyle/>
                    <a:p>
                      <a:pPr algn="just">
                        <a:spcAft>
                          <a:spcPts val="0"/>
                        </a:spcAft>
                      </a:pPr>
                      <a:endParaRPr lang="tr-TR" sz="1400">
                        <a:latin typeface="Times New Roman"/>
                        <a:ea typeface="Times New Roman"/>
                      </a:endParaRPr>
                    </a:p>
                    <a:p>
                      <a:pPr algn="just">
                        <a:spcAft>
                          <a:spcPts val="0"/>
                        </a:spcAft>
                      </a:pPr>
                      <a:r>
                        <a:rPr lang="tr-TR" sz="1400" b="1">
                          <a:latin typeface="Times New Roman"/>
                          <a:ea typeface="Times New Roman"/>
                        </a:rPr>
                        <a:t>Fruktoz+gluktoz</a:t>
                      </a:r>
                      <a:endParaRPr lang="tr-TR" sz="1400">
                        <a:latin typeface="Times New Roman"/>
                        <a:ea typeface="Times New Roman"/>
                      </a:endParaRPr>
                    </a:p>
                    <a:p>
                      <a:pPr algn="just">
                        <a:spcAft>
                          <a:spcPts val="0"/>
                        </a:spcAft>
                      </a:pPr>
                      <a:r>
                        <a:rPr lang="tr-TR" sz="1400" b="1">
                          <a:latin typeface="Times New Roman"/>
                          <a:ea typeface="Times New Roman"/>
                        </a:rPr>
                        <a:t>glukoz</a:t>
                      </a:r>
                      <a:endParaRPr lang="tr-TR" sz="1400">
                        <a:latin typeface="Times New Roman"/>
                        <a:ea typeface="Times New Roman"/>
                      </a:endParaRPr>
                    </a:p>
                    <a:p>
                      <a:pPr algn="just">
                        <a:spcAft>
                          <a:spcPts val="0"/>
                        </a:spcAft>
                      </a:pPr>
                      <a:r>
                        <a:rPr lang="tr-TR" sz="1400" b="1">
                          <a:latin typeface="Times New Roman"/>
                          <a:ea typeface="Times New Roman"/>
                        </a:rPr>
                        <a:t>glukoz</a:t>
                      </a:r>
                      <a:endParaRPr lang="tr-TR" sz="1400">
                        <a:latin typeface="Times New Roman"/>
                        <a:ea typeface="Times New Roman"/>
                      </a:endParaRPr>
                    </a:p>
                    <a:p>
                      <a:pPr algn="just">
                        <a:spcAft>
                          <a:spcPts val="0"/>
                        </a:spcAft>
                      </a:pPr>
                      <a:r>
                        <a:rPr lang="tr-TR" sz="1400" b="1">
                          <a:latin typeface="Times New Roman"/>
                          <a:ea typeface="Times New Roman"/>
                        </a:rPr>
                        <a:t>galaktoz+glukoz</a:t>
                      </a:r>
                      <a:endParaRPr lang="tr-TR" sz="1400">
                        <a:latin typeface="Times New Roman"/>
                        <a:ea typeface="Times New Roman"/>
                      </a:endParaRPr>
                    </a:p>
                    <a:p>
                      <a:pPr algn="just">
                        <a:spcAft>
                          <a:spcPts val="0"/>
                        </a:spcAft>
                      </a:pPr>
                      <a:r>
                        <a:rPr lang="tr-TR" sz="1400" b="1">
                          <a:latin typeface="Times New Roman"/>
                          <a:ea typeface="Times New Roman"/>
                        </a:rPr>
                        <a:t>maltoz</a:t>
                      </a:r>
                      <a:endParaRPr lang="tr-TR" sz="1400">
                        <a:latin typeface="Times New Roman"/>
                        <a:ea typeface="Times New Roman"/>
                      </a:endParaRPr>
                    </a:p>
                    <a:p>
                      <a:pPr algn="just">
                        <a:spcAft>
                          <a:spcPts val="0"/>
                        </a:spcAft>
                      </a:pPr>
                      <a:r>
                        <a:rPr lang="tr-TR" sz="1400" b="1">
                          <a:latin typeface="Times New Roman"/>
                          <a:ea typeface="Times New Roman"/>
                        </a:rPr>
                        <a:t>sellobioz</a:t>
                      </a:r>
                      <a:endParaRPr lang="tr-TR" sz="1400">
                        <a:latin typeface="Times New Roman"/>
                        <a:ea typeface="Times New Roman"/>
                      </a:endParaRPr>
                    </a:p>
                  </a:txBody>
                  <a:tcPr marL="44450" marR="44450" marT="0" marB="0">
                    <a:lnL>
                      <a:noFill/>
                    </a:lnL>
                    <a:lnR>
                      <a:noFill/>
                    </a:lnR>
                    <a:lnT>
                      <a:noFill/>
                    </a:lnT>
                    <a:lnB>
                      <a:noFill/>
                    </a:lnB>
                  </a:tcPr>
                </a:tc>
              </a:tr>
              <a:tr h="1905171">
                <a:tc>
                  <a:txBody>
                    <a:bodyPr/>
                    <a:lstStyle/>
                    <a:p>
                      <a:pPr algn="just">
                        <a:spcAft>
                          <a:spcPts val="0"/>
                        </a:spcAft>
                      </a:pPr>
                      <a:r>
                        <a:rPr lang="tr-TR" sz="1400" b="1">
                          <a:latin typeface="Times New Roman"/>
                          <a:ea typeface="Times New Roman"/>
                        </a:rPr>
                        <a:t>Nitrojenli bileşikler</a:t>
                      </a:r>
                      <a:endParaRPr lang="tr-TR" sz="1400">
                        <a:latin typeface="Times New Roman"/>
                        <a:ea typeface="Times New Roman"/>
                      </a:endParaRPr>
                    </a:p>
                    <a:p>
                      <a:pPr algn="just">
                        <a:spcAft>
                          <a:spcPts val="0"/>
                        </a:spcAft>
                      </a:pPr>
                      <a:r>
                        <a:rPr lang="tr-TR" sz="1400" b="1">
                          <a:latin typeface="Times New Roman"/>
                          <a:ea typeface="Times New Roman"/>
                        </a:rPr>
                        <a:t>      proteinaz</a:t>
                      </a:r>
                      <a:endParaRPr lang="tr-TR" sz="1400">
                        <a:latin typeface="Times New Roman"/>
                        <a:ea typeface="Times New Roman"/>
                      </a:endParaRPr>
                    </a:p>
                    <a:p>
                      <a:pPr algn="just">
                        <a:spcAft>
                          <a:spcPts val="0"/>
                        </a:spcAft>
                      </a:pPr>
                      <a:r>
                        <a:rPr lang="tr-TR" sz="1400" b="1">
                          <a:latin typeface="Times New Roman"/>
                          <a:ea typeface="Times New Roman"/>
                        </a:rPr>
                        <a:t>      polipeptidazlar</a:t>
                      </a:r>
                      <a:endParaRPr lang="tr-TR" sz="1400">
                        <a:latin typeface="Times New Roman"/>
                        <a:ea typeface="Times New Roman"/>
                      </a:endParaRPr>
                    </a:p>
                    <a:p>
                      <a:pPr algn="just">
                        <a:spcAft>
                          <a:spcPts val="0"/>
                        </a:spcAft>
                      </a:pPr>
                      <a:r>
                        <a:rPr lang="tr-TR" sz="1400" b="1">
                          <a:latin typeface="Times New Roman"/>
                          <a:ea typeface="Times New Roman"/>
                        </a:rPr>
                        <a:t>      desamidazlar</a:t>
                      </a:r>
                      <a:endParaRPr lang="tr-TR" sz="1400">
                        <a:latin typeface="Times New Roman"/>
                        <a:ea typeface="Times New Roman"/>
                      </a:endParaRPr>
                    </a:p>
                    <a:p>
                      <a:pPr algn="just">
                        <a:spcAft>
                          <a:spcPts val="0"/>
                        </a:spcAft>
                      </a:pPr>
                      <a:r>
                        <a:rPr lang="tr-TR" sz="1400" b="1">
                          <a:latin typeface="Times New Roman"/>
                          <a:ea typeface="Times New Roman"/>
                        </a:rPr>
                        <a:t>            üreaz</a:t>
                      </a:r>
                      <a:endParaRPr lang="tr-TR" sz="1400">
                        <a:latin typeface="Times New Roman"/>
                        <a:ea typeface="Times New Roman"/>
                      </a:endParaRPr>
                    </a:p>
                    <a:p>
                      <a:pPr algn="just">
                        <a:spcAft>
                          <a:spcPts val="0"/>
                        </a:spcAft>
                      </a:pPr>
                      <a:r>
                        <a:rPr lang="tr-TR" sz="1400" b="1">
                          <a:latin typeface="Times New Roman"/>
                          <a:ea typeface="Times New Roman"/>
                        </a:rPr>
                        <a:t>       asparaginaz</a:t>
                      </a:r>
                      <a:endParaRPr lang="tr-TR" sz="1400">
                        <a:latin typeface="Times New Roman"/>
                        <a:ea typeface="Times New Roman"/>
                      </a:endParaRPr>
                    </a:p>
                    <a:p>
                      <a:pPr algn="just">
                        <a:spcAft>
                          <a:spcPts val="0"/>
                        </a:spcAft>
                      </a:pPr>
                      <a:r>
                        <a:rPr lang="tr-TR" sz="1400" b="1">
                          <a:latin typeface="Times New Roman"/>
                          <a:ea typeface="Times New Roman"/>
                        </a:rPr>
                        <a:t>       deaminazlar</a:t>
                      </a:r>
                      <a:endParaRPr lang="tr-TR" sz="1400">
                        <a:latin typeface="Times New Roman"/>
                        <a:ea typeface="Times New Roman"/>
                      </a:endParaRPr>
                    </a:p>
                  </a:txBody>
                  <a:tcPr marL="44450" marR="4445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tr-TR" sz="1400" dirty="0">
                        <a:latin typeface="Times New Roman"/>
                        <a:ea typeface="Times New Roman"/>
                      </a:endParaRPr>
                    </a:p>
                    <a:p>
                      <a:pPr algn="just">
                        <a:spcAft>
                          <a:spcPts val="0"/>
                        </a:spcAft>
                      </a:pPr>
                      <a:r>
                        <a:rPr lang="tr-TR" sz="1400" b="1" dirty="0">
                          <a:latin typeface="Times New Roman"/>
                          <a:ea typeface="Times New Roman"/>
                        </a:rPr>
                        <a:t>proteinler</a:t>
                      </a:r>
                      <a:endParaRPr lang="tr-TR" sz="1400" dirty="0">
                        <a:latin typeface="Times New Roman"/>
                        <a:ea typeface="Times New Roman"/>
                      </a:endParaRPr>
                    </a:p>
                    <a:p>
                      <a:pPr algn="just">
                        <a:spcAft>
                          <a:spcPts val="0"/>
                        </a:spcAft>
                      </a:pPr>
                      <a:r>
                        <a:rPr lang="tr-TR" sz="1400" b="1" dirty="0">
                          <a:latin typeface="Times New Roman"/>
                          <a:ea typeface="Times New Roman"/>
                        </a:rPr>
                        <a:t>proteinler</a:t>
                      </a:r>
                      <a:endParaRPr lang="tr-TR" sz="1400" dirty="0">
                        <a:latin typeface="Times New Roman"/>
                        <a:ea typeface="Times New Roman"/>
                      </a:endParaRPr>
                    </a:p>
                    <a:p>
                      <a:pPr algn="just">
                        <a:spcAft>
                          <a:spcPts val="0"/>
                        </a:spcAft>
                      </a:pPr>
                      <a:r>
                        <a:rPr lang="tr-TR" sz="1400" b="1" dirty="0">
                          <a:latin typeface="Times New Roman"/>
                          <a:ea typeface="Times New Roman"/>
                        </a:rPr>
                        <a:t>üre</a:t>
                      </a:r>
                      <a:endParaRPr lang="tr-TR" sz="1400" dirty="0">
                        <a:latin typeface="Times New Roman"/>
                        <a:ea typeface="Times New Roman"/>
                      </a:endParaRPr>
                    </a:p>
                    <a:p>
                      <a:pPr algn="just">
                        <a:spcAft>
                          <a:spcPts val="0"/>
                        </a:spcAft>
                      </a:pPr>
                      <a:r>
                        <a:rPr lang="tr-TR" sz="1400" b="1" dirty="0" err="1">
                          <a:latin typeface="Times New Roman"/>
                          <a:ea typeface="Times New Roman"/>
                        </a:rPr>
                        <a:t>asparagin</a:t>
                      </a:r>
                      <a:endParaRPr lang="tr-TR" sz="1400" dirty="0">
                        <a:latin typeface="Times New Roman"/>
                        <a:ea typeface="Times New Roman"/>
                      </a:endParaRPr>
                    </a:p>
                    <a:p>
                      <a:pPr algn="just">
                        <a:spcAft>
                          <a:spcPts val="0"/>
                        </a:spcAft>
                      </a:pPr>
                      <a:r>
                        <a:rPr lang="tr-TR" sz="1400" b="1" dirty="0">
                          <a:latin typeface="Times New Roman"/>
                          <a:ea typeface="Times New Roman"/>
                        </a:rPr>
                        <a:t>amino </a:t>
                      </a:r>
                      <a:r>
                        <a:rPr lang="tr-TR" sz="1400" b="1" dirty="0" err="1">
                          <a:latin typeface="Times New Roman"/>
                          <a:ea typeface="Times New Roman"/>
                        </a:rPr>
                        <a:t>asidler</a:t>
                      </a:r>
                      <a:endParaRPr lang="tr-TR" sz="1400" dirty="0">
                        <a:latin typeface="Times New Roman"/>
                        <a:ea typeface="Times New Roman"/>
                      </a:endParaRPr>
                    </a:p>
                  </a:txBody>
                  <a:tcPr marL="44450" marR="4445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tr-TR" sz="1400" dirty="0">
                        <a:latin typeface="Times New Roman"/>
                        <a:ea typeface="Times New Roman"/>
                      </a:endParaRPr>
                    </a:p>
                    <a:p>
                      <a:pPr algn="just">
                        <a:spcAft>
                          <a:spcPts val="0"/>
                        </a:spcAft>
                      </a:pPr>
                      <a:r>
                        <a:rPr lang="tr-TR" sz="1400" b="1" dirty="0" err="1">
                          <a:latin typeface="Times New Roman"/>
                          <a:ea typeface="Times New Roman"/>
                        </a:rPr>
                        <a:t>polipeptidler</a:t>
                      </a:r>
                      <a:endParaRPr lang="tr-TR" sz="1400" dirty="0">
                        <a:latin typeface="Times New Roman"/>
                        <a:ea typeface="Times New Roman"/>
                      </a:endParaRPr>
                    </a:p>
                    <a:p>
                      <a:pPr algn="just">
                        <a:spcAft>
                          <a:spcPts val="0"/>
                        </a:spcAft>
                      </a:pPr>
                      <a:r>
                        <a:rPr lang="tr-TR" sz="1400" b="1" dirty="0">
                          <a:latin typeface="Times New Roman"/>
                          <a:ea typeface="Times New Roman"/>
                        </a:rPr>
                        <a:t>amino </a:t>
                      </a:r>
                      <a:r>
                        <a:rPr lang="tr-TR" sz="1400" b="1" dirty="0" err="1">
                          <a:latin typeface="Times New Roman"/>
                          <a:ea typeface="Times New Roman"/>
                        </a:rPr>
                        <a:t>asidler</a:t>
                      </a:r>
                      <a:endParaRPr lang="tr-TR" sz="1400" dirty="0">
                        <a:latin typeface="Times New Roman"/>
                        <a:ea typeface="Times New Roman"/>
                      </a:endParaRPr>
                    </a:p>
                    <a:p>
                      <a:pPr algn="just">
                        <a:spcAft>
                          <a:spcPts val="0"/>
                        </a:spcAft>
                      </a:pPr>
                      <a:r>
                        <a:rPr lang="tr-TR" sz="1400" b="1" dirty="0">
                          <a:latin typeface="Times New Roman"/>
                          <a:ea typeface="Times New Roman"/>
                        </a:rPr>
                        <a:t>CO</a:t>
                      </a:r>
                      <a:r>
                        <a:rPr lang="tr-TR" sz="1400" b="1" baseline="-25000" dirty="0">
                          <a:latin typeface="Times New Roman"/>
                          <a:ea typeface="Times New Roman"/>
                        </a:rPr>
                        <a:t>2</a:t>
                      </a:r>
                      <a:r>
                        <a:rPr lang="tr-TR" sz="1400" b="1" dirty="0">
                          <a:latin typeface="Times New Roman"/>
                          <a:ea typeface="Times New Roman"/>
                        </a:rPr>
                        <a:t>+NH</a:t>
                      </a:r>
                      <a:r>
                        <a:rPr lang="tr-TR" sz="1400" b="1" baseline="-25000" dirty="0">
                          <a:latin typeface="Times New Roman"/>
                          <a:ea typeface="Times New Roman"/>
                        </a:rPr>
                        <a:t>3</a:t>
                      </a:r>
                      <a:endParaRPr lang="tr-TR" sz="1400" dirty="0">
                        <a:latin typeface="Times New Roman"/>
                        <a:ea typeface="Times New Roman"/>
                      </a:endParaRPr>
                    </a:p>
                    <a:p>
                      <a:pPr algn="just">
                        <a:spcAft>
                          <a:spcPts val="0"/>
                        </a:spcAft>
                      </a:pPr>
                      <a:r>
                        <a:rPr lang="tr-TR" sz="1400" b="1" dirty="0" err="1">
                          <a:latin typeface="Times New Roman"/>
                          <a:ea typeface="Times New Roman"/>
                        </a:rPr>
                        <a:t>aspartik</a:t>
                      </a:r>
                      <a:r>
                        <a:rPr lang="tr-TR" sz="1400" b="1" dirty="0">
                          <a:latin typeface="Times New Roman"/>
                          <a:ea typeface="Times New Roman"/>
                        </a:rPr>
                        <a:t> asit+NH</a:t>
                      </a:r>
                      <a:r>
                        <a:rPr lang="tr-TR" sz="1400" b="1" baseline="-25000" dirty="0">
                          <a:latin typeface="Times New Roman"/>
                          <a:ea typeface="Times New Roman"/>
                        </a:rPr>
                        <a:t>3</a:t>
                      </a:r>
                      <a:endParaRPr lang="tr-TR" sz="1400" dirty="0">
                        <a:latin typeface="Times New Roman"/>
                        <a:ea typeface="Times New Roman"/>
                      </a:endParaRPr>
                    </a:p>
                    <a:p>
                      <a:pPr algn="just">
                        <a:spcAft>
                          <a:spcPts val="0"/>
                        </a:spcAft>
                      </a:pPr>
                      <a:r>
                        <a:rPr lang="tr-TR" sz="1400" b="1" dirty="0">
                          <a:latin typeface="Times New Roman"/>
                          <a:ea typeface="Times New Roman"/>
                        </a:rPr>
                        <a:t>NH</a:t>
                      </a:r>
                      <a:r>
                        <a:rPr lang="tr-TR" sz="1400" b="1" baseline="-25000" dirty="0">
                          <a:latin typeface="Times New Roman"/>
                          <a:ea typeface="Times New Roman"/>
                        </a:rPr>
                        <a:t>3</a:t>
                      </a:r>
                      <a:r>
                        <a:rPr lang="tr-TR" sz="1400" b="1" dirty="0">
                          <a:latin typeface="Times New Roman"/>
                          <a:ea typeface="Times New Roman"/>
                        </a:rPr>
                        <a:t>+organik </a:t>
                      </a:r>
                      <a:r>
                        <a:rPr lang="tr-TR" sz="1400" b="1" dirty="0" err="1">
                          <a:latin typeface="Times New Roman"/>
                          <a:ea typeface="Times New Roman"/>
                        </a:rPr>
                        <a:t>asid</a:t>
                      </a:r>
                      <a:endParaRPr lang="tr-TR" sz="1400" dirty="0">
                        <a:latin typeface="Times New Roman"/>
                        <a:ea typeface="Times New Roman"/>
                      </a:endParaRPr>
                    </a:p>
                  </a:txBody>
                  <a:tcPr marL="44450" marR="44450" marT="0" marB="0">
                    <a:lnL>
                      <a:noFill/>
                    </a:lnL>
                    <a:lnR>
                      <a:noFill/>
                    </a:lnR>
                    <a:lnT>
                      <a:noFill/>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4.5. Pigment ve Renkler</a:t>
            </a:r>
            <a:r>
              <a:rPr lang="tr-TR" dirty="0" smtClean="0"/>
              <a:t/>
            </a:r>
            <a:br>
              <a:rPr lang="tr-TR" dirty="0" smtClean="0"/>
            </a:br>
            <a:endParaRPr lang="tr-TR" dirty="0"/>
          </a:p>
        </p:txBody>
      </p:sp>
      <p:sp>
        <p:nvSpPr>
          <p:cNvPr id="3" name="2 İçerik Yer Tutucusu"/>
          <p:cNvSpPr>
            <a:spLocks noGrp="1"/>
          </p:cNvSpPr>
          <p:nvPr>
            <p:ph idx="1"/>
          </p:nvPr>
        </p:nvSpPr>
        <p:spPr/>
        <p:txBody>
          <a:bodyPr/>
          <a:lstStyle/>
          <a:p>
            <a:pPr algn="just"/>
            <a:r>
              <a:rPr lang="tr-TR" b="1" dirty="0" smtClean="0"/>
              <a:t>Gıda maddelerini </a:t>
            </a:r>
            <a:r>
              <a:rPr lang="tr-TR" b="1" dirty="0" err="1" smtClean="0"/>
              <a:t>cazib</a:t>
            </a:r>
            <a:r>
              <a:rPr lang="tr-TR" b="1" dirty="0" smtClean="0"/>
              <a:t> hale getiren özelliklerden birsi de renklerdir. “Gıda maddeleri aynı zamanda gözler ile yenilir” diye çok yaygın söz bulunmaktadır.</a:t>
            </a:r>
            <a:endParaRPr lang="tr-TR" dirty="0" smtClean="0"/>
          </a:p>
          <a:p>
            <a:pPr algn="just"/>
            <a:endParaRPr lang="tr-T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lgn="just"/>
            <a:r>
              <a:rPr lang="tr-TR" b="1" dirty="0" smtClean="0"/>
              <a:t>Gıdalar renklerini çok değişik kaynaklardan kazanır. Ana kaynaklardan birisi doğal bitki ve hayvan pigmentleridir. Klorofiller, marula ve fasulyelere yeşil rengi, </a:t>
            </a:r>
            <a:r>
              <a:rPr lang="tr-TR" b="1" dirty="0" err="1" smtClean="0"/>
              <a:t>karotenler</a:t>
            </a:r>
            <a:r>
              <a:rPr lang="tr-TR" b="1" dirty="0" smtClean="0"/>
              <a:t>, havuç ve mısıra portakal rengi, </a:t>
            </a:r>
            <a:endParaRPr lang="tr-T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b="1" dirty="0" err="1" smtClean="0"/>
              <a:t>likopen</a:t>
            </a:r>
            <a:r>
              <a:rPr lang="tr-TR" b="1" dirty="0" smtClean="0"/>
              <a:t> domates ve karpuza kırmızı rengi, </a:t>
            </a:r>
            <a:r>
              <a:rPr lang="tr-TR" b="1" dirty="0" err="1" smtClean="0"/>
              <a:t>antosiyaninler</a:t>
            </a:r>
            <a:r>
              <a:rPr lang="tr-TR" b="1" dirty="0" smtClean="0"/>
              <a:t> üzüm ve çileğe eflatun rengi, </a:t>
            </a:r>
            <a:r>
              <a:rPr lang="tr-TR" b="1" dirty="0" err="1" smtClean="0"/>
              <a:t>oksimiyoglobin</a:t>
            </a:r>
            <a:r>
              <a:rPr lang="tr-TR" b="1" dirty="0" smtClean="0"/>
              <a:t> ete kırmızı rengi vermektedir. Bu </a:t>
            </a:r>
            <a:r>
              <a:rPr lang="tr-TR" b="1" dirty="0" err="1" smtClean="0"/>
              <a:t>natural</a:t>
            </a:r>
            <a:r>
              <a:rPr lang="tr-TR" b="1" dirty="0" smtClean="0"/>
              <a:t> pigmentler meyve olgunlaşmasında olduğu gibi kimyasal değişmelere yüksek oranda hassastırlar.</a:t>
            </a:r>
            <a:endParaRPr lang="tr-TR"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lgn="just"/>
            <a:r>
              <a:rPr lang="tr-TR" b="1" dirty="0" smtClean="0"/>
              <a:t>Ayrıca gıda işleme sırasında kimyasal ve fiziksel </a:t>
            </a:r>
            <a:r>
              <a:rPr lang="tr-TR" b="1" dirty="0" err="1" smtClean="0"/>
              <a:t>etkilerede</a:t>
            </a:r>
            <a:r>
              <a:rPr lang="tr-TR" b="1" dirty="0" smtClean="0"/>
              <a:t> duyarlıdırlar. Parçalama ve öğütme aynı zamanda genellikle gıda maddelerinin rengini değiştirir. Bunun nedeni de bitkisel ve hayvansal pigmentlerin çoğunluğunun hücrelerde ve pigment görevlerinde organize olmasıdır. </a:t>
            </a:r>
            <a:endParaRPr lang="tr-TR"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b="1" dirty="0" smtClean="0"/>
              <a:t>Örneğin bunlardan kloroplastlar yeşil klorofilleri ihtiva ederler. Bu hücreler parçalama ve öğütme ile kırıldığı zaman pigmentler hücrelerden ayrılırlar ve hava ile temas ettiklerinde parçalanırlar.</a:t>
            </a:r>
            <a:endParaRPr lang="tr-TR" dirty="0" smtClean="0"/>
          </a:p>
          <a:p>
            <a:pPr algn="just"/>
            <a:endParaRPr lang="tr-TR"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b="1" dirty="0" smtClean="0"/>
              <a:t>Buna karşılık bütün gıda  maddelerinin renkleri bitkisel ve hayvansal pigmentlerden kaynaklanmaz.  Renklerin ikinci kaynağı şekerlerin ısıtılma işlemlerinden ileri gelmektedir. Bu işleme </a:t>
            </a:r>
            <a:r>
              <a:rPr lang="tr-TR" b="1" dirty="0" err="1" smtClean="0"/>
              <a:t>karamelizazyon</a:t>
            </a:r>
            <a:r>
              <a:rPr lang="tr-TR" b="1" dirty="0" smtClean="0"/>
              <a:t> adı verilir.</a:t>
            </a:r>
            <a:endParaRPr lang="tr-TR" dirty="0" smtClean="0"/>
          </a:p>
          <a:p>
            <a:pPr algn="just"/>
            <a:endParaRPr lang="tr-TR"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b="1" dirty="0" smtClean="0"/>
              <a:t>Üçüncü olarak, koyu renkler şekerler ve proteinler arasındaki bazı kimyasal reaksiyonlardan elde edilir ve bu reaksiyonlar esmerleşme veya </a:t>
            </a:r>
            <a:r>
              <a:rPr lang="tr-TR" b="1" dirty="0" err="1" smtClean="0"/>
              <a:t>Maillard</a:t>
            </a:r>
            <a:r>
              <a:rPr lang="tr-TR" b="1" dirty="0" smtClean="0"/>
              <a:t> reaksiyonları olarak bilinmektedir. Bu durumda proteinlerin amino asitleri ile indirgen şekerlerin aldehit veya keton grupları kombine olur ve kahverengi oluşturur.</a:t>
            </a:r>
            <a:endParaRPr lang="tr-TR" dirty="0" smtClean="0"/>
          </a:p>
          <a:p>
            <a:pPr algn="just"/>
            <a:endParaRPr lang="tr-TR"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b="1" dirty="0" smtClean="0"/>
              <a:t>Ayrıca gıda maddelerinde çok geniş sınırlar içinde bulunan organik kimyasal maddeler hava ile kontak kurulduğu zaman kompleks renk değişmeleri olmaktadır.</a:t>
            </a:r>
            <a:endParaRPr lang="tr-TR" dirty="0" smtClean="0"/>
          </a:p>
          <a:p>
            <a:pPr algn="just"/>
            <a:endParaRPr lang="tr-TR"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lgn="just"/>
            <a:r>
              <a:rPr lang="tr-TR" b="1" dirty="0" smtClean="0"/>
              <a:t>Tüketici, bir gıda maddesi hakkındaki ilk değerlendirmeyi gözle yapar. Gıda maddesinin rengi, insan üzerinde olumlu veya olumsuz bir etki yapabilir. </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4.1. Doğal </a:t>
            </a:r>
            <a:r>
              <a:rPr lang="tr-TR" b="1" dirty="0" err="1" smtClean="0"/>
              <a:t>Emülsifierler</a:t>
            </a:r>
            <a:endParaRPr lang="tr-TR" dirty="0"/>
          </a:p>
        </p:txBody>
      </p:sp>
      <p:sp>
        <p:nvSpPr>
          <p:cNvPr id="3" name="2 İçerik Yer Tutucusu"/>
          <p:cNvSpPr>
            <a:spLocks noGrp="1"/>
          </p:cNvSpPr>
          <p:nvPr>
            <p:ph idx="1"/>
          </p:nvPr>
        </p:nvSpPr>
        <p:spPr/>
        <p:txBody>
          <a:bodyPr>
            <a:normAutofit/>
          </a:bodyPr>
          <a:lstStyle/>
          <a:p>
            <a:pPr algn="just"/>
            <a:r>
              <a:rPr lang="tr-TR" b="1" dirty="0" smtClean="0"/>
              <a:t>Yağ küreciklerini suda veya su damlacıklarını yağda süspansiyon halinde tutan maddeler </a:t>
            </a:r>
            <a:r>
              <a:rPr lang="tr-TR" b="1" dirty="0" err="1" smtClean="0"/>
              <a:t>emülsifierlerdir</a:t>
            </a:r>
            <a:r>
              <a:rPr lang="tr-TR" b="1" dirty="0" smtClean="0"/>
              <a:t>. </a:t>
            </a:r>
            <a:r>
              <a:rPr lang="tr-TR" b="1" dirty="0" err="1" smtClean="0"/>
              <a:t>Emülsifierler</a:t>
            </a:r>
            <a:r>
              <a:rPr lang="tr-TR" b="1" dirty="0" smtClean="0"/>
              <a:t> olmaksızın mayonez; su ve yağ tabakalarına ayrılacaktır. Mayonez emülsiyonu yumurta beyazı kullanılarak stabilize edilir, fakat yumurta beyazında emülsiyonu stabilize eden aktif maddeler </a:t>
            </a:r>
            <a:r>
              <a:rPr lang="tr-TR" b="1" dirty="0" err="1" smtClean="0"/>
              <a:t>fosfolipidlerdir</a:t>
            </a:r>
            <a:r>
              <a:rPr lang="tr-TR" b="1" dirty="0" smtClean="0"/>
              <a:t>. </a:t>
            </a:r>
            <a:endParaRPr lang="tr-TR" dirty="0" smtClean="0"/>
          </a:p>
          <a:p>
            <a:pPr algn="just"/>
            <a:endParaRPr lang="tr-TR"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b="1" dirty="0" smtClean="0"/>
              <a:t>Gayet çekici renkli  bir gıda maddesi lezzet bakımından iyi olmasa bile, ilk nazarda tüketici tarafından beğenilir. Şu halde, herhangi bir gıdanın tadına ve diğer özelliklerine ait değerlendirmeler, renk algısından sonra söz konusu olmaktadır. </a:t>
            </a:r>
            <a:endParaRPr lang="tr-TR" dirty="0" smtClean="0"/>
          </a:p>
          <a:p>
            <a:pPr algn="just"/>
            <a:endParaRPr lang="tr-TR"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b="1" dirty="0" smtClean="0"/>
              <a:t>Buna göre, gıda maddelerinin rengi, en önemli bir kalite faktörüdür. Bu sebepten, gıda maddelerinin tabii rengini korumak ve hatta bazen düzeltmek üzere, bunların işlenmelerinde ve depolanmalarında çeşitli tedbirler alınmaktadır.</a:t>
            </a:r>
            <a:endParaRPr lang="tr-TR" dirty="0" smtClean="0"/>
          </a:p>
          <a:p>
            <a:pPr algn="just"/>
            <a:endParaRPr lang="tr-TR"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b="1" dirty="0" smtClean="0"/>
              <a:t>Meyve ve sebzelerin rengi, farklı nitelikteki renk maddelerinden, yani “</a:t>
            </a:r>
            <a:r>
              <a:rPr lang="tr-TR" b="1" dirty="0" err="1" smtClean="0"/>
              <a:t>pigmentler”den</a:t>
            </a:r>
            <a:r>
              <a:rPr lang="tr-TR" b="1" dirty="0" smtClean="0"/>
              <a:t> kaynaklanmaktadır.  Meyve ve sebzelerde yeşil rengi “klorofil” sarıdan koyu kırmızıya kadar olan renkleri “</a:t>
            </a:r>
            <a:r>
              <a:rPr lang="tr-TR" b="1" dirty="0" err="1" smtClean="0"/>
              <a:t>karotenoid</a:t>
            </a:r>
            <a:r>
              <a:rPr lang="tr-TR" b="1" dirty="0" smtClean="0"/>
              <a:t>” grubu maddeler, pembeden menekşe, mor ve maviye kadar değişen renkleri ise “</a:t>
            </a:r>
            <a:r>
              <a:rPr lang="tr-TR" b="1" dirty="0" err="1" smtClean="0"/>
              <a:t>antosiyanin</a:t>
            </a:r>
            <a:r>
              <a:rPr lang="tr-TR" b="1" dirty="0" smtClean="0"/>
              <a:t>” grubu renk maddeleri vermektedir.</a:t>
            </a:r>
            <a:endParaRPr lang="tr-TR" dirty="0" smtClean="0"/>
          </a:p>
          <a:p>
            <a:pPr algn="just"/>
            <a:endParaRPr lang="tr-TR"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4.5.1. KLOROFİL</a:t>
            </a:r>
            <a:r>
              <a:rPr lang="tr-TR" dirty="0" smtClean="0"/>
              <a:t/>
            </a:r>
            <a:br>
              <a:rPr lang="tr-TR" dirty="0" smtClean="0"/>
            </a:br>
            <a:endParaRPr lang="tr-TR" dirty="0"/>
          </a:p>
        </p:txBody>
      </p:sp>
      <p:sp>
        <p:nvSpPr>
          <p:cNvPr id="3" name="2 İçerik Yer Tutucusu"/>
          <p:cNvSpPr>
            <a:spLocks noGrp="1"/>
          </p:cNvSpPr>
          <p:nvPr>
            <p:ph idx="1"/>
          </p:nvPr>
        </p:nvSpPr>
        <p:spPr/>
        <p:txBody>
          <a:bodyPr/>
          <a:lstStyle/>
          <a:p>
            <a:pPr algn="just"/>
            <a:r>
              <a:rPr lang="tr-TR" b="1" dirty="0" smtClean="0"/>
              <a:t>Birçok yeşil sebzenin özellikle yaprak  sebzelerin ve bazı meyvelerin yeşil rengi  klorofilden kaynaklanır. Yapraklar yaşlandıkça klorofil parçalanır ve yeşil rengi kaybolur. Olgunlaşma ilerledikçe klorofil yavaş yavaş kaybolur sarı veya kırmızı </a:t>
            </a:r>
            <a:r>
              <a:rPr lang="tr-TR" b="1" dirty="0" err="1" smtClean="0"/>
              <a:t>karotenoidler</a:t>
            </a:r>
            <a:r>
              <a:rPr lang="tr-TR" b="1" dirty="0" smtClean="0"/>
              <a:t> veya pembe-mavi renk tonlarındaki </a:t>
            </a:r>
            <a:r>
              <a:rPr lang="tr-TR" b="1" dirty="0" err="1" smtClean="0"/>
              <a:t>antosiyaninler</a:t>
            </a:r>
            <a:r>
              <a:rPr lang="tr-TR" b="1" dirty="0" smtClean="0"/>
              <a:t> hakim olur.</a:t>
            </a:r>
            <a:endParaRPr lang="tr-TR" dirty="0" smtClean="0"/>
          </a:p>
          <a:p>
            <a:pPr algn="just"/>
            <a:endParaRPr lang="tr-TR"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lgn="just"/>
            <a:r>
              <a:rPr lang="tr-TR" b="1" dirty="0" smtClean="0"/>
              <a:t>Klorofiller bitkilerde fotosentez olayında, karbondioksit ve sudan karbonhidratların meydana gelmesindeki rollerinden dolayı önemli bir bileşiktir. Kimyasal olarak mum tabiatında bir bileşik olduğundan suda çözünmez, yağ çözücülerde çözünür. </a:t>
            </a:r>
            <a:endParaRPr lang="tr-TR"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b="1" dirty="0" smtClean="0"/>
              <a:t>Doğal klorofil iki bileşikten oluşmuştur. 1. Çözeltisi mavi-yeşil renkte olan klorofil-a (C</a:t>
            </a:r>
            <a:r>
              <a:rPr lang="tr-TR" b="1" baseline="-25000" dirty="0" smtClean="0"/>
              <a:t>55</a:t>
            </a:r>
            <a:r>
              <a:rPr lang="tr-TR" b="1" dirty="0" smtClean="0"/>
              <a:t>H</a:t>
            </a:r>
            <a:r>
              <a:rPr lang="tr-TR" b="1" baseline="-25000" dirty="0" smtClean="0"/>
              <a:t>72</a:t>
            </a:r>
            <a:r>
              <a:rPr lang="tr-TR" b="1" dirty="0" smtClean="0"/>
              <a:t>O</a:t>
            </a:r>
            <a:r>
              <a:rPr lang="tr-TR" b="1" baseline="-25000" dirty="0" smtClean="0"/>
              <a:t>5</a:t>
            </a:r>
            <a:r>
              <a:rPr lang="tr-TR" b="1" dirty="0" smtClean="0"/>
              <a:t>N</a:t>
            </a:r>
            <a:r>
              <a:rPr lang="tr-TR" b="1" baseline="-25000" dirty="0" smtClean="0"/>
              <a:t>4</a:t>
            </a:r>
            <a:r>
              <a:rPr lang="tr-TR" b="1" dirty="0" smtClean="0"/>
              <a:t>Mg)  2. çözeltisi yeşil sarı renkte olan klorofil-b (C</a:t>
            </a:r>
            <a:r>
              <a:rPr lang="tr-TR" b="1" baseline="-25000" dirty="0" smtClean="0"/>
              <a:t>55</a:t>
            </a:r>
            <a:r>
              <a:rPr lang="tr-TR" b="1" dirty="0" smtClean="0"/>
              <a:t>H</a:t>
            </a:r>
            <a:r>
              <a:rPr lang="tr-TR" b="1" baseline="-25000" dirty="0" smtClean="0"/>
              <a:t>70</a:t>
            </a:r>
            <a:r>
              <a:rPr lang="tr-TR" b="1" dirty="0" smtClean="0"/>
              <a:t>O</a:t>
            </a:r>
            <a:r>
              <a:rPr lang="tr-TR" b="1" baseline="-25000" dirty="0" smtClean="0"/>
              <a:t>6</a:t>
            </a:r>
            <a:r>
              <a:rPr lang="tr-TR" b="1" dirty="0" smtClean="0"/>
              <a:t>N</a:t>
            </a:r>
            <a:r>
              <a:rPr lang="tr-TR" b="1" baseline="-25000" dirty="0" smtClean="0"/>
              <a:t>4</a:t>
            </a:r>
            <a:r>
              <a:rPr lang="tr-TR" b="1" dirty="0" smtClean="0"/>
              <a:t>Mg). Taze yaprakların %0,2’si klorofil-a ve %0,075’i </a:t>
            </a:r>
            <a:r>
              <a:rPr lang="tr-TR" b="1" dirty="0" err="1" smtClean="0"/>
              <a:t>krolofil</a:t>
            </a:r>
            <a:r>
              <a:rPr lang="tr-TR" b="1" dirty="0" smtClean="0"/>
              <a:t>-</a:t>
            </a:r>
            <a:r>
              <a:rPr lang="tr-TR" b="1" dirty="0" err="1" smtClean="0"/>
              <a:t>b’den</a:t>
            </a:r>
            <a:r>
              <a:rPr lang="tr-TR" b="1" dirty="0" smtClean="0"/>
              <a:t> oluşmuştur.</a:t>
            </a:r>
            <a:endParaRPr lang="tr-TR" dirty="0" smtClean="0"/>
          </a:p>
          <a:p>
            <a:pPr algn="just"/>
            <a:endParaRPr lang="tr-TR"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lgn="just"/>
            <a:r>
              <a:rPr lang="tr-TR" b="1" dirty="0" smtClean="0"/>
              <a:t>Klorofil dayanıklı bir pigment değildir. Klorofil moleküllünde bulunan Mg, asitlerin etkisiyle molekülden kolaylıkla ayrılır ve yerine hidrojen bağlanarak “</a:t>
            </a:r>
            <a:r>
              <a:rPr lang="tr-TR" b="1" dirty="0" err="1" smtClean="0"/>
              <a:t>feofitinler</a:t>
            </a:r>
            <a:r>
              <a:rPr lang="tr-TR" b="1" dirty="0" smtClean="0"/>
              <a:t>” oluşur. Buna göre, klorofilin, sarı-kirli yeşil renge dönüşmesi ortamın </a:t>
            </a:r>
            <a:r>
              <a:rPr lang="tr-TR" b="1" dirty="0" err="1" smtClean="0"/>
              <a:t>asidliği</a:t>
            </a:r>
            <a:r>
              <a:rPr lang="tr-TR" b="1" dirty="0" smtClean="0"/>
              <a:t> ile yakından ilgilidir. </a:t>
            </a:r>
            <a:endParaRPr lang="tr-TR" dirty="0" smtClean="0"/>
          </a:p>
          <a:p>
            <a:pPr algn="just"/>
            <a:r>
              <a:rPr lang="tr-TR" b="1" dirty="0" smtClean="0"/>
              <a:t> </a:t>
            </a:r>
            <a:endParaRPr lang="tr-TR" dirty="0" smtClean="0"/>
          </a:p>
          <a:p>
            <a:pPr algn="just"/>
            <a:endParaRPr lang="tr-TR"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b="1" dirty="0" smtClean="0"/>
              <a:t>Klorofil bitkilerde </a:t>
            </a:r>
            <a:r>
              <a:rPr lang="tr-TR" b="1" dirty="0" err="1" smtClean="0"/>
              <a:t>lipoproteinlere</a:t>
            </a:r>
            <a:r>
              <a:rPr lang="tr-TR" b="1" dirty="0" smtClean="0"/>
              <a:t> bağlı bulunduğundan, </a:t>
            </a:r>
            <a:r>
              <a:rPr lang="tr-TR" b="1" dirty="0" err="1" smtClean="0"/>
              <a:t>asid</a:t>
            </a:r>
            <a:r>
              <a:rPr lang="tr-TR" b="1" dirty="0" smtClean="0"/>
              <a:t> etkisinden korunabilmektedir. Ancak herhangi bir ısıtma işleminde, </a:t>
            </a:r>
            <a:r>
              <a:rPr lang="tr-TR" b="1" dirty="0" err="1" smtClean="0"/>
              <a:t>lipoproteinler</a:t>
            </a:r>
            <a:r>
              <a:rPr lang="tr-TR" b="1" dirty="0" smtClean="0"/>
              <a:t> </a:t>
            </a:r>
            <a:r>
              <a:rPr lang="tr-TR" b="1" dirty="0" err="1" smtClean="0"/>
              <a:t>kuagüle</a:t>
            </a:r>
            <a:r>
              <a:rPr lang="tr-TR" b="1" dirty="0" smtClean="0"/>
              <a:t> olunca klorofili koruma etkisi kaybolmaktadır.</a:t>
            </a:r>
            <a:endParaRPr lang="tr-TR"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4.5.2. KAROTENOİDLER</a:t>
            </a:r>
            <a:endParaRPr lang="tr-TR" dirty="0"/>
          </a:p>
        </p:txBody>
      </p:sp>
      <p:sp>
        <p:nvSpPr>
          <p:cNvPr id="3" name="2 İçerik Yer Tutucusu"/>
          <p:cNvSpPr>
            <a:spLocks noGrp="1"/>
          </p:cNvSpPr>
          <p:nvPr>
            <p:ph idx="1"/>
          </p:nvPr>
        </p:nvSpPr>
        <p:spPr/>
        <p:txBody>
          <a:bodyPr>
            <a:normAutofit/>
          </a:bodyPr>
          <a:lstStyle/>
          <a:p>
            <a:pPr algn="just"/>
            <a:r>
              <a:rPr lang="tr-TR" b="1" dirty="0" err="1" smtClean="0"/>
              <a:t>Karotenoidler</a:t>
            </a:r>
            <a:r>
              <a:rPr lang="tr-TR" b="1" dirty="0" smtClean="0"/>
              <a:t>, sarı renkten koyu kırmızıya, </a:t>
            </a:r>
            <a:r>
              <a:rPr lang="tr-TR" b="1" dirty="0" err="1" smtClean="0"/>
              <a:t>violeye</a:t>
            </a:r>
            <a:r>
              <a:rPr lang="tr-TR" b="1" dirty="0" smtClean="0"/>
              <a:t> ve hatta siyaha kadar değişen farklı renkli maddelerdir. Ancak çoğunluğu sarı-kırmızı renktedirler. Suda erimezler, bitkisel yağlarda erirler. </a:t>
            </a:r>
            <a:endParaRPr lang="tr-TR" dirty="0" smtClean="0"/>
          </a:p>
          <a:p>
            <a:pPr algn="just"/>
            <a:endParaRPr lang="tr-TR"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b="1" dirty="0" smtClean="0"/>
              <a:t>Genel olarak sarı renkli meyve ve sebzeler, </a:t>
            </a:r>
            <a:r>
              <a:rPr lang="tr-TR" b="1" dirty="0" err="1" smtClean="0"/>
              <a:t>karotenoid</a:t>
            </a:r>
            <a:r>
              <a:rPr lang="tr-TR" b="1" dirty="0" smtClean="0"/>
              <a:t> maddeler, yeşil renkli olanlar ise hem </a:t>
            </a:r>
            <a:r>
              <a:rPr lang="tr-TR" b="1" dirty="0" err="1" smtClean="0"/>
              <a:t>karotenoid</a:t>
            </a:r>
            <a:r>
              <a:rPr lang="tr-TR" b="1" dirty="0" smtClean="0"/>
              <a:t> ve hem de klorofil ihtiva ederler. Nitekim klorofil kaybolunca, </a:t>
            </a:r>
            <a:r>
              <a:rPr lang="tr-TR" b="1" dirty="0" err="1" smtClean="0"/>
              <a:t>karotenoidlerin</a:t>
            </a:r>
            <a:r>
              <a:rPr lang="tr-TR" b="1" dirty="0" smtClean="0"/>
              <a:t> rengi ortaya çıkar. Başka bir tanımlamayla yeşil renkli sebzelerdeki  </a:t>
            </a:r>
            <a:r>
              <a:rPr lang="tr-TR" b="1" dirty="0" err="1" smtClean="0"/>
              <a:t>karotenoidlerin</a:t>
            </a:r>
            <a:r>
              <a:rPr lang="tr-TR" b="1" dirty="0" smtClean="0"/>
              <a:t> rengi klorofilin güçlü rengi tarafından maskelenmektedir.</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b="1" dirty="0" smtClean="0"/>
              <a:t>Bunların en çok bilineni </a:t>
            </a:r>
            <a:r>
              <a:rPr lang="tr-TR" b="1" dirty="0" err="1" smtClean="0"/>
              <a:t>lesitindir</a:t>
            </a:r>
            <a:r>
              <a:rPr lang="tr-TR" b="1" dirty="0" smtClean="0"/>
              <a:t>. Yağ </a:t>
            </a:r>
            <a:r>
              <a:rPr lang="tr-TR" b="1" dirty="0" err="1" smtClean="0"/>
              <a:t>asiti</a:t>
            </a:r>
            <a:r>
              <a:rPr lang="tr-TR" b="1" dirty="0" smtClean="0"/>
              <a:t> miktarı farklı olan birçok </a:t>
            </a:r>
            <a:r>
              <a:rPr lang="tr-TR" b="1" dirty="0" err="1" smtClean="0"/>
              <a:t>lesitin</a:t>
            </a:r>
            <a:r>
              <a:rPr lang="tr-TR" b="1" dirty="0" smtClean="0"/>
              <a:t> bulunmaktadır. Kimyasal olarak tipik bir </a:t>
            </a:r>
            <a:r>
              <a:rPr lang="tr-TR" b="1" dirty="0" err="1" smtClean="0"/>
              <a:t>lesitin</a:t>
            </a:r>
            <a:r>
              <a:rPr lang="tr-TR" b="1" dirty="0" smtClean="0"/>
              <a:t> aşağıdaki </a:t>
            </a:r>
            <a:r>
              <a:rPr lang="tr-TR" b="1" dirty="0" err="1" smtClean="0"/>
              <a:t>formülasyona</a:t>
            </a:r>
            <a:r>
              <a:rPr lang="tr-TR" b="1" dirty="0" smtClean="0"/>
              <a:t> sahiptir.</a:t>
            </a:r>
            <a:endParaRPr lang="tr-TR"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b="1" dirty="0" err="1" smtClean="0"/>
              <a:t>Karotenoidler</a:t>
            </a:r>
            <a:r>
              <a:rPr lang="tr-TR" b="1" dirty="0" smtClean="0"/>
              <a:t> bir grup maddenin adıdır. Bu grup içindeki birçok maddeler, değişik açılardan sınıflandırılmaktadır. </a:t>
            </a:r>
            <a:r>
              <a:rPr lang="tr-TR" b="1" dirty="0" err="1" smtClean="0"/>
              <a:t>Karotenoidler</a:t>
            </a:r>
            <a:r>
              <a:rPr lang="tr-TR" b="1" dirty="0" smtClean="0"/>
              <a:t> 1. </a:t>
            </a:r>
            <a:r>
              <a:rPr lang="tr-TR" b="1" dirty="0" err="1" smtClean="0"/>
              <a:t>Karotenler</a:t>
            </a:r>
            <a:r>
              <a:rPr lang="tr-TR" b="1" dirty="0" smtClean="0"/>
              <a:t> 2. </a:t>
            </a:r>
            <a:r>
              <a:rPr lang="tr-TR" b="1" dirty="0" err="1" smtClean="0"/>
              <a:t>Ksantofiller</a:t>
            </a:r>
            <a:r>
              <a:rPr lang="tr-TR" b="1" dirty="0" smtClean="0"/>
              <a:t> olarak en basit şekilde sınıflandırılabilirler.</a:t>
            </a:r>
            <a:endParaRPr lang="tr-TR" dirty="0" smtClean="0"/>
          </a:p>
          <a:p>
            <a:pPr algn="just"/>
            <a:endParaRPr lang="tr-TR"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b="1" dirty="0" err="1" smtClean="0"/>
              <a:t>Karotenler</a:t>
            </a:r>
            <a:r>
              <a:rPr lang="tr-TR" b="1" dirty="0" smtClean="0"/>
              <a:t> C</a:t>
            </a:r>
            <a:r>
              <a:rPr lang="tr-TR" b="1" baseline="-25000" dirty="0" smtClean="0"/>
              <a:t>40</a:t>
            </a:r>
            <a:r>
              <a:rPr lang="tr-TR" b="1" dirty="0" smtClean="0"/>
              <a:t>H</a:t>
            </a:r>
            <a:r>
              <a:rPr lang="tr-TR" b="1" baseline="-25000" dirty="0" smtClean="0"/>
              <a:t>56</a:t>
            </a:r>
            <a:r>
              <a:rPr lang="tr-TR" b="1" dirty="0" smtClean="0"/>
              <a:t> kapalı formülüne sahip hidrokarbonlardır. </a:t>
            </a:r>
            <a:r>
              <a:rPr lang="tr-TR" b="1" dirty="0" err="1" smtClean="0"/>
              <a:t>Ksantofililer</a:t>
            </a:r>
            <a:r>
              <a:rPr lang="tr-TR" b="1" dirty="0" smtClean="0"/>
              <a:t> ise hidroksil, </a:t>
            </a:r>
            <a:r>
              <a:rPr lang="tr-TR" b="1" dirty="0" err="1" smtClean="0"/>
              <a:t>metoksil</a:t>
            </a:r>
            <a:r>
              <a:rPr lang="tr-TR" b="1" dirty="0" smtClean="0"/>
              <a:t>, karboksil, </a:t>
            </a:r>
            <a:r>
              <a:rPr lang="tr-TR" b="1" dirty="0" err="1" smtClean="0"/>
              <a:t>keto</a:t>
            </a:r>
            <a:r>
              <a:rPr lang="tr-TR" b="1" dirty="0" smtClean="0"/>
              <a:t> </a:t>
            </a:r>
            <a:r>
              <a:rPr lang="tr-TR" b="1" dirty="0" err="1" smtClean="0"/>
              <a:t>grubları</a:t>
            </a:r>
            <a:r>
              <a:rPr lang="tr-TR" b="1" dirty="0" smtClean="0"/>
              <a:t> halinde oksijen içerirler.</a:t>
            </a:r>
            <a:endParaRPr lang="tr-TR" dirty="0" smtClean="0"/>
          </a:p>
          <a:p>
            <a:pPr algn="just"/>
            <a:endParaRPr lang="tr-TR"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lgn="just"/>
            <a:r>
              <a:rPr lang="tr-TR" b="1" dirty="0" smtClean="0"/>
              <a:t>Meyvelerde en yaygın </a:t>
            </a:r>
            <a:r>
              <a:rPr lang="tr-TR" b="1" dirty="0" err="1" smtClean="0"/>
              <a:t>karoten</a:t>
            </a:r>
            <a:r>
              <a:rPr lang="tr-TR" b="1" dirty="0" smtClean="0"/>
              <a:t>, alfa,</a:t>
            </a:r>
            <a:r>
              <a:rPr lang="tr-TR" b="1" dirty="0" err="1" smtClean="0"/>
              <a:t>karoten</a:t>
            </a:r>
            <a:r>
              <a:rPr lang="tr-TR" b="1" dirty="0" smtClean="0"/>
              <a:t>, β-</a:t>
            </a:r>
            <a:r>
              <a:rPr lang="tr-TR" b="1" dirty="0" err="1" smtClean="0"/>
              <a:t>karoten</a:t>
            </a:r>
            <a:r>
              <a:rPr lang="tr-TR" b="1" dirty="0" smtClean="0"/>
              <a:t> ve </a:t>
            </a:r>
            <a:r>
              <a:rPr lang="tr-TR" b="1" dirty="0" err="1" smtClean="0"/>
              <a:t>likopendir</a:t>
            </a:r>
            <a:r>
              <a:rPr lang="tr-TR" b="1" dirty="0" smtClean="0"/>
              <a:t>. Bir meyve ve sebzede bulunan farklı </a:t>
            </a:r>
            <a:r>
              <a:rPr lang="tr-TR" b="1" dirty="0" err="1" smtClean="0"/>
              <a:t>karotenoidlerin</a:t>
            </a:r>
            <a:r>
              <a:rPr lang="tr-TR" b="1" dirty="0" smtClean="0"/>
              <a:t> oranı ona özgü bir tonunun </a:t>
            </a:r>
            <a:r>
              <a:rPr lang="tr-TR" b="1" dirty="0" err="1" smtClean="0"/>
              <a:t>meydanagelmesine</a:t>
            </a:r>
            <a:r>
              <a:rPr lang="tr-TR" b="1" dirty="0" smtClean="0"/>
              <a:t> neden olmaktadır. </a:t>
            </a:r>
            <a:endParaRPr lang="tr-TR" dirty="0" smtClean="0"/>
          </a:p>
          <a:p>
            <a:pPr algn="just"/>
            <a:endParaRPr lang="tr-TR"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b="1" dirty="0" smtClean="0"/>
              <a:t>Örneğin </a:t>
            </a:r>
            <a:r>
              <a:rPr lang="tr-TR" b="1" dirty="0" err="1" smtClean="0"/>
              <a:t>havuçun</a:t>
            </a:r>
            <a:r>
              <a:rPr lang="tr-TR" b="1" dirty="0" smtClean="0"/>
              <a:t> kendine özgü rengi, alfa, beta, (b) </a:t>
            </a:r>
            <a:r>
              <a:rPr lang="tr-TR" b="1" dirty="0" err="1" smtClean="0"/>
              <a:t>zeta</a:t>
            </a:r>
            <a:r>
              <a:rPr lang="tr-TR" b="1" dirty="0" smtClean="0"/>
              <a:t> </a:t>
            </a:r>
            <a:r>
              <a:rPr lang="tr-TR" b="1" dirty="0" err="1" smtClean="0"/>
              <a:t>karotenin</a:t>
            </a:r>
            <a:r>
              <a:rPr lang="tr-TR" b="1" dirty="0" smtClean="0"/>
              <a:t> hakim olması ve fakat bir miktarda </a:t>
            </a:r>
            <a:r>
              <a:rPr lang="tr-TR" b="1" dirty="0" err="1" smtClean="0"/>
              <a:t>likopen</a:t>
            </a:r>
            <a:r>
              <a:rPr lang="tr-TR" b="1" dirty="0" smtClean="0"/>
              <a:t> ve </a:t>
            </a:r>
            <a:r>
              <a:rPr lang="tr-TR" b="1" dirty="0" err="1" smtClean="0"/>
              <a:t>ksantofilden</a:t>
            </a:r>
            <a:r>
              <a:rPr lang="tr-TR" b="1" dirty="0" smtClean="0"/>
              <a:t> kaynaklanmaktadır. </a:t>
            </a:r>
            <a:r>
              <a:rPr lang="tr-TR" b="1" dirty="0" err="1" smtClean="0"/>
              <a:t>Likopen</a:t>
            </a:r>
            <a:r>
              <a:rPr lang="tr-TR" b="1" dirty="0" smtClean="0"/>
              <a:t> domateslerde kırmızı rengi veren esas  </a:t>
            </a:r>
            <a:r>
              <a:rPr lang="tr-TR" b="1" dirty="0" err="1" smtClean="0"/>
              <a:t>karotenoiddir</a:t>
            </a:r>
            <a:r>
              <a:rPr lang="tr-TR" b="1" dirty="0" smtClean="0"/>
              <a:t>.</a:t>
            </a:r>
            <a:endParaRPr lang="tr-TR"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b="1" dirty="0" err="1" smtClean="0"/>
              <a:t>Karotenoid</a:t>
            </a:r>
            <a:r>
              <a:rPr lang="tr-TR" b="1" dirty="0" smtClean="0"/>
              <a:t> maddeler, meyve ve sebzelerin işlenmesi sırasında uygulanan işlemlere oldukça dayanıklıdır. Ancak </a:t>
            </a:r>
            <a:r>
              <a:rPr lang="tr-TR" b="1" dirty="0" err="1" smtClean="0"/>
              <a:t>karotenoidler</a:t>
            </a:r>
            <a:r>
              <a:rPr lang="tr-TR" b="1" dirty="0" smtClean="0"/>
              <a:t> oldukça doymamış bileşikler olduklarından ve </a:t>
            </a:r>
            <a:r>
              <a:rPr lang="tr-TR" b="1" dirty="0" err="1" smtClean="0"/>
              <a:t>konjige</a:t>
            </a:r>
            <a:r>
              <a:rPr lang="tr-TR" b="1" dirty="0" smtClean="0"/>
              <a:t> çift bağları kolaylıkla </a:t>
            </a:r>
            <a:r>
              <a:rPr lang="tr-TR" b="1" dirty="0" err="1" smtClean="0"/>
              <a:t>oksidasyona</a:t>
            </a:r>
            <a:r>
              <a:rPr lang="tr-TR" b="1" dirty="0" smtClean="0"/>
              <a:t> </a:t>
            </a:r>
            <a:r>
              <a:rPr lang="tr-TR" b="1" dirty="0" err="1" smtClean="0"/>
              <a:t>ugradıklarından</a:t>
            </a:r>
            <a:r>
              <a:rPr lang="tr-TR" b="1" dirty="0" smtClean="0"/>
              <a:t>, kurutulmuş toz haldeki ürünlerde ve kurutulmuş sebzelerde stabil değildir.</a:t>
            </a:r>
            <a:endParaRPr lang="tr-TR" dirty="0" smtClean="0"/>
          </a:p>
          <a:p>
            <a:pPr algn="just"/>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lgn="just"/>
            <a:r>
              <a:rPr lang="tr-TR" b="1" dirty="0" err="1" smtClean="0"/>
              <a:t>Lestinler</a:t>
            </a:r>
            <a:r>
              <a:rPr lang="tr-TR" b="1" dirty="0" smtClean="0"/>
              <a:t> yapısal olarak yağlara benzer fakat fosforik asit ihtiva ederler. Elektrik yüke veya polar uca (en alta+ ve -) sahibidirler. Ayrıca en üstte yükleri yoktur veya polar olmayan uç bulunmaktadır. Bu özellikleri son derece önemlidir. </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b="1" dirty="0" smtClean="0"/>
              <a:t>Polar uç ve benzer moleküller su seven veya </a:t>
            </a:r>
            <a:r>
              <a:rPr lang="tr-TR" b="1" dirty="0" err="1" smtClean="0"/>
              <a:t>hidrofiliktrirler</a:t>
            </a:r>
            <a:r>
              <a:rPr lang="tr-TR" b="1" dirty="0" smtClean="0"/>
              <a:t>. Bunlar suda dağılabilirler. Yüksüz veya polar olmayan uç da yağ seven veya </a:t>
            </a:r>
            <a:r>
              <a:rPr lang="tr-TR" b="1" dirty="0" err="1" smtClean="0"/>
              <a:t>hidrofobiktirler</a:t>
            </a:r>
            <a:r>
              <a:rPr lang="tr-TR" b="1" dirty="0" smtClean="0"/>
              <a:t>. Katı veya sıvı yağda çözünmek isterler. Bunların sonucu olarak yağ-su karışımında </a:t>
            </a:r>
            <a:r>
              <a:rPr lang="tr-TR" b="1" dirty="0" err="1" smtClean="0"/>
              <a:t>emülsifierin</a:t>
            </a:r>
            <a:r>
              <a:rPr lang="tr-TR" b="1" dirty="0" smtClean="0"/>
              <a:t> bir kısmı suda ve diğer bir kısmı yağda çözünür.</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lgn="just"/>
            <a:r>
              <a:rPr lang="tr-TR" b="1" dirty="0" smtClean="0"/>
              <a:t>Eğer sıvı yağ çok fazla suda çalkalanırsa, sıvı yağ  küçük damlacıklar oluşturur. Daha sonra </a:t>
            </a:r>
            <a:r>
              <a:rPr lang="tr-TR" b="1" dirty="0" err="1" smtClean="0"/>
              <a:t>lesitin</a:t>
            </a:r>
            <a:r>
              <a:rPr lang="tr-TR" b="1" dirty="0" smtClean="0"/>
              <a:t> molekülünün polar olmayan ucu yağ damlacıklarının içinde kendiliğinden </a:t>
            </a:r>
            <a:r>
              <a:rPr lang="tr-TR" b="1" dirty="0" err="1" smtClean="0"/>
              <a:t>oriente</a:t>
            </a:r>
            <a:r>
              <a:rPr lang="tr-TR" b="1" dirty="0" smtClean="0"/>
              <a:t> olur ve polar uç su fazındaki damlacıkların yüzeyinde kabarır. </a:t>
            </a:r>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1866</Words>
  <Application>Microsoft Office PowerPoint</Application>
  <PresentationFormat>Ekran Gösterisi (4:3)</PresentationFormat>
  <Paragraphs>116</Paragraphs>
  <Slides>54</Slides>
  <Notes>0</Notes>
  <HiddenSlides>0</HiddenSlides>
  <MMClips>0</MMClips>
  <ScaleCrop>false</ScaleCrop>
  <HeadingPairs>
    <vt:vector size="4" baseType="variant">
      <vt:variant>
        <vt:lpstr>Tema</vt:lpstr>
      </vt:variant>
      <vt:variant>
        <vt:i4>1</vt:i4>
      </vt:variant>
      <vt:variant>
        <vt:lpstr>Slayt Başlıkları</vt:lpstr>
      </vt:variant>
      <vt:variant>
        <vt:i4>54</vt:i4>
      </vt:variant>
    </vt:vector>
  </HeadingPairs>
  <TitlesOfParts>
    <vt:vector size="55" baseType="lpstr">
      <vt:lpstr>Ofis Teması</vt:lpstr>
      <vt:lpstr>DİGER GIDA BİLEŞENLERİ </vt:lpstr>
      <vt:lpstr>Slayt 2</vt:lpstr>
      <vt:lpstr>Slayt 3</vt:lpstr>
      <vt:lpstr>4.1. Doğal Emülsifierler</vt:lpstr>
      <vt:lpstr>Slayt 5</vt:lpstr>
      <vt:lpstr>Slayt 6</vt:lpstr>
      <vt:lpstr>Slayt 7</vt:lpstr>
      <vt:lpstr>Slayt 8</vt:lpstr>
      <vt:lpstr>Slayt 9</vt:lpstr>
      <vt:lpstr>Slayt 10</vt:lpstr>
      <vt:lpstr>Slayt 11</vt:lpstr>
      <vt:lpstr>Slayt 12</vt:lpstr>
      <vt:lpstr>4.2. Organik asidler</vt:lpstr>
      <vt:lpstr>Slayt 14</vt:lpstr>
      <vt:lpstr>Slayt 15</vt:lpstr>
      <vt:lpstr>Slayt 16</vt:lpstr>
      <vt:lpstr>Slayt 17</vt:lpstr>
      <vt:lpstr>4.3. Oksidantlar ve Antioksidantlar</vt:lpstr>
      <vt:lpstr>Slayt 19</vt:lpstr>
      <vt:lpstr>Slayt 20</vt:lpstr>
      <vt:lpstr>Slayt 21</vt:lpstr>
      <vt:lpstr>4.4. Enzimler</vt:lpstr>
      <vt:lpstr>Slayt 23</vt:lpstr>
      <vt:lpstr>Slayt 24</vt:lpstr>
      <vt:lpstr>Slayt 25</vt:lpstr>
      <vt:lpstr>Enzimlerin bazı özellikleri </vt:lpstr>
      <vt:lpstr>Slayt 27</vt:lpstr>
      <vt:lpstr>Slayt 28</vt:lpstr>
      <vt:lpstr>Slayt 29</vt:lpstr>
      <vt:lpstr>Tablo 1.  Bazı hidrolitik enzimler </vt:lpstr>
      <vt:lpstr>4.5. Pigment ve Renkler </vt:lpstr>
      <vt:lpstr>Slayt 32</vt:lpstr>
      <vt:lpstr>Slayt 33</vt:lpstr>
      <vt:lpstr>Slayt 34</vt:lpstr>
      <vt:lpstr>Slayt 35</vt:lpstr>
      <vt:lpstr>Slayt 36</vt:lpstr>
      <vt:lpstr>Slayt 37</vt:lpstr>
      <vt:lpstr>Slayt 38</vt:lpstr>
      <vt:lpstr>Slayt 39</vt:lpstr>
      <vt:lpstr>Slayt 40</vt:lpstr>
      <vt:lpstr>Slayt 41</vt:lpstr>
      <vt:lpstr>Slayt 42</vt:lpstr>
      <vt:lpstr>4.5.1. KLOROFİL </vt:lpstr>
      <vt:lpstr>Slayt 44</vt:lpstr>
      <vt:lpstr>Slayt 45</vt:lpstr>
      <vt:lpstr>Slayt 46</vt:lpstr>
      <vt:lpstr>Slayt 47</vt:lpstr>
      <vt:lpstr>4.5.2. KAROTENOİDLER</vt:lpstr>
      <vt:lpstr>Slayt 49</vt:lpstr>
      <vt:lpstr>Slayt 50</vt:lpstr>
      <vt:lpstr>Slayt 51</vt:lpstr>
      <vt:lpstr>Slayt 52</vt:lpstr>
      <vt:lpstr>Slayt 53</vt:lpstr>
      <vt:lpstr>Slayt 54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pinar</dc:creator>
  <cp:lastModifiedBy>pinar</cp:lastModifiedBy>
  <cp:revision>2</cp:revision>
  <dcterms:created xsi:type="dcterms:W3CDTF">2018-10-16T08:05:10Z</dcterms:created>
  <dcterms:modified xsi:type="dcterms:W3CDTF">2018-10-16T08:13:50Z</dcterms:modified>
</cp:coreProperties>
</file>