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34" r:id="rId4"/>
    <p:sldId id="340" r:id="rId5"/>
    <p:sldId id="332" r:id="rId6"/>
    <p:sldId id="339" r:id="rId7"/>
    <p:sldId id="342" r:id="rId8"/>
    <p:sldId id="323" r:id="rId9"/>
    <p:sldId id="343" r:id="rId10"/>
    <p:sldId id="347" r:id="rId11"/>
    <p:sldId id="321" r:id="rId12"/>
    <p:sldId id="345" r:id="rId13"/>
    <p:sldId id="346" r:id="rId14"/>
    <p:sldId id="305" r:id="rId15"/>
    <p:sldId id="348" r:id="rId16"/>
    <p:sldId id="349" r:id="rId17"/>
    <p:sldId id="350" r:id="rId18"/>
    <p:sldId id="351" r:id="rId19"/>
    <p:sldId id="352" r:id="rId20"/>
    <p:sldId id="353" r:id="rId21"/>
    <p:sldId id="355" r:id="rId22"/>
    <p:sldId id="356" r:id="rId23"/>
    <p:sldId id="3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7/18/2020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7/18/2020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7/18/2020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7/18/2020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/>
              <a:t>MODÜL 12-C</a:t>
            </a:r>
            <a:br>
              <a:rPr lang="en-US" dirty="0"/>
            </a:b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Güvenliği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Güvenlik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planları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7554A-901B-4A75-A0F9-DD4C8EF3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E4FAF-76F9-4041-8272-A4BDB6462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16BCE-B168-4F1B-AC95-61E551B48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64A80-E6C3-455A-BF59-5F228FD8C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72248D-A3C3-4E66-81F0-9EF452184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65125"/>
            <a:ext cx="6811393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71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80B5-69A2-40F7-8D7F-AB55F2BB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04" y="365125"/>
            <a:ext cx="3297196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3C5D8-466B-4388-B733-0B2A18661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04" y="1825625"/>
            <a:ext cx="3297195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BBCF1-B5C6-49B3-B366-F64400A1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35863" y="6319589"/>
            <a:ext cx="4114800" cy="365125"/>
          </a:xfrm>
        </p:spPr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FF3AD-2D72-41A4-A498-DE278A270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1B42C6-7744-45D8-B1CE-1F003F9DA0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" t="987" r="3162" b="3078"/>
          <a:stretch/>
        </p:blipFill>
        <p:spPr>
          <a:xfrm>
            <a:off x="185352" y="181013"/>
            <a:ext cx="7735863" cy="63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37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EA843-E406-4B88-ADF4-45EE706F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843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Her </a:t>
            </a:r>
            <a:r>
              <a:rPr lang="en-GB" sz="3600" dirty="0" err="1"/>
              <a:t>türlü</a:t>
            </a:r>
            <a:r>
              <a:rPr lang="en-GB" sz="3600" dirty="0"/>
              <a:t> </a:t>
            </a:r>
            <a:r>
              <a:rPr lang="en-GB" sz="3600" dirty="0" err="1"/>
              <a:t>kimyasal</a:t>
            </a:r>
            <a:r>
              <a:rPr lang="en-GB" sz="3600" dirty="0"/>
              <a:t> </a:t>
            </a:r>
            <a:r>
              <a:rPr lang="en-GB" sz="3600" dirty="0" err="1"/>
              <a:t>ile</a:t>
            </a:r>
            <a:r>
              <a:rPr lang="en-GB" sz="3600" dirty="0"/>
              <a:t> </a:t>
            </a:r>
            <a:r>
              <a:rPr lang="en-GB" sz="3600" dirty="0" err="1"/>
              <a:t>ilgili</a:t>
            </a:r>
            <a:r>
              <a:rPr lang="en-GB" sz="3600" dirty="0"/>
              <a:t> </a:t>
            </a:r>
            <a:r>
              <a:rPr lang="en-GB" sz="3600" dirty="0" err="1"/>
              <a:t>uyulması</a:t>
            </a:r>
            <a:r>
              <a:rPr lang="en-GB" sz="3600" dirty="0"/>
              <a:t> </a:t>
            </a:r>
            <a:r>
              <a:rPr lang="en-GB" sz="3600" dirty="0" err="1"/>
              <a:t>gereken</a:t>
            </a:r>
            <a:r>
              <a:rPr lang="en-GB" sz="3600" dirty="0"/>
              <a:t> </a:t>
            </a:r>
            <a:r>
              <a:rPr lang="en-GB" sz="3600" dirty="0" err="1"/>
              <a:t>temel</a:t>
            </a:r>
            <a:r>
              <a:rPr lang="en-GB" sz="3600" dirty="0"/>
              <a:t> </a:t>
            </a:r>
            <a:r>
              <a:rPr lang="en-GB" sz="3600" dirty="0" err="1"/>
              <a:t>kurallar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78AB8-631F-4309-8654-138E5F8B8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7968"/>
            <a:ext cx="10515600" cy="5138995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/>
              <a:t>Reaktif</a:t>
            </a:r>
            <a:r>
              <a:rPr lang="en-GB" dirty="0"/>
              <a:t> veya </a:t>
            </a:r>
            <a:r>
              <a:rPr lang="en-GB" dirty="0" err="1"/>
              <a:t>çözelti</a:t>
            </a:r>
            <a:r>
              <a:rPr lang="en-GB" dirty="0"/>
              <a:t> </a:t>
            </a:r>
            <a:r>
              <a:rPr lang="en-GB" dirty="0" err="1"/>
              <a:t>hazırlanmışsa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Hazırlayan</a:t>
            </a:r>
            <a:r>
              <a:rPr lang="en-GB" dirty="0"/>
              <a:t> ad/</a:t>
            </a:r>
            <a:r>
              <a:rPr lang="en-GB" dirty="0" err="1"/>
              <a:t>soyadı</a:t>
            </a:r>
            <a:endParaRPr lang="en-GB" dirty="0"/>
          </a:p>
          <a:p>
            <a:pPr lvl="1"/>
            <a:r>
              <a:rPr lang="en-GB" dirty="0" err="1"/>
              <a:t>Hazırlama</a:t>
            </a:r>
            <a:r>
              <a:rPr lang="en-GB" dirty="0"/>
              <a:t> </a:t>
            </a:r>
            <a:r>
              <a:rPr lang="en-GB" dirty="0" err="1"/>
              <a:t>tarihi</a:t>
            </a:r>
            <a:endParaRPr lang="en-GB" dirty="0"/>
          </a:p>
          <a:p>
            <a:pPr lvl="1"/>
            <a:r>
              <a:rPr lang="en-GB" dirty="0" err="1"/>
              <a:t>Tahmini</a:t>
            </a:r>
            <a:r>
              <a:rPr lang="en-GB" dirty="0"/>
              <a:t> veya </a:t>
            </a:r>
            <a:r>
              <a:rPr lang="en-GB" dirty="0" err="1"/>
              <a:t>reaktif</a:t>
            </a:r>
            <a:r>
              <a:rPr lang="en-GB" dirty="0"/>
              <a:t> </a:t>
            </a:r>
            <a:r>
              <a:rPr lang="en-GB" dirty="0" err="1"/>
              <a:t>kaynağında</a:t>
            </a:r>
            <a:r>
              <a:rPr lang="en-GB" dirty="0"/>
              <a:t> </a:t>
            </a:r>
            <a:r>
              <a:rPr lang="en-GB" dirty="0" err="1"/>
              <a:t>belirtilen</a:t>
            </a:r>
            <a:r>
              <a:rPr lang="en-GB" dirty="0"/>
              <a:t> son </a:t>
            </a:r>
            <a:r>
              <a:rPr lang="en-GB" dirty="0" err="1"/>
              <a:t>kullanım</a:t>
            </a:r>
            <a:r>
              <a:rPr lang="en-GB" dirty="0"/>
              <a:t> </a:t>
            </a:r>
            <a:r>
              <a:rPr lang="en-GB" dirty="0" err="1"/>
              <a:t>tarihi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bilgilerini</a:t>
            </a:r>
            <a:r>
              <a:rPr lang="en-US" dirty="0"/>
              <a:t> </a:t>
            </a:r>
            <a:r>
              <a:rPr lang="en-US" dirty="0" err="1"/>
              <a:t>içeren</a:t>
            </a:r>
            <a:endParaRPr lang="en-US" dirty="0"/>
          </a:p>
          <a:p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buhar</a:t>
            </a:r>
            <a:r>
              <a:rPr lang="en-US" dirty="0"/>
              <a:t> ,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 </a:t>
            </a:r>
            <a:r>
              <a:rPr lang="en-US" dirty="0" err="1"/>
              <a:t>harketlerle</a:t>
            </a:r>
            <a:r>
              <a:rPr lang="en-US" dirty="0"/>
              <a:t> </a:t>
            </a:r>
            <a:r>
              <a:rPr lang="en-US" dirty="0" err="1"/>
              <a:t>çıkmayan</a:t>
            </a:r>
            <a:endParaRPr lang="en-US" dirty="0"/>
          </a:p>
          <a:p>
            <a:r>
              <a:rPr lang="en-US" dirty="0" err="1"/>
              <a:t>Okunaklı</a:t>
            </a:r>
            <a:r>
              <a:rPr lang="en-US" dirty="0"/>
              <a:t>,</a:t>
            </a:r>
          </a:p>
          <a:p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çeken</a:t>
            </a:r>
            <a:r>
              <a:rPr lang="en-US" dirty="0"/>
              <a:t> </a:t>
            </a:r>
            <a:r>
              <a:rPr lang="en-US" dirty="0" err="1"/>
              <a:t>Renkte</a:t>
            </a:r>
            <a:r>
              <a:rPr lang="en-US" dirty="0"/>
              <a:t> </a:t>
            </a:r>
            <a:r>
              <a:rPr lang="en-US" dirty="0" err="1"/>
              <a:t>yazılmış</a:t>
            </a:r>
            <a:r>
              <a:rPr lang="en-US" dirty="0"/>
              <a:t>,</a:t>
            </a:r>
          </a:p>
          <a:p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uyarı</a:t>
            </a:r>
            <a:r>
              <a:rPr lang="en-US" dirty="0"/>
              <a:t> (</a:t>
            </a:r>
            <a:r>
              <a:rPr lang="en-US" dirty="0" err="1"/>
              <a:t>teklikesi</a:t>
            </a:r>
            <a:r>
              <a:rPr lang="en-US" dirty="0"/>
              <a:t>) </a:t>
            </a:r>
            <a:r>
              <a:rPr lang="en-US" dirty="0" err="1"/>
              <a:t>sembolü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notu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Bir </a:t>
            </a:r>
            <a:r>
              <a:rPr lang="en-US" dirty="0" err="1"/>
              <a:t>etiketle</a:t>
            </a:r>
            <a:r>
              <a:rPr lang="en-US" dirty="0"/>
              <a:t> </a:t>
            </a:r>
            <a:r>
              <a:rPr lang="en-US" dirty="0" err="1"/>
              <a:t>etiketlenmelidir</a:t>
            </a:r>
            <a:r>
              <a:rPr lang="en-US" dirty="0"/>
              <a:t>.</a:t>
            </a:r>
          </a:p>
          <a:p>
            <a:r>
              <a:rPr lang="en-GB" dirty="0" err="1"/>
              <a:t>Laboratuvarda</a:t>
            </a:r>
            <a:r>
              <a:rPr lang="en-GB" dirty="0"/>
              <a:t> original </a:t>
            </a:r>
            <a:r>
              <a:rPr lang="en-GB" dirty="0" err="1"/>
              <a:t>ambalajında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ürünlerin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err="1"/>
              <a:t>alkolde</a:t>
            </a:r>
            <a:r>
              <a:rPr lang="en-GB" dirty="0"/>
              <a:t> </a:t>
            </a:r>
            <a:r>
              <a:rPr lang="en-GB" dirty="0" err="1"/>
              <a:t>çözünmez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kalemle</a:t>
            </a:r>
            <a:r>
              <a:rPr lang="en-GB" dirty="0"/>
              <a:t> </a:t>
            </a:r>
            <a:r>
              <a:rPr lang="en-GB" dirty="0" err="1"/>
              <a:t>ürün</a:t>
            </a:r>
            <a:r>
              <a:rPr lang="en-GB" dirty="0"/>
              <a:t> </a:t>
            </a:r>
            <a:r>
              <a:rPr lang="en-GB" dirty="0" err="1"/>
              <a:t>açma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 </a:t>
            </a:r>
            <a:r>
              <a:rPr lang="en-GB" dirty="0" err="1"/>
              <a:t>yazılmalıdır</a:t>
            </a:r>
            <a:endParaRPr lang="en-GB" dirty="0"/>
          </a:p>
          <a:p>
            <a:r>
              <a:rPr lang="en-GB" dirty="0" err="1"/>
              <a:t>Ambalajı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</a:t>
            </a:r>
            <a:r>
              <a:rPr lang="en-GB" dirty="0" err="1"/>
              <a:t>saklama</a:t>
            </a:r>
            <a:r>
              <a:rPr lang="en-GB" dirty="0"/>
              <a:t> </a:t>
            </a:r>
            <a:r>
              <a:rPr lang="en-GB" dirty="0" err="1"/>
              <a:t>kaplarında</a:t>
            </a:r>
            <a:r>
              <a:rPr lang="en-GB" dirty="0"/>
              <a:t> </a:t>
            </a:r>
            <a:r>
              <a:rPr lang="en-GB" dirty="0" err="1"/>
              <a:t>bulunan</a:t>
            </a:r>
            <a:r>
              <a:rPr lang="en-GB" dirty="0"/>
              <a:t> her </a:t>
            </a:r>
            <a:r>
              <a:rPr lang="en-GB" dirty="0" err="1"/>
              <a:t>türlü</a:t>
            </a:r>
            <a:r>
              <a:rPr lang="en-GB" dirty="0"/>
              <a:t> </a:t>
            </a:r>
            <a:r>
              <a:rPr lang="en-GB" dirty="0" err="1"/>
              <a:t>etiketsiz</a:t>
            </a:r>
            <a:r>
              <a:rPr lang="en-GB" dirty="0"/>
              <a:t> </a:t>
            </a: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tıbbi</a:t>
            </a:r>
            <a:r>
              <a:rPr lang="en-GB" dirty="0"/>
              <a:t> </a:t>
            </a:r>
            <a:r>
              <a:rPr lang="en-GB" dirty="0" err="1"/>
              <a:t>laboratuvar</a:t>
            </a:r>
            <a:r>
              <a:rPr lang="en-GB" dirty="0"/>
              <a:t> </a:t>
            </a:r>
            <a:r>
              <a:rPr lang="en-GB" dirty="0" err="1"/>
              <a:t>atık</a:t>
            </a:r>
            <a:r>
              <a:rPr lang="en-GB" dirty="0"/>
              <a:t> </a:t>
            </a:r>
            <a:r>
              <a:rPr lang="en-GB" dirty="0" err="1"/>
              <a:t>yönetmeliği</a:t>
            </a:r>
            <a:r>
              <a:rPr lang="en-GB" dirty="0"/>
              <a:t> </a:t>
            </a:r>
            <a:r>
              <a:rPr lang="en-GB" dirty="0" err="1"/>
              <a:t>kriterlerine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bertaraf</a:t>
            </a:r>
            <a:r>
              <a:rPr lang="en-GB" dirty="0"/>
              <a:t> </a:t>
            </a:r>
            <a:r>
              <a:rPr lang="en-GB" dirty="0" err="1"/>
              <a:t>edilmek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ayrılmalıdır</a:t>
            </a:r>
            <a:r>
              <a:rPr lang="en-GB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4324A-4A09-4E1E-A7B5-208948124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7CBC87-E252-445F-A47D-461687E08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98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77B35-89C7-43F7-B009-A226ECE5E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1978"/>
            <a:ext cx="10515600" cy="548498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effectLst/>
                <a:latin typeface="Arial" panose="020B0604020202020204" pitchFamily="34" charset="0"/>
              </a:rPr>
              <a:t>Kimyasalların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uygun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koşullarda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saklanması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sırasında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dikkate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alınması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gereken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özellikler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Kimyasalların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sınıfı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Diğer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maddelerle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etkileşimleri</a:t>
            </a:r>
            <a:r>
              <a:rPr lang="en-US" dirty="0">
                <a:effectLst/>
                <a:latin typeface="Arial" panose="020B0604020202020204" pitchFamily="34" charset="0"/>
              </a:rPr>
              <a:t> (</a:t>
            </a: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geçimlilik</a:t>
            </a:r>
            <a:r>
              <a:rPr lang="en-US" dirty="0">
                <a:effectLst/>
                <a:latin typeface="Arial" panose="020B0604020202020204" pitchFamily="34" charset="0"/>
              </a:rPr>
              <a:t>)</a:t>
            </a: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Fiziksel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özellikleri</a:t>
            </a:r>
            <a:r>
              <a:rPr lang="en-US" dirty="0">
                <a:effectLst/>
                <a:latin typeface="Arial" panose="020B0604020202020204" pitchFamily="34" charset="0"/>
              </a:rPr>
              <a:t>–</a:t>
            </a:r>
            <a:r>
              <a:rPr lang="en-US" dirty="0" err="1">
                <a:effectLst/>
                <a:latin typeface="Arial" panose="020B0604020202020204" pitchFamily="34" charset="0"/>
              </a:rPr>
              <a:t>Parlama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noktası</a:t>
            </a:r>
            <a:r>
              <a:rPr lang="en-US" dirty="0">
                <a:effectLst/>
                <a:latin typeface="Arial" panose="020B0604020202020204" pitchFamily="34" charset="0"/>
              </a:rPr>
              <a:t>–</a:t>
            </a:r>
            <a:r>
              <a:rPr lang="en-US" dirty="0" err="1">
                <a:effectLst/>
                <a:latin typeface="Arial" panose="020B0604020202020204" pitchFamily="34" charset="0"/>
              </a:rPr>
              <a:t>Tutuşma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derecesi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Saklama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koşulları</a:t>
            </a:r>
            <a:r>
              <a:rPr lang="en-US" dirty="0">
                <a:effectLst/>
                <a:latin typeface="Arial" panose="020B0604020202020204" pitchFamily="34" charset="0"/>
              </a:rPr>
              <a:t>–</a:t>
            </a:r>
            <a:r>
              <a:rPr lang="en-US" dirty="0" err="1">
                <a:effectLst/>
                <a:latin typeface="Arial" panose="020B0604020202020204" pitchFamily="34" charset="0"/>
              </a:rPr>
              <a:t>Havalandırma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gereksinimi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Miktarı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Ambalaj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özelliği</a:t>
            </a:r>
            <a:r>
              <a:rPr lang="en-US" dirty="0">
                <a:effectLst/>
                <a:latin typeface="Arial" panose="020B0604020202020204" pitchFamily="34" charset="0"/>
              </a:rPr>
              <a:t> (</a:t>
            </a:r>
            <a:r>
              <a:rPr lang="en-US" dirty="0" err="1">
                <a:effectLst/>
                <a:latin typeface="Arial" panose="020B0604020202020204" pitchFamily="34" charset="0"/>
              </a:rPr>
              <a:t>plastik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metal,cam</a:t>
            </a:r>
            <a:r>
              <a:rPr lang="en-US" dirty="0">
                <a:effectLst/>
                <a:latin typeface="Arial" panose="020B0604020202020204" pitchFamily="34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Kimyasalların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laboratuvarda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yerleşimi</a:t>
            </a:r>
            <a:r>
              <a:rPr lang="en-US" dirty="0">
                <a:effectLst/>
                <a:latin typeface="Arial" panose="020B0604020202020204" pitchFamily="34" charset="0"/>
              </a:rPr>
              <a:t> de </a:t>
            </a:r>
            <a:r>
              <a:rPr lang="en-US" dirty="0" err="1">
                <a:effectLst/>
                <a:latin typeface="Arial" panose="020B0604020202020204" pitchFamily="34" charset="0"/>
              </a:rPr>
              <a:t>önemlidir</a:t>
            </a:r>
            <a:r>
              <a:rPr lang="en-US" dirty="0">
                <a:effectLst/>
                <a:latin typeface="Arial" panose="020B0604020202020204" pitchFamily="34" charset="0"/>
              </a:rPr>
              <a:t>:</a:t>
            </a:r>
          </a:p>
          <a:p>
            <a:pPr lvl="1" algn="just">
              <a:lnSpc>
                <a:spcPct val="120000"/>
              </a:lnSpc>
            </a:pPr>
            <a:r>
              <a:rPr lang="en-US" dirty="0" err="1">
                <a:latin typeface="Arial" panose="020B0604020202020204" pitchFamily="34" charset="0"/>
              </a:rPr>
              <a:t>Güvenliğiniz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için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riskli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hiçbir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kimyasalı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kol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mesafesiyle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ulaşamayacağınız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yükseklikteki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raflarda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bulundurmayın</a:t>
            </a:r>
            <a:endParaRPr lang="en-US" dirty="0"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Sıvıları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özellikle</a:t>
            </a:r>
            <a:r>
              <a:rPr lang="en-US" dirty="0">
                <a:effectLst/>
                <a:latin typeface="Arial" panose="020B0604020202020204" pitchFamily="34" charset="0"/>
              </a:rPr>
              <a:t> cam </a:t>
            </a:r>
            <a:r>
              <a:rPr lang="en-US" dirty="0" err="1">
                <a:effectLst/>
                <a:latin typeface="Arial" panose="020B0604020202020204" pitchFamily="34" charset="0"/>
              </a:rPr>
              <a:t>ambalajlıları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küçük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hacimliler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hariç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asla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raflarda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tutmayın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>
                <a:latin typeface="Arial" panose="020B0604020202020204" pitchFamily="34" charset="0"/>
              </a:rPr>
              <a:t>Tuz</a:t>
            </a:r>
            <a:r>
              <a:rPr lang="en-US" dirty="0">
                <a:latin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</a:rPr>
              <a:t>katı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diğer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maddeler</a:t>
            </a:r>
            <a:r>
              <a:rPr lang="en-US" dirty="0">
                <a:latin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</a:rPr>
              <a:t>ambalajı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tek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elle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müdahale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edecek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kadar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hafif</a:t>
            </a:r>
            <a:r>
              <a:rPr lang="en-US" dirty="0">
                <a:latin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</a:rPr>
              <a:t>az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miiktarlı</a:t>
            </a:r>
            <a:r>
              <a:rPr lang="en-US" dirty="0">
                <a:latin typeface="Arial" panose="020B0604020202020204" pitchFamily="34" charset="0"/>
              </a:rPr>
              <a:t>) ve  </a:t>
            </a:r>
            <a:r>
              <a:rPr lang="en-US" dirty="0" err="1">
                <a:latin typeface="Arial" panose="020B0604020202020204" pitchFamily="34" charset="0"/>
              </a:rPr>
              <a:t>kırılmaya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dayanıklı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olduğu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sürece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yüksek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raflarda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yer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alabilir</a:t>
            </a:r>
            <a:endParaRPr lang="en-US" dirty="0">
              <a:latin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kimyasallardan</a:t>
            </a:r>
            <a:r>
              <a:rPr lang="en-US" dirty="0"/>
              <a:t> </a:t>
            </a:r>
            <a:r>
              <a:rPr lang="en-US" dirty="0" err="1"/>
              <a:t>toksisitesi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, </a:t>
            </a:r>
            <a:r>
              <a:rPr lang="en-US" dirty="0" err="1"/>
              <a:t>buarlaşmaya</a:t>
            </a:r>
            <a:r>
              <a:rPr lang="en-US" dirty="0"/>
              <a:t> </a:t>
            </a:r>
            <a:r>
              <a:rPr lang="en-US" dirty="0" err="1"/>
              <a:t>meyilli</a:t>
            </a:r>
            <a:r>
              <a:rPr lang="en-US" dirty="0"/>
              <a:t> </a:t>
            </a:r>
            <a:r>
              <a:rPr lang="en-US" dirty="0" err="1"/>
              <a:t>olanları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havalandırmalı</a:t>
            </a:r>
            <a:r>
              <a:rPr lang="en-US" dirty="0"/>
              <a:t> ve </a:t>
            </a:r>
            <a:r>
              <a:rPr lang="en-US" dirty="0" err="1"/>
              <a:t>ısı</a:t>
            </a:r>
            <a:r>
              <a:rPr lang="en-US" dirty="0"/>
              <a:t> </a:t>
            </a:r>
            <a:r>
              <a:rPr lang="en-US" dirty="0" err="1"/>
              <a:t>kontrollü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dolaplarında</a:t>
            </a:r>
            <a:r>
              <a:rPr lang="en-US" dirty="0"/>
              <a:t> </a:t>
            </a:r>
            <a:r>
              <a:rPr lang="en-US" dirty="0" err="1"/>
              <a:t>depolayın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D51D6-8777-4482-BC6D-753695A82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030B00-923F-46B0-98C7-73D86ED0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38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BA7B-8742-4F44-BA1D-1F2FB43C8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Maruziyet</a:t>
            </a:r>
            <a:r>
              <a:rPr lang="en-GB" dirty="0"/>
              <a:t> </a:t>
            </a:r>
            <a:r>
              <a:rPr lang="en-GB" dirty="0" err="1"/>
              <a:t>Kontrol</a:t>
            </a:r>
            <a:r>
              <a:rPr lang="en-GB" dirty="0"/>
              <a:t> </a:t>
            </a:r>
            <a:r>
              <a:rPr lang="en-GB" dirty="0" err="1"/>
              <a:t>planı</a:t>
            </a:r>
            <a:r>
              <a:rPr lang="en-GB" dirty="0"/>
              <a:t>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hangisini</a:t>
            </a:r>
            <a:r>
              <a:rPr lang="en-GB" dirty="0"/>
              <a:t> </a:t>
            </a:r>
            <a:r>
              <a:rPr lang="en-GB" dirty="0" err="1"/>
              <a:t>içerebilir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B7391-0A62-4E7C-9F6F-D340BD46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Gıda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patojenlere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Hava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patojenlere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Kıyafetlerle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taşınan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partikülata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Ambalaj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mazruz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Hiçbirisi</a:t>
            </a:r>
            <a:r>
              <a:rPr lang="en-US" dirty="0">
                <a:latin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46DCA2-8BA0-4977-95AC-4FB527FF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E37A-0E37-4D00-8C35-FE6FF317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67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9BA7B-8742-4F44-BA1D-1F2FB43C8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Maruziyet</a:t>
            </a:r>
            <a:r>
              <a:rPr lang="en-GB" dirty="0"/>
              <a:t> </a:t>
            </a:r>
            <a:r>
              <a:rPr lang="en-GB" dirty="0" err="1"/>
              <a:t>Kontrol</a:t>
            </a:r>
            <a:r>
              <a:rPr lang="en-GB" dirty="0"/>
              <a:t> </a:t>
            </a:r>
            <a:r>
              <a:rPr lang="en-GB" dirty="0" err="1"/>
              <a:t>planı</a:t>
            </a:r>
            <a:r>
              <a:rPr lang="en-GB" dirty="0"/>
              <a:t>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hangisini</a:t>
            </a:r>
            <a:r>
              <a:rPr lang="en-GB" dirty="0"/>
              <a:t> </a:t>
            </a:r>
            <a:r>
              <a:rPr lang="en-GB" dirty="0" err="1"/>
              <a:t>içerebilir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B7391-0A62-4E7C-9F6F-D340BD460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Gıda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patojenlere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Hava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yoluyla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bulaşan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patojenlere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maruz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kalma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Kıyafetlerle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taşınan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partikülata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Ambalaj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mazruz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Hiçbirisi</a:t>
            </a:r>
            <a:r>
              <a:rPr lang="en-US" dirty="0">
                <a:latin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46DCA2-8BA0-4977-95AC-4FB527FF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E37A-0E37-4D00-8C35-FE6FF317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00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08B77-DC04-4DAF-819C-8E4EA37B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2. </a:t>
            </a:r>
            <a:r>
              <a:rPr lang="en-GB" sz="3200" dirty="0" err="1"/>
              <a:t>Aşağıdakilerden</a:t>
            </a:r>
            <a:r>
              <a:rPr lang="en-GB" sz="3200" dirty="0"/>
              <a:t>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laboratuvar</a:t>
            </a:r>
            <a:r>
              <a:rPr lang="en-GB" sz="3200" dirty="0"/>
              <a:t> </a:t>
            </a:r>
            <a:r>
              <a:rPr lang="en-GB" sz="3200" dirty="0" err="1"/>
              <a:t>güvenlik</a:t>
            </a:r>
            <a:r>
              <a:rPr lang="en-GB" sz="3200" dirty="0"/>
              <a:t> </a:t>
            </a:r>
            <a:r>
              <a:rPr lang="en-GB" sz="3200" dirty="0" err="1"/>
              <a:t>planında</a:t>
            </a:r>
            <a:r>
              <a:rPr lang="en-GB" sz="3200" dirty="0"/>
              <a:t> </a:t>
            </a:r>
            <a:r>
              <a:rPr lang="en-GB" sz="3200" dirty="0" err="1"/>
              <a:t>olması</a:t>
            </a:r>
            <a:r>
              <a:rPr lang="en-GB" sz="3200" dirty="0"/>
              <a:t> </a:t>
            </a:r>
            <a:r>
              <a:rPr lang="en-GB" sz="3200" dirty="0" err="1"/>
              <a:t>gereken</a:t>
            </a:r>
            <a:r>
              <a:rPr lang="en-GB" sz="3200" dirty="0"/>
              <a:t> </a:t>
            </a:r>
            <a:r>
              <a:rPr lang="en-GB" sz="3200" dirty="0" err="1"/>
              <a:t>görevlendrmeden</a:t>
            </a:r>
            <a:r>
              <a:rPr lang="en-GB" sz="3200" dirty="0"/>
              <a:t> </a:t>
            </a:r>
            <a:r>
              <a:rPr lang="en-GB" sz="3200" dirty="0" err="1"/>
              <a:t>değildir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819DA-62F4-4528-B4C7-88ED5B832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Biyolojik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Yangın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latin typeface="Arial" panose="020B0604020202020204" pitchFamily="34" charset="0"/>
              </a:rPr>
              <a:t>Salgın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Elektrik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F0798-AB21-4ECD-9B55-F8554ECC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C79CA-E703-415D-8DC7-59EBC722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08B77-DC04-4DAF-819C-8E4EA37B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2. </a:t>
            </a:r>
            <a:r>
              <a:rPr lang="en-GB" sz="3200" dirty="0" err="1"/>
              <a:t>Aşağıdakilerden</a:t>
            </a:r>
            <a:r>
              <a:rPr lang="en-GB" sz="3200" dirty="0"/>
              <a:t>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laboratuvar</a:t>
            </a:r>
            <a:r>
              <a:rPr lang="en-GB" sz="3200" dirty="0"/>
              <a:t> </a:t>
            </a:r>
            <a:r>
              <a:rPr lang="en-GB" sz="3200" dirty="0" err="1"/>
              <a:t>güvenlik</a:t>
            </a:r>
            <a:r>
              <a:rPr lang="en-GB" sz="3200" dirty="0"/>
              <a:t> </a:t>
            </a:r>
            <a:r>
              <a:rPr lang="en-GB" sz="3200" dirty="0" err="1"/>
              <a:t>planında</a:t>
            </a:r>
            <a:r>
              <a:rPr lang="en-GB" sz="3200" dirty="0"/>
              <a:t> </a:t>
            </a:r>
            <a:r>
              <a:rPr lang="en-GB" sz="3200" dirty="0" err="1"/>
              <a:t>olması</a:t>
            </a:r>
            <a:r>
              <a:rPr lang="en-GB" sz="3200" dirty="0"/>
              <a:t> </a:t>
            </a:r>
            <a:r>
              <a:rPr lang="en-GB" sz="3200" dirty="0" err="1"/>
              <a:t>gereken</a:t>
            </a:r>
            <a:r>
              <a:rPr lang="en-GB" sz="3200" dirty="0"/>
              <a:t> </a:t>
            </a:r>
            <a:r>
              <a:rPr lang="en-GB" sz="3200" dirty="0" err="1"/>
              <a:t>görevlendrmeden</a:t>
            </a:r>
            <a:r>
              <a:rPr lang="en-GB" sz="3200" dirty="0"/>
              <a:t> </a:t>
            </a:r>
            <a:r>
              <a:rPr lang="en-GB" sz="3200" dirty="0" err="1"/>
              <a:t>değildir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819DA-62F4-4528-B4C7-88ED5B832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Biyolojik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Yangın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Salgın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Elektrik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F0798-AB21-4ECD-9B55-F8554ECC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C79CA-E703-415D-8DC7-59EBC722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8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043B3-050B-4179-A05E-9A619D245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3. </a:t>
            </a:r>
            <a:r>
              <a:rPr lang="en-GB" sz="3200" dirty="0" err="1"/>
              <a:t>Yaşam</a:t>
            </a:r>
            <a:r>
              <a:rPr lang="en-GB" sz="3200" dirty="0"/>
              <a:t> </a:t>
            </a:r>
            <a:r>
              <a:rPr lang="en-GB" sz="3200" dirty="0" err="1"/>
              <a:t>alanlarından</a:t>
            </a:r>
            <a:r>
              <a:rPr lang="en-GB" sz="3200" dirty="0"/>
              <a:t> </a:t>
            </a:r>
            <a:r>
              <a:rPr lang="en-GB" sz="3200" dirty="0" err="1"/>
              <a:t>uzak</a:t>
            </a:r>
            <a:r>
              <a:rPr lang="en-GB" sz="3200" dirty="0"/>
              <a:t> </a:t>
            </a:r>
            <a:r>
              <a:rPr lang="en-GB" sz="3200" dirty="0" err="1"/>
              <a:t>tutmanız</a:t>
            </a:r>
            <a:r>
              <a:rPr lang="en-GB" sz="3200" dirty="0"/>
              <a:t> </a:t>
            </a:r>
            <a:r>
              <a:rPr lang="en-GB" sz="3200" dirty="0" err="1"/>
              <a:t>gereken</a:t>
            </a:r>
            <a:r>
              <a:rPr lang="en-GB" sz="3200" dirty="0"/>
              <a:t> </a:t>
            </a:r>
            <a:r>
              <a:rPr lang="en-GB" sz="3200" dirty="0" err="1"/>
              <a:t>kimyasallar</a:t>
            </a:r>
            <a:r>
              <a:rPr lang="en-GB" sz="3200" dirty="0"/>
              <a:t> </a:t>
            </a:r>
            <a:r>
              <a:rPr lang="en-GB" sz="3200" dirty="0" err="1"/>
              <a:t>için</a:t>
            </a:r>
            <a:r>
              <a:rPr lang="en-GB" sz="3200" dirty="0"/>
              <a:t> </a:t>
            </a:r>
            <a:r>
              <a:rPr lang="en-GB" sz="3200" dirty="0" err="1"/>
              <a:t>güvenlik</a:t>
            </a:r>
            <a:r>
              <a:rPr lang="en-GB" sz="3200" dirty="0"/>
              <a:t> </a:t>
            </a:r>
            <a:r>
              <a:rPr lang="en-GB" sz="3200" dirty="0" err="1"/>
              <a:t>kodu</a:t>
            </a:r>
            <a:r>
              <a:rPr lang="en-GB" sz="3200" dirty="0"/>
              <a:t> </a:t>
            </a:r>
            <a:r>
              <a:rPr lang="en-GB" sz="3200" dirty="0" err="1"/>
              <a:t>nedir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9D529-2959-42D9-BDF2-AC8097F2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S1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S2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S3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S4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2E198-BE16-4382-8692-72E449666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E37C0-859B-4A03-AB85-8E36FB6A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23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256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laborauvar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akışı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ilgili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/>
              <a:t>güvenlik</a:t>
            </a:r>
            <a:r>
              <a:rPr lang="en-GB" dirty="0"/>
              <a:t> </a:t>
            </a:r>
            <a:r>
              <a:rPr lang="en-GB" dirty="0" err="1"/>
              <a:t>planlarının</a:t>
            </a:r>
            <a:r>
              <a:rPr lang="en-GB" dirty="0"/>
              <a:t> </a:t>
            </a:r>
            <a:r>
              <a:rPr lang="en-GB" dirty="0" err="1"/>
              <a:t>nasıl</a:t>
            </a:r>
            <a:r>
              <a:rPr lang="en-GB" dirty="0"/>
              <a:t> </a:t>
            </a:r>
            <a:r>
              <a:rPr lang="en-GB" dirty="0" err="1">
                <a:solidFill>
                  <a:schemeClr val="dk1"/>
                </a:solidFill>
              </a:rPr>
              <a:t>hazırlandığını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043B3-050B-4179-A05E-9A619D245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3. </a:t>
            </a:r>
            <a:r>
              <a:rPr lang="en-GB" sz="3200" dirty="0" err="1"/>
              <a:t>Yaşam</a:t>
            </a:r>
            <a:r>
              <a:rPr lang="en-GB" sz="3200" dirty="0"/>
              <a:t> </a:t>
            </a:r>
            <a:r>
              <a:rPr lang="en-GB" sz="3200" dirty="0" err="1"/>
              <a:t>alanlarından</a:t>
            </a:r>
            <a:r>
              <a:rPr lang="en-GB" sz="3200" dirty="0"/>
              <a:t> </a:t>
            </a:r>
            <a:r>
              <a:rPr lang="en-GB" sz="3200" dirty="0" err="1"/>
              <a:t>uzak</a:t>
            </a:r>
            <a:r>
              <a:rPr lang="en-GB" sz="3200" dirty="0"/>
              <a:t> </a:t>
            </a:r>
            <a:r>
              <a:rPr lang="en-GB" sz="3200" dirty="0" err="1"/>
              <a:t>tutmanız</a:t>
            </a:r>
            <a:r>
              <a:rPr lang="en-GB" sz="3200" dirty="0"/>
              <a:t> </a:t>
            </a:r>
            <a:r>
              <a:rPr lang="en-GB" sz="3200" dirty="0" err="1"/>
              <a:t>gereken</a:t>
            </a:r>
            <a:r>
              <a:rPr lang="en-GB" sz="3200" dirty="0"/>
              <a:t> </a:t>
            </a:r>
            <a:r>
              <a:rPr lang="en-GB" sz="3200" dirty="0" err="1"/>
              <a:t>kimyasallar</a:t>
            </a:r>
            <a:r>
              <a:rPr lang="en-GB" sz="3200" dirty="0"/>
              <a:t> </a:t>
            </a:r>
            <a:r>
              <a:rPr lang="en-GB" sz="3200" dirty="0" err="1"/>
              <a:t>için</a:t>
            </a:r>
            <a:r>
              <a:rPr lang="en-GB" sz="3200" dirty="0"/>
              <a:t> </a:t>
            </a:r>
            <a:r>
              <a:rPr lang="en-GB" sz="3200" dirty="0" err="1"/>
              <a:t>güvenlik</a:t>
            </a:r>
            <a:r>
              <a:rPr lang="en-GB" sz="3200" dirty="0"/>
              <a:t> </a:t>
            </a:r>
            <a:r>
              <a:rPr lang="en-GB" sz="3200" dirty="0" err="1"/>
              <a:t>kodu</a:t>
            </a:r>
            <a:r>
              <a:rPr lang="en-GB" sz="3200" dirty="0"/>
              <a:t> </a:t>
            </a:r>
            <a:r>
              <a:rPr lang="en-GB" sz="3200" dirty="0" err="1"/>
              <a:t>nedir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9D529-2959-42D9-BDF2-AC8097F2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S1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S2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S3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S4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/>
              <a:t>S5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2E198-BE16-4382-8692-72E449666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E37C0-859B-4A03-AB85-8E36FB6A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01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BEEED-2163-4480-96F7-B222BE34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4. </a:t>
            </a:r>
            <a:r>
              <a:rPr lang="en-GB" sz="3200" dirty="0" err="1"/>
              <a:t>Tehlikeli</a:t>
            </a:r>
            <a:r>
              <a:rPr lang="en-GB" sz="3200" dirty="0"/>
              <a:t> </a:t>
            </a:r>
            <a:r>
              <a:rPr lang="en-GB" sz="3200" dirty="0" err="1"/>
              <a:t>kimyasal</a:t>
            </a:r>
            <a:r>
              <a:rPr lang="en-GB" sz="3200" dirty="0"/>
              <a:t> </a:t>
            </a:r>
            <a:r>
              <a:rPr lang="en-GB" sz="3200" dirty="0" err="1"/>
              <a:t>etiketlerinde</a:t>
            </a:r>
            <a:r>
              <a:rPr lang="en-GB" sz="3200" dirty="0"/>
              <a:t> </a:t>
            </a:r>
            <a:r>
              <a:rPr lang="en-GB" sz="3200" dirty="0" err="1"/>
              <a:t>aşağıdakilerden</a:t>
            </a:r>
            <a:r>
              <a:rPr lang="en-GB" sz="3200" dirty="0"/>
              <a:t>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bulunmaz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79613-0849-45C8-AF99-E13747F91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içeriği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teslim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alan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personel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adı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işaretleri</a:t>
            </a:r>
            <a:r>
              <a:rPr lang="en-US" dirty="0">
                <a:effectLst/>
                <a:latin typeface="Arial" panose="020B0604020202020204" pitchFamily="34" charset="0"/>
              </a:rPr>
              <a:t>,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>
                <a:latin typeface="Arial" panose="020B0604020202020204" pitchFamily="34" charset="0"/>
              </a:rPr>
              <a:t>R (risk) ve S (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</a:rPr>
              <a:t>kodları</a:t>
            </a:r>
            <a:endParaRPr lang="en-US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>
                <a:latin typeface="Arial" panose="020B0604020202020204" pitchFamily="34" charset="0"/>
              </a:rPr>
              <a:t>MSDS (</a:t>
            </a:r>
            <a:r>
              <a:rPr lang="en-US" dirty="0" err="1">
                <a:latin typeface="Arial" panose="020B0604020202020204" pitchFamily="34" charset="0"/>
              </a:rPr>
              <a:t>Malzeme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 Bilgi </a:t>
            </a:r>
            <a:r>
              <a:rPr lang="en-US" dirty="0" err="1">
                <a:latin typeface="Arial" panose="020B0604020202020204" pitchFamily="34" charset="0"/>
              </a:rPr>
              <a:t>Formu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5BD4C-E015-448D-BD9D-176EDBB8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EBBFD-C453-4CE7-B2A2-0134708D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90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BEEED-2163-4480-96F7-B222BE34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4. </a:t>
            </a:r>
            <a:r>
              <a:rPr lang="en-GB" sz="3200" dirty="0" err="1"/>
              <a:t>Tehlikeli</a:t>
            </a:r>
            <a:r>
              <a:rPr lang="en-GB" sz="3200" dirty="0"/>
              <a:t> </a:t>
            </a:r>
            <a:r>
              <a:rPr lang="en-GB" sz="3200" dirty="0" err="1"/>
              <a:t>kimyasal</a:t>
            </a:r>
            <a:r>
              <a:rPr lang="en-GB" sz="3200" dirty="0"/>
              <a:t> </a:t>
            </a:r>
            <a:r>
              <a:rPr lang="en-GB" sz="3200" dirty="0" err="1"/>
              <a:t>etiketlerinde</a:t>
            </a:r>
            <a:r>
              <a:rPr lang="en-GB" sz="3200" dirty="0"/>
              <a:t> </a:t>
            </a:r>
            <a:r>
              <a:rPr lang="en-GB" sz="3200" dirty="0" err="1"/>
              <a:t>aşağıdakilerden</a:t>
            </a:r>
            <a:r>
              <a:rPr lang="en-GB" sz="3200" dirty="0"/>
              <a:t>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bulunmaz</a:t>
            </a:r>
            <a:r>
              <a:rPr lang="en-GB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79613-0849-45C8-AF99-E13747F91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içeriği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teslim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alan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personel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adı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işaretleri</a:t>
            </a:r>
            <a:r>
              <a:rPr lang="en-US" dirty="0">
                <a:effectLst/>
                <a:latin typeface="Arial" panose="020B0604020202020204" pitchFamily="34" charset="0"/>
              </a:rPr>
              <a:t>,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>
                <a:latin typeface="Arial" panose="020B0604020202020204" pitchFamily="34" charset="0"/>
              </a:rPr>
              <a:t>R (risk) ve S (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</a:rPr>
              <a:t>kodları</a:t>
            </a:r>
            <a:endParaRPr lang="en-US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dirty="0">
                <a:latin typeface="Arial" panose="020B0604020202020204" pitchFamily="34" charset="0"/>
              </a:rPr>
              <a:t>MSDS (</a:t>
            </a:r>
            <a:r>
              <a:rPr lang="en-US" dirty="0" err="1">
                <a:latin typeface="Arial" panose="020B0604020202020204" pitchFamily="34" charset="0"/>
              </a:rPr>
              <a:t>Malzeme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 Bilgi </a:t>
            </a:r>
            <a:r>
              <a:rPr lang="en-US" dirty="0" err="1">
                <a:latin typeface="Arial" panose="020B0604020202020204" pitchFamily="34" charset="0"/>
              </a:rPr>
              <a:t>Formu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5BD4C-E015-448D-BD9D-176EDBB8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EBBFD-C453-4CE7-B2A2-0134708D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03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57A8-51DA-44E4-8076-73176F70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5. </a:t>
            </a:r>
            <a:r>
              <a:rPr lang="en-GB" sz="3200" dirty="0" err="1"/>
              <a:t>Hazırlanmış</a:t>
            </a:r>
            <a:r>
              <a:rPr lang="en-GB" sz="3200" dirty="0"/>
              <a:t> </a:t>
            </a:r>
            <a:r>
              <a:rPr lang="en-GB" sz="3200" dirty="0" err="1"/>
              <a:t>olan</a:t>
            </a:r>
            <a:r>
              <a:rPr lang="en-GB" sz="3200" dirty="0"/>
              <a:t> </a:t>
            </a:r>
            <a:r>
              <a:rPr lang="en-GB" sz="3200" dirty="0" err="1"/>
              <a:t>reaktif</a:t>
            </a:r>
            <a:r>
              <a:rPr lang="en-GB" sz="3200" dirty="0"/>
              <a:t> veya </a:t>
            </a:r>
            <a:r>
              <a:rPr lang="en-GB" sz="3200" dirty="0" err="1"/>
              <a:t>çözelti</a:t>
            </a:r>
            <a:r>
              <a:rPr lang="en-GB" sz="3200" dirty="0"/>
              <a:t> </a:t>
            </a:r>
            <a:r>
              <a:rPr lang="en-GB" sz="3200" dirty="0" err="1"/>
              <a:t>üzerindeki</a:t>
            </a:r>
            <a:r>
              <a:rPr lang="en-GB" sz="3200" dirty="0"/>
              <a:t> </a:t>
            </a:r>
            <a:r>
              <a:rPr lang="en-GB" sz="3200" dirty="0" err="1"/>
              <a:t>etiketlerde</a:t>
            </a:r>
            <a:r>
              <a:rPr lang="en-GB" sz="3200" dirty="0"/>
              <a:t> </a:t>
            </a:r>
            <a:r>
              <a:rPr lang="en-GB" sz="3200" dirty="0" err="1"/>
              <a:t>aşağıdakilerden</a:t>
            </a:r>
            <a:r>
              <a:rPr lang="en-GB" sz="3200" dirty="0"/>
              <a:t> </a:t>
            </a:r>
            <a:r>
              <a:rPr lang="en-GB" sz="3200" dirty="0" err="1"/>
              <a:t>hangisi</a:t>
            </a:r>
            <a:r>
              <a:rPr lang="en-GB" sz="3200" dirty="0"/>
              <a:t> </a:t>
            </a:r>
            <a:r>
              <a:rPr lang="en-GB" sz="3200" dirty="0" err="1"/>
              <a:t>olamaz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A1047-B0A5-4994-B7C1-EBBA6ACAC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Hazırlayan</a:t>
            </a:r>
            <a:r>
              <a:rPr lang="en-GB" dirty="0"/>
              <a:t> ad/</a:t>
            </a:r>
            <a:r>
              <a:rPr lang="en-GB" dirty="0" err="1"/>
              <a:t>soyadı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Çözeltinin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hangi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işte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kullanılacağı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Hazırlama</a:t>
            </a:r>
            <a:r>
              <a:rPr lang="en-GB" dirty="0"/>
              <a:t> </a:t>
            </a:r>
            <a:r>
              <a:rPr lang="en-GB" dirty="0" err="1"/>
              <a:t>tarihi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Tahmini</a:t>
            </a:r>
            <a:r>
              <a:rPr lang="en-GB" dirty="0"/>
              <a:t> son </a:t>
            </a:r>
            <a:r>
              <a:rPr lang="en-GB" dirty="0" err="1"/>
              <a:t>kullanım</a:t>
            </a:r>
            <a:r>
              <a:rPr lang="en-GB" dirty="0"/>
              <a:t> </a:t>
            </a:r>
            <a:r>
              <a:rPr lang="en-GB" dirty="0" err="1"/>
              <a:t>tarihi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Çözeltinin</a:t>
            </a:r>
            <a:r>
              <a:rPr lang="en-GB" dirty="0"/>
              <a:t> </a:t>
            </a:r>
            <a:r>
              <a:rPr lang="en-GB" dirty="0" err="1"/>
              <a:t>içeriği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konsantrasyonu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B126C8-F709-4B7F-BFF5-CE6A79B71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9D4DD-CA9B-4ADA-81D3-A15DEDC9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3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0F9C5-F8DC-4036-B522-576C5315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4053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US" sz="3600" dirty="0" err="1"/>
              <a:t>Laboratuvar</a:t>
            </a:r>
            <a:r>
              <a:rPr lang="en-US" sz="3600" dirty="0"/>
              <a:t> </a:t>
            </a:r>
            <a:r>
              <a:rPr lang="en-US" sz="3600" dirty="0" err="1"/>
              <a:t>güvenliği</a:t>
            </a:r>
            <a:r>
              <a:rPr lang="en-US" sz="3600" dirty="0"/>
              <a:t> </a:t>
            </a:r>
            <a:r>
              <a:rPr lang="en-US" sz="3600" dirty="0" err="1"/>
              <a:t>için</a:t>
            </a:r>
            <a:r>
              <a:rPr lang="en-US" sz="3600" dirty="0"/>
              <a:t> </a:t>
            </a:r>
            <a:r>
              <a:rPr lang="en-US" sz="3600" dirty="0" err="1"/>
              <a:t>temel</a:t>
            </a:r>
            <a:r>
              <a:rPr lang="en-US" sz="3600" dirty="0"/>
              <a:t> </a:t>
            </a:r>
            <a:r>
              <a:rPr lang="en-US" sz="3600" dirty="0" err="1"/>
              <a:t>unsurlar</a:t>
            </a:r>
            <a:r>
              <a:rPr lang="en-US" sz="36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99D50-91A8-4AF1-9263-7F3175422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2746"/>
            <a:ext cx="10888362" cy="4904217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Resmi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bir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güvenlik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programı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olmalıdır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hijyen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Kanla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bulaşan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patojenlerle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karşılaşma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Tüberküloz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kontrol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Ergonomi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alanlarında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mevcut</a:t>
            </a:r>
            <a:r>
              <a:rPr lang="en-US" dirty="0">
                <a:effectLst/>
                <a:latin typeface="Arial" panose="020B0604020202020204" pitchFamily="34" charset="0"/>
              </a:rPr>
              <a:t> plan ve </a:t>
            </a:r>
            <a:r>
              <a:rPr lang="en-US" dirty="0" err="1">
                <a:effectLst/>
                <a:latin typeface="Arial" panose="020B0604020202020204" pitchFamily="34" charset="0"/>
              </a:rPr>
              <a:t>programları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olmalıdır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Biyolojik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Arial" panose="020B0604020202020204" pitchFamily="34" charset="0"/>
              </a:rPr>
              <a:t>Yangın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Elektrik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mücadele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edecek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personelin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açık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kimlikleri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alınacak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önlemler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tanımlanmış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olmalıdır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dirty="0" err="1">
                <a:effectLst/>
                <a:latin typeface="Arial" panose="020B0604020202020204" pitchFamily="34" charset="0"/>
              </a:rPr>
              <a:t>Tehlikeli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uygun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güvenlik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alanlarının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tanımlanmış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olması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gerekir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A65B17-6FFC-41CB-8359-2359F8E7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706F2-6291-48B2-9E1A-2F92FA8F4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0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51B1-8F32-4F6D-83A2-21060305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4053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US" sz="3600" dirty="0"/>
              <a:t>KLİNİK LABORATUVAR GÜVENLİK PLANLARI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6A9A1-E923-4124-AB4E-1DB5A49E4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4830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1. </a:t>
            </a:r>
            <a:r>
              <a:rPr lang="en-US" sz="2400" b="1" dirty="0" err="1"/>
              <a:t>Maruziyet</a:t>
            </a:r>
            <a:r>
              <a:rPr lang="en-US" sz="2400" b="1" dirty="0"/>
              <a:t> </a:t>
            </a:r>
            <a:r>
              <a:rPr lang="en-US" sz="2400" b="1" dirty="0" err="1"/>
              <a:t>Kontrol</a:t>
            </a:r>
            <a:r>
              <a:rPr lang="en-US" sz="2400" b="1" dirty="0"/>
              <a:t> </a:t>
            </a:r>
            <a:r>
              <a:rPr lang="en-US" sz="2400" b="1" dirty="0" err="1"/>
              <a:t>Planı</a:t>
            </a:r>
            <a:r>
              <a:rPr lang="en-US" sz="2400" b="1" dirty="0"/>
              <a:t>: </a:t>
            </a:r>
          </a:p>
          <a:p>
            <a:r>
              <a:rPr lang="en-US" sz="2400" dirty="0" err="1">
                <a:latin typeface="Arial" panose="020B0604020202020204" pitchFamily="34" charset="0"/>
              </a:rPr>
              <a:t>Maruz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kalınan</a:t>
            </a:r>
            <a:r>
              <a:rPr lang="en-US" sz="2400" dirty="0">
                <a:latin typeface="Arial" panose="020B0604020202020204" pitchFamily="34" charset="0"/>
              </a:rPr>
              <a:t> material ve </a:t>
            </a:r>
            <a:r>
              <a:rPr lang="en-US" sz="2400" dirty="0" err="1">
                <a:latin typeface="Arial" panose="020B0604020202020204" pitchFamily="34" charset="0"/>
              </a:rPr>
              <a:t>patojenin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yayılma</a:t>
            </a:r>
            <a:r>
              <a:rPr lang="en-US" sz="2400" dirty="0">
                <a:latin typeface="Arial" panose="020B0604020202020204" pitchFamily="34" charset="0"/>
              </a:rPr>
              <a:t> ve </a:t>
            </a:r>
            <a:r>
              <a:rPr lang="en-US" sz="2400" dirty="0" err="1">
                <a:latin typeface="Arial" panose="020B0604020202020204" pitchFamily="34" charset="0"/>
              </a:rPr>
              <a:t>bulaşma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yoluna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göre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tedbir</a:t>
            </a:r>
            <a:r>
              <a:rPr lang="en-US" sz="2400" dirty="0">
                <a:latin typeface="Arial" panose="020B0604020202020204" pitchFamily="34" charset="0"/>
              </a:rPr>
              <a:t> ve </a:t>
            </a:r>
            <a:r>
              <a:rPr lang="en-US" sz="2400" dirty="0" err="1">
                <a:latin typeface="Arial" panose="020B0604020202020204" pitchFamily="34" charset="0"/>
              </a:rPr>
              <a:t>çözüm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üretmeyi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kapsar</a:t>
            </a:r>
            <a:r>
              <a:rPr lang="en-US" sz="2400" dirty="0">
                <a:latin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latin typeface="Arial" panose="020B0604020202020204" pitchFamily="34" charset="0"/>
              </a:rPr>
              <a:t>Üç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temel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yolla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maruziyet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kapsamda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</a:rPr>
              <a:t>incelenir</a:t>
            </a:r>
            <a:r>
              <a:rPr lang="en-US" sz="2400" dirty="0">
                <a:latin typeface="Arial" panose="020B0604020202020204" pitchFamily="34" charset="0"/>
              </a:rPr>
              <a:t>: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Kan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patojenlere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lvl="1"/>
            <a:r>
              <a:rPr lang="en-US" dirty="0" err="1">
                <a:latin typeface="Arial" panose="020B0604020202020204" pitchFamily="34" charset="0"/>
              </a:rPr>
              <a:t>Hava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yoluyla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bulaşan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patojenlere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lvl="1"/>
            <a:r>
              <a:rPr lang="en-US" dirty="0" err="1">
                <a:latin typeface="Arial" panose="020B0604020202020204" pitchFamily="34" charset="0"/>
              </a:rPr>
              <a:t>Tıbbi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atıklara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maruz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kalma</a:t>
            </a: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/>
              <a:t>2. </a:t>
            </a:r>
            <a:r>
              <a:rPr lang="en-US" sz="2400" b="1" dirty="0" err="1"/>
              <a:t>Kimyasal</a:t>
            </a:r>
            <a:r>
              <a:rPr lang="en-US" sz="2400" b="1" dirty="0"/>
              <a:t> </a:t>
            </a:r>
            <a:r>
              <a:rPr lang="en-US" sz="2400" b="1" dirty="0" err="1"/>
              <a:t>Kontrol</a:t>
            </a:r>
            <a:r>
              <a:rPr lang="en-US" sz="2400" b="1" dirty="0"/>
              <a:t> </a:t>
            </a:r>
            <a:r>
              <a:rPr lang="en-US" sz="2400" b="1" dirty="0" err="1"/>
              <a:t>Planı</a:t>
            </a:r>
            <a:r>
              <a:rPr lang="en-US" sz="2400" b="1" dirty="0"/>
              <a:t>:</a:t>
            </a:r>
          </a:p>
          <a:p>
            <a:r>
              <a:rPr lang="en-US" sz="2400" dirty="0" err="1"/>
              <a:t>Laboratuvarda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kimyasalların</a:t>
            </a:r>
            <a:r>
              <a:rPr lang="en-US" sz="2400" dirty="0"/>
              <a:t> </a:t>
            </a:r>
            <a:r>
              <a:rPr lang="en-US" sz="2400" dirty="0" err="1"/>
              <a:t>tehlike</a:t>
            </a:r>
            <a:r>
              <a:rPr lang="en-US" sz="2400" dirty="0"/>
              <a:t> </a:t>
            </a:r>
            <a:r>
              <a:rPr lang="en-US" sz="2400" dirty="0" err="1"/>
              <a:t>dercelerine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sınıflandırılarak</a:t>
            </a:r>
            <a:r>
              <a:rPr lang="en-US" sz="2400" dirty="0"/>
              <a:t> </a:t>
            </a:r>
            <a:r>
              <a:rPr lang="en-US" sz="2400" dirty="0" err="1"/>
              <a:t>maruziyet</a:t>
            </a:r>
            <a:r>
              <a:rPr lang="en-US" sz="2400" dirty="0"/>
              <a:t> </a:t>
            </a:r>
            <a:r>
              <a:rPr lang="en-US" sz="2400" dirty="0" err="1"/>
              <a:t>durumunda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ilk </a:t>
            </a:r>
            <a:r>
              <a:rPr lang="en-US" sz="2400" dirty="0" err="1"/>
              <a:t>yardımın</a:t>
            </a:r>
            <a:r>
              <a:rPr lang="en-US" sz="2400" dirty="0"/>
              <a:t> </a:t>
            </a:r>
            <a:r>
              <a:rPr lang="en-US" sz="2400" dirty="0" err="1"/>
              <a:t>alınmasını</a:t>
            </a:r>
            <a:r>
              <a:rPr lang="en-US" sz="2400" dirty="0"/>
              <a:t>, </a:t>
            </a:r>
            <a:r>
              <a:rPr lang="en-US" sz="2400" dirty="0" err="1"/>
              <a:t>maruz</a:t>
            </a:r>
            <a:r>
              <a:rPr lang="en-US" sz="2400" dirty="0"/>
              <a:t> </a:t>
            </a:r>
            <a:r>
              <a:rPr lang="en-US" sz="2400" dirty="0" err="1"/>
              <a:t>lakma</a:t>
            </a:r>
            <a:r>
              <a:rPr lang="en-US" sz="2400" dirty="0"/>
              <a:t> ve </a:t>
            </a:r>
            <a:r>
              <a:rPr lang="en-US" sz="2400" dirty="0" err="1"/>
              <a:t>kimyasal</a:t>
            </a:r>
            <a:r>
              <a:rPr lang="en-US" sz="2400" dirty="0"/>
              <a:t> </a:t>
            </a:r>
            <a:r>
              <a:rPr lang="en-US" sz="2400" dirty="0" err="1"/>
              <a:t>kazalara</a:t>
            </a:r>
            <a:r>
              <a:rPr lang="en-US" sz="2400" dirty="0"/>
              <a:t> </a:t>
            </a:r>
            <a:r>
              <a:rPr lang="en-US" sz="2400" dirty="0" err="1"/>
              <a:t>karşın</a:t>
            </a:r>
            <a:r>
              <a:rPr lang="en-US" sz="2400" dirty="0"/>
              <a:t> </a:t>
            </a:r>
            <a:r>
              <a:rPr lang="en-US" sz="2400" dirty="0" err="1"/>
              <a:t>tedbir</a:t>
            </a:r>
            <a:r>
              <a:rPr lang="en-US" sz="2400" dirty="0"/>
              <a:t> </a:t>
            </a:r>
            <a:r>
              <a:rPr lang="en-US" sz="2400" dirty="0" err="1"/>
              <a:t>alınmasını</a:t>
            </a:r>
            <a:r>
              <a:rPr lang="en-US" sz="2400" dirty="0"/>
              <a:t> </a:t>
            </a:r>
            <a:r>
              <a:rPr lang="en-US" sz="2400" dirty="0" err="1"/>
              <a:t>kapsar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68EFAD-4390-4668-9287-BF3F8F1FA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A80EC-AFF4-4F51-A1B6-5382EB026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5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3D092-1BAD-48E0-92CD-3B202E13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Font typeface="Arial" panose="020B0604020202020204" pitchFamily="34" charset="0"/>
            </a:pPr>
            <a:r>
              <a:rPr lang="en-US" sz="3600" dirty="0" err="1"/>
              <a:t>Kişisel</a:t>
            </a:r>
            <a:r>
              <a:rPr lang="en-US" sz="3600" dirty="0"/>
              <a:t> </a:t>
            </a:r>
            <a:r>
              <a:rPr lang="en-US" sz="3600" dirty="0" err="1"/>
              <a:t>Koruyucu</a:t>
            </a:r>
            <a:r>
              <a:rPr lang="en-US" sz="3600" dirty="0"/>
              <a:t> </a:t>
            </a:r>
            <a:r>
              <a:rPr lang="en-US" sz="3600" dirty="0" err="1"/>
              <a:t>Ekipman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Donanım</a:t>
            </a:r>
            <a:r>
              <a:rPr lang="en-US" sz="3600" dirty="0"/>
              <a:t>  (KKE </a:t>
            </a:r>
            <a:r>
              <a:rPr lang="en-US" sz="3600" dirty="0" err="1"/>
              <a:t>veya</a:t>
            </a:r>
            <a:r>
              <a:rPr lang="en-US" sz="3600" dirty="0"/>
              <a:t> KKD) </a:t>
            </a:r>
            <a:r>
              <a:rPr lang="en-US" sz="3600" dirty="0" err="1"/>
              <a:t>tanımı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89A1C-20CF-4A4E-BE29-897555527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49" y="1075038"/>
            <a:ext cx="10624751" cy="512415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 err="1"/>
              <a:t>Kişisel</a:t>
            </a:r>
            <a:r>
              <a:rPr lang="en-GB" dirty="0"/>
              <a:t> </a:t>
            </a:r>
            <a:r>
              <a:rPr lang="en-GB" dirty="0" err="1"/>
              <a:t>koruyucu</a:t>
            </a:r>
            <a:r>
              <a:rPr lang="en-GB" dirty="0"/>
              <a:t> </a:t>
            </a:r>
            <a:r>
              <a:rPr lang="en-GB" dirty="0" err="1"/>
              <a:t>ekipmanlar</a:t>
            </a:r>
            <a:r>
              <a:rPr lang="en-GB" dirty="0"/>
              <a:t> </a:t>
            </a:r>
            <a:r>
              <a:rPr lang="en-GB" dirty="0" err="1"/>
              <a:t>çalışanların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şartlarda</a:t>
            </a:r>
            <a:r>
              <a:rPr lang="en-GB" dirty="0"/>
              <a:t> </a:t>
            </a:r>
            <a:r>
              <a:rPr lang="en-GB" dirty="0" err="1"/>
              <a:t>maruz</a:t>
            </a:r>
            <a:r>
              <a:rPr lang="en-GB" dirty="0"/>
              <a:t> </a:t>
            </a:r>
            <a:r>
              <a:rPr lang="en-GB" dirty="0" err="1"/>
              <a:t>kalabilecekleri</a:t>
            </a:r>
            <a:r>
              <a:rPr lang="en-GB" dirty="0"/>
              <a:t> </a:t>
            </a:r>
            <a:r>
              <a:rPr lang="en-GB" dirty="0" err="1"/>
              <a:t>kimyasal</a:t>
            </a:r>
            <a:r>
              <a:rPr lang="en-GB" dirty="0"/>
              <a:t>, </a:t>
            </a:r>
            <a:r>
              <a:rPr lang="en-GB" dirty="0" err="1"/>
              <a:t>fiziksel</a:t>
            </a:r>
            <a:r>
              <a:rPr lang="en-GB" dirty="0"/>
              <a:t> </a:t>
            </a:r>
            <a:r>
              <a:rPr lang="en-GB" dirty="0" err="1"/>
              <a:t>etmenlerve</a:t>
            </a:r>
            <a:r>
              <a:rPr lang="en-GB" dirty="0"/>
              <a:t> </a:t>
            </a:r>
            <a:r>
              <a:rPr lang="en-GB" dirty="0" err="1"/>
              <a:t>patojenlere</a:t>
            </a:r>
            <a:r>
              <a:rPr lang="en-GB" dirty="0"/>
              <a:t> </a:t>
            </a:r>
            <a:r>
              <a:rPr lang="en-GB" dirty="0" err="1"/>
              <a:t>karşı</a:t>
            </a:r>
            <a:r>
              <a:rPr lang="en-GB" dirty="0"/>
              <a:t> </a:t>
            </a:r>
            <a:r>
              <a:rPr lang="en-GB" dirty="0" err="1"/>
              <a:t>korunmayı</a:t>
            </a:r>
            <a:r>
              <a:rPr lang="en-GB" dirty="0"/>
              <a:t> </a:t>
            </a:r>
            <a:r>
              <a:rPr lang="en-GB" dirty="0" err="1"/>
              <a:t>sağlayan</a:t>
            </a:r>
            <a:r>
              <a:rPr lang="en-GB" dirty="0"/>
              <a:t>, </a:t>
            </a:r>
            <a:r>
              <a:rPr lang="en-GB" dirty="0" err="1"/>
              <a:t>standar</a:t>
            </a:r>
            <a:r>
              <a:rPr lang="en-GB" dirty="0"/>
              <a:t> </a:t>
            </a:r>
            <a:r>
              <a:rPr lang="en-GB" dirty="0" err="1"/>
              <a:t>kıyafet</a:t>
            </a:r>
            <a:r>
              <a:rPr lang="en-GB" dirty="0"/>
              <a:t> </a:t>
            </a:r>
            <a:r>
              <a:rPr lang="en-GB" dirty="0" err="1"/>
              <a:t>üstü</a:t>
            </a:r>
            <a:r>
              <a:rPr lang="en-GB" dirty="0"/>
              <a:t> </a:t>
            </a:r>
            <a:r>
              <a:rPr lang="en-GB" dirty="0" err="1"/>
              <a:t>uygulaması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ekipmanlardır</a:t>
            </a:r>
            <a:r>
              <a:rPr lang="en-GB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sayılabilecek</a:t>
            </a:r>
            <a:r>
              <a:rPr lang="en-GB" dirty="0"/>
              <a:t> </a:t>
            </a:r>
            <a:r>
              <a:rPr lang="en-GB" dirty="0" err="1"/>
              <a:t>donanım</a:t>
            </a:r>
            <a:r>
              <a:rPr lang="en-GB" dirty="0"/>
              <a:t> </a:t>
            </a:r>
            <a:r>
              <a:rPr lang="en-GB" dirty="0" err="1"/>
              <a:t>şunları</a:t>
            </a:r>
            <a:r>
              <a:rPr lang="en-GB" dirty="0"/>
              <a:t> </a:t>
            </a:r>
            <a:r>
              <a:rPr lang="en-GB" dirty="0" err="1"/>
              <a:t>kapsar</a:t>
            </a:r>
            <a:r>
              <a:rPr lang="en-GB" dirty="0"/>
              <a:t>: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Koruyucu</a:t>
            </a:r>
            <a:r>
              <a:rPr lang="en-GB" dirty="0"/>
              <a:t> </a:t>
            </a:r>
            <a:r>
              <a:rPr lang="en-GB" dirty="0" err="1"/>
              <a:t>maske</a:t>
            </a:r>
            <a:r>
              <a:rPr lang="en-GB" dirty="0"/>
              <a:t>, tam </a:t>
            </a:r>
            <a:r>
              <a:rPr lang="en-GB" dirty="0" err="1"/>
              <a:t>koruyucu</a:t>
            </a:r>
            <a:r>
              <a:rPr lang="en-GB" dirty="0"/>
              <a:t> </a:t>
            </a:r>
            <a:r>
              <a:rPr lang="en-GB" dirty="0" err="1"/>
              <a:t>gözlük</a:t>
            </a:r>
            <a:r>
              <a:rPr lang="en-GB" dirty="0"/>
              <a:t> (</a:t>
            </a:r>
            <a:r>
              <a:rPr lang="en-GB" dirty="0" err="1"/>
              <a:t>dalgıç</a:t>
            </a:r>
            <a:r>
              <a:rPr lang="en-GB" dirty="0"/>
              <a:t> tipi)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yüz</a:t>
            </a:r>
            <a:r>
              <a:rPr lang="en-GB" dirty="0"/>
              <a:t> </a:t>
            </a:r>
            <a:r>
              <a:rPr lang="en-GB" dirty="0" err="1"/>
              <a:t>kalkanı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Eldiven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Önlük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Ergonomik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güvenli</a:t>
            </a:r>
            <a:r>
              <a:rPr lang="en-GB" dirty="0"/>
              <a:t> </a:t>
            </a:r>
            <a:r>
              <a:rPr lang="en-GB" dirty="0" err="1"/>
              <a:t>ayakkabı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terlikler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ısıya</a:t>
            </a:r>
            <a:r>
              <a:rPr lang="en-GB" dirty="0"/>
              <a:t> </a:t>
            </a:r>
            <a:r>
              <a:rPr lang="en-GB" dirty="0" err="1"/>
              <a:t>dayanıklı</a:t>
            </a:r>
            <a:r>
              <a:rPr lang="en-GB" dirty="0"/>
              <a:t> </a:t>
            </a:r>
            <a:r>
              <a:rPr lang="en-GB" dirty="0" err="1"/>
              <a:t>eldivenler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Tulumlar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dirty="0" err="1"/>
              <a:t>Detaylı</a:t>
            </a:r>
            <a:r>
              <a:rPr lang="en-GB" dirty="0"/>
              <a:t> </a:t>
            </a:r>
            <a:r>
              <a:rPr lang="en-GB" dirty="0" err="1"/>
              <a:t>bilgi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: </a:t>
            </a:r>
            <a:r>
              <a:rPr lang="en-US" dirty="0">
                <a:effectLst/>
                <a:latin typeface="Arial" panose="020B0604020202020204" pitchFamily="34" charset="0"/>
              </a:rPr>
              <a:t>www.laboratuvar.saglik.gov.tr</a:t>
            </a:r>
            <a:endParaRPr lang="en-GB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DD079-B116-42A1-926A-1B334A0C1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EDBD0-2D47-4FAC-B817-A0E564AE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29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8C64B-6D7E-419F-8042-708468E83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29" y="259492"/>
            <a:ext cx="4909752" cy="633901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b="1" dirty="0"/>
              <a:t>KİŞİSEL KORUYUCU DONANIMLAR (KKD)</a:t>
            </a:r>
          </a:p>
          <a:p>
            <a:pPr marL="0" indent="0" algn="just">
              <a:buNone/>
            </a:pPr>
            <a:r>
              <a:rPr lang="en-US" b="1" dirty="0"/>
              <a:t>Kulak </a:t>
            </a:r>
            <a:r>
              <a:rPr lang="en-US" b="1" dirty="0" err="1"/>
              <a:t>Koruyucuları</a:t>
            </a:r>
            <a:r>
              <a:rPr lang="en-US" b="1" dirty="0"/>
              <a:t>:</a:t>
            </a:r>
          </a:p>
          <a:p>
            <a:pPr algn="just"/>
            <a:r>
              <a:rPr lang="en-US" dirty="0" err="1"/>
              <a:t>Çalışılan</a:t>
            </a:r>
            <a:r>
              <a:rPr lang="en-US" dirty="0"/>
              <a:t> </a:t>
            </a:r>
            <a:r>
              <a:rPr lang="en-US" dirty="0" err="1"/>
              <a:t>Ortamdaki</a:t>
            </a:r>
            <a:r>
              <a:rPr lang="en-US" dirty="0"/>
              <a:t> </a:t>
            </a:r>
            <a:r>
              <a:rPr lang="en-US" dirty="0" err="1"/>
              <a:t>gürültü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düzeyinin</a:t>
            </a:r>
            <a:r>
              <a:rPr lang="en-US" dirty="0"/>
              <a:t> 85 </a:t>
            </a:r>
            <a:r>
              <a:rPr lang="en-US" dirty="0" err="1"/>
              <a:t>dba’dan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Koruyucuları</a:t>
            </a:r>
            <a:r>
              <a:rPr lang="en-US" b="1" dirty="0"/>
              <a:t> (</a:t>
            </a:r>
            <a:r>
              <a:rPr lang="en-US" b="1" dirty="0" err="1"/>
              <a:t>Gözlük</a:t>
            </a:r>
            <a:r>
              <a:rPr lang="en-US" b="1" dirty="0"/>
              <a:t>):</a:t>
            </a:r>
          </a:p>
          <a:p>
            <a:pPr algn="just"/>
            <a:r>
              <a:rPr lang="en-US" dirty="0" err="1"/>
              <a:t>İşin</a:t>
            </a:r>
            <a:r>
              <a:rPr lang="en-US" dirty="0"/>
              <a:t> </a:t>
            </a:r>
            <a:r>
              <a:rPr lang="en-US" dirty="0" err="1"/>
              <a:t>durumuna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donanım</a:t>
            </a:r>
            <a:r>
              <a:rPr lang="en-US" dirty="0"/>
              <a:t> </a:t>
            </a:r>
            <a:r>
              <a:rPr lang="en-US" dirty="0" err="1"/>
              <a:t>seçilip</a:t>
            </a:r>
            <a:r>
              <a:rPr lang="en-US" dirty="0"/>
              <a:t>, </a:t>
            </a:r>
            <a:r>
              <a:rPr lang="en-US" dirty="0" err="1"/>
              <a:t>kullanılmasına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gösterilmelidir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err="1"/>
              <a:t>Yüz</a:t>
            </a:r>
            <a:r>
              <a:rPr lang="en-US" b="1" dirty="0"/>
              <a:t> </a:t>
            </a:r>
            <a:r>
              <a:rPr lang="en-US" b="1" dirty="0" err="1"/>
              <a:t>Koruyucuları</a:t>
            </a:r>
            <a:r>
              <a:rPr lang="en-US" b="1" dirty="0"/>
              <a:t> (</a:t>
            </a:r>
            <a:r>
              <a:rPr lang="en-US" b="1" dirty="0" err="1"/>
              <a:t>Yüz</a:t>
            </a:r>
            <a:r>
              <a:rPr lang="en-US" b="1" dirty="0"/>
              <a:t> </a:t>
            </a:r>
            <a:r>
              <a:rPr lang="en-US" b="1" dirty="0" err="1"/>
              <a:t>Siperi</a:t>
            </a:r>
            <a:r>
              <a:rPr lang="en-US" b="1" dirty="0"/>
              <a:t>):</a:t>
            </a:r>
          </a:p>
          <a:p>
            <a:pPr algn="just"/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devirli</a:t>
            </a:r>
            <a:r>
              <a:rPr lang="en-US" dirty="0"/>
              <a:t> </a:t>
            </a:r>
            <a:r>
              <a:rPr lang="en-US" dirty="0" err="1"/>
              <a:t>toz</a:t>
            </a:r>
            <a:r>
              <a:rPr lang="en-US" dirty="0"/>
              <a:t> ve </a:t>
            </a:r>
            <a:r>
              <a:rPr lang="en-US" dirty="0" err="1"/>
              <a:t>talaş</a:t>
            </a:r>
            <a:r>
              <a:rPr lang="en-US" dirty="0"/>
              <a:t> </a:t>
            </a:r>
            <a:r>
              <a:rPr lang="en-US" dirty="0" err="1"/>
              <a:t>çıkaran</a:t>
            </a:r>
            <a:r>
              <a:rPr lang="en-US" dirty="0"/>
              <a:t> </a:t>
            </a:r>
            <a:r>
              <a:rPr lang="en-US" dirty="0" err="1"/>
              <a:t>işlerde</a:t>
            </a:r>
            <a:r>
              <a:rPr lang="en-US" dirty="0"/>
              <a:t>, </a:t>
            </a:r>
            <a:r>
              <a:rPr lang="en-US" dirty="0" err="1"/>
              <a:t>patojene</a:t>
            </a:r>
            <a:r>
              <a:rPr lang="en-US" dirty="0"/>
              <a:t> </a:t>
            </a:r>
            <a:r>
              <a:rPr lang="en-US" dirty="0" err="1"/>
              <a:t>damlacıkla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kalınabilecek</a:t>
            </a:r>
            <a:r>
              <a:rPr lang="en-US" dirty="0"/>
              <a:t> </a:t>
            </a:r>
            <a:r>
              <a:rPr lang="en-US" dirty="0" err="1"/>
              <a:t>ortamlarda</a:t>
            </a:r>
            <a:r>
              <a:rPr lang="en-US" dirty="0"/>
              <a:t> </a:t>
            </a:r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koruyucuları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err="1"/>
              <a:t>Solunum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b="1" dirty="0"/>
              <a:t> </a:t>
            </a:r>
            <a:r>
              <a:rPr lang="en-US" b="1" dirty="0" err="1"/>
              <a:t>Koruyucuları</a:t>
            </a:r>
            <a:r>
              <a:rPr lang="en-US" b="1" dirty="0"/>
              <a:t> (</a:t>
            </a:r>
            <a:r>
              <a:rPr lang="en-US" b="1" dirty="0" err="1"/>
              <a:t>Maske</a:t>
            </a:r>
            <a:r>
              <a:rPr lang="en-US" b="1" dirty="0"/>
              <a:t>):</a:t>
            </a:r>
          </a:p>
          <a:p>
            <a:pPr algn="just"/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laboratuvarlarda</a:t>
            </a:r>
            <a:r>
              <a:rPr lang="en-US" dirty="0"/>
              <a:t>,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(solvent, </a:t>
            </a:r>
            <a:r>
              <a:rPr lang="en-US" dirty="0" err="1"/>
              <a:t>toluen</a:t>
            </a:r>
            <a:r>
              <a:rPr lang="en-US" dirty="0"/>
              <a:t>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maddelerle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işçilerin</a:t>
            </a:r>
            <a:r>
              <a:rPr lang="en-US" dirty="0"/>
              <a:t> </a:t>
            </a:r>
            <a:r>
              <a:rPr lang="en-US" dirty="0" err="1"/>
              <a:t>ortama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i="1" dirty="0"/>
              <a:t> </a:t>
            </a:r>
            <a:r>
              <a:rPr lang="en-US" i="1" dirty="0" err="1"/>
              <a:t>filtreli</a:t>
            </a:r>
            <a:r>
              <a:rPr lang="en-US" i="1" dirty="0"/>
              <a:t> </a:t>
            </a:r>
            <a:r>
              <a:rPr lang="en-US" i="1" dirty="0" err="1"/>
              <a:t>maskeler</a:t>
            </a:r>
            <a:r>
              <a:rPr lang="en-US" dirty="0"/>
              <a:t> </a:t>
            </a:r>
            <a:r>
              <a:rPr lang="en-US" dirty="0" err="1"/>
              <a:t>kullanması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226474-0EC5-4C9F-A80C-24EC4275C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056D2B-2229-4F2B-93ED-D16C2DB4D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A8E36F-E0D9-44C2-9BD8-19051DC51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772" y="0"/>
            <a:ext cx="68722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2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393C-2E1B-48E0-A2FC-F41C4FCD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059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Tehlikeli</a:t>
            </a:r>
            <a:r>
              <a:rPr lang="en-GB" sz="3600" dirty="0"/>
              <a:t> </a:t>
            </a:r>
            <a:r>
              <a:rPr lang="en-GB" sz="3600" dirty="0" err="1"/>
              <a:t>kimyasallarla</a:t>
            </a:r>
            <a:r>
              <a:rPr lang="en-GB" sz="3600" dirty="0"/>
              <a:t> </a:t>
            </a:r>
            <a:r>
              <a:rPr lang="en-GB" sz="3600" dirty="0" err="1"/>
              <a:t>ilgili</a:t>
            </a:r>
            <a:r>
              <a:rPr lang="en-GB" sz="3600" dirty="0"/>
              <a:t> </a:t>
            </a:r>
            <a:r>
              <a:rPr lang="en-GB" sz="3600" dirty="0" err="1"/>
              <a:t>tedbirler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CFD9-228D-4090-A523-C3D7DD2BE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535"/>
            <a:ext cx="10515600" cy="501542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Uluslar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arası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düzenlemelerle</a:t>
            </a:r>
            <a:r>
              <a:rPr lang="en-US" dirty="0">
                <a:effectLst/>
                <a:latin typeface="Arial" panose="020B0604020202020204" pitchFamily="34" charset="0"/>
              </a:rPr>
              <a:t> her </a:t>
            </a:r>
            <a:r>
              <a:rPr lang="en-US" dirty="0" err="1">
                <a:effectLst/>
                <a:latin typeface="Arial" panose="020B0604020202020204" pitchFamily="34" charset="0"/>
              </a:rPr>
              <a:t>türlü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diğer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materyallerin</a:t>
            </a:r>
            <a:r>
              <a:rPr lang="en-US" dirty="0">
                <a:effectLst/>
                <a:latin typeface="Arial" panose="020B0604020202020204" pitchFamily="34" charset="0"/>
              </a:rPr>
              <a:t> (</a:t>
            </a:r>
            <a:r>
              <a:rPr lang="en-US" dirty="0" err="1">
                <a:effectLst/>
                <a:latin typeface="Arial" panose="020B0604020202020204" pitchFamily="34" charset="0"/>
              </a:rPr>
              <a:t>ürün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statüsündeki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herşeyin</a:t>
            </a:r>
            <a:r>
              <a:rPr lang="en-US" dirty="0">
                <a:effectLst/>
                <a:latin typeface="Arial" panose="020B0604020202020204" pitchFamily="34" charset="0"/>
              </a:rPr>
              <a:t>) </a:t>
            </a:r>
            <a:r>
              <a:rPr lang="en-US" dirty="0" err="1">
                <a:effectLst/>
                <a:latin typeface="Arial" panose="020B0604020202020204" pitchFamily="34" charset="0"/>
              </a:rPr>
              <a:t>üzerinde</a:t>
            </a:r>
            <a:r>
              <a:rPr lang="en-US" dirty="0">
                <a:effectLst/>
                <a:latin typeface="Arial" panose="020B0604020202020204" pitchFamily="34" charset="0"/>
              </a:rPr>
              <a:t> belli </a:t>
            </a:r>
            <a:r>
              <a:rPr lang="en-US" dirty="0" err="1">
                <a:effectLst/>
                <a:latin typeface="Arial" panose="020B0604020202020204" pitchFamily="34" charset="0"/>
              </a:rPr>
              <a:t>bilgileri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içeren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bir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etiket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bulundurulması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zorunluluğu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getirilmiştiir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</a:rPr>
              <a:t>bilgiler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temel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olarak</a:t>
            </a:r>
            <a:r>
              <a:rPr lang="en-US" dirty="0">
                <a:latin typeface="Arial" panose="020B0604020202020204" pitchFamily="34" charset="0"/>
              </a:rPr>
              <a:t>: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İçerdiği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maddeler</a:t>
            </a:r>
            <a:r>
              <a:rPr lang="en-US" dirty="0">
                <a:effectLst/>
                <a:latin typeface="Arial" panose="020B0604020202020204" pitchFamily="34" charset="0"/>
              </a:rPr>
              <a:t> ve </a:t>
            </a:r>
            <a:r>
              <a:rPr lang="en-US" dirty="0" err="1">
                <a:effectLst/>
                <a:latin typeface="Arial" panose="020B0604020202020204" pitchFamily="34" charset="0"/>
              </a:rPr>
              <a:t>riskleri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Risklere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karşı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önleyici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tedbirler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effectLst/>
                <a:latin typeface="Arial" panose="020B0604020202020204" pitchFamily="34" charset="0"/>
              </a:rPr>
              <a:t>   </a:t>
            </a:r>
            <a:r>
              <a:rPr lang="en-US" dirty="0" err="1">
                <a:effectLst/>
                <a:latin typeface="Arial" panose="020B0604020202020204" pitchFamily="34" charset="0"/>
              </a:rPr>
              <a:t>şeklindedir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effectLst/>
                <a:latin typeface="Arial" panose="020B0604020202020204" pitchFamily="34" charset="0"/>
              </a:rPr>
              <a:t>İlgili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etket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üzerinde</a:t>
            </a:r>
            <a:r>
              <a:rPr lang="en-US" dirty="0">
                <a:effectLst/>
                <a:latin typeface="Arial" panose="020B0604020202020204" pitchFamily="34" charset="0"/>
              </a:rPr>
              <a:t>: </a:t>
            </a: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kimyasalın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içeriği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üretici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firma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adı</a:t>
            </a:r>
            <a:r>
              <a:rPr lang="en-US" dirty="0">
                <a:effectLst/>
                <a:latin typeface="Arial" panose="020B0604020202020204" pitchFamily="34" charset="0"/>
              </a:rPr>
              <a:t>, </a:t>
            </a: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kimyasal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tehlike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işaretleri</a:t>
            </a:r>
            <a:r>
              <a:rPr lang="en-US" dirty="0">
                <a:effectLst/>
                <a:latin typeface="Arial" panose="020B0604020202020204" pitchFamily="34" charset="0"/>
              </a:rPr>
              <a:t>,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</a:rPr>
              <a:t>R (risk) ve S (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</a:rPr>
              <a:t>kodları</a:t>
            </a:r>
            <a:endParaRPr lang="en-US" dirty="0">
              <a:latin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</a:rPr>
              <a:t>MSDS (</a:t>
            </a:r>
            <a:r>
              <a:rPr lang="en-US" dirty="0" err="1">
                <a:latin typeface="Arial" panose="020B0604020202020204" pitchFamily="34" charset="0"/>
              </a:rPr>
              <a:t>Malzeme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Güvenlik</a:t>
            </a:r>
            <a:r>
              <a:rPr lang="en-US" dirty="0">
                <a:latin typeface="Arial" panose="020B0604020202020204" pitchFamily="34" charset="0"/>
              </a:rPr>
              <a:t> Bilgi </a:t>
            </a:r>
            <a:r>
              <a:rPr lang="en-US" dirty="0" err="1">
                <a:latin typeface="Arial" panose="020B0604020202020204" pitchFamily="34" charset="0"/>
              </a:rPr>
              <a:t>Formu</a:t>
            </a:r>
            <a:r>
              <a:rPr lang="en-US" dirty="0">
                <a:latin typeface="Arial" panose="020B0604020202020204" pitchFamily="34" charset="0"/>
              </a:rPr>
              <a:t>)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</a:rPr>
              <a:t>MSDS </a:t>
            </a:r>
            <a:r>
              <a:rPr lang="en-US" dirty="0" err="1">
                <a:latin typeface="Arial" panose="020B0604020202020204" pitchFamily="34" charset="0"/>
              </a:rPr>
              <a:t>formu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üzerinde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ise</a:t>
            </a:r>
            <a:r>
              <a:rPr lang="en-US" dirty="0">
                <a:latin typeface="Arial" panose="020B0604020202020204" pitchFamily="34" charset="0"/>
              </a:rPr>
              <a:t> NFPA (</a:t>
            </a:r>
            <a:r>
              <a:rPr lang="en-US" dirty="0" err="1">
                <a:effectLst/>
                <a:latin typeface="Arial" panose="020B0604020202020204" pitchFamily="34" charset="0"/>
              </a:rPr>
              <a:t>NationalFire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ProtectionAssociation:ABD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Ulusal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Yangından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Korunma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Kurumu</a:t>
            </a:r>
            <a:r>
              <a:rPr lang="en-US" dirty="0">
                <a:effectLst/>
                <a:latin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</a:rPr>
              <a:t>etiketi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bulunur</a:t>
            </a:r>
            <a:endParaRPr 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</a:rPr>
              <a:t>bilgiler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acil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durumda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alınması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gereken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önlemler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hakkında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bilgi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sağlar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2D78C-BD46-4F73-8CB0-0B424A97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BDB8D-4554-4B1A-9DF6-5CCD26CD4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8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278C-9678-4004-A109-6C6722069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9F04D-7706-4A74-9ABF-683B028C2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A8889-3881-4113-8AAB-A18C62C98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DF889-F1FF-4AEB-9F38-CB1061C2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CD7843-5FA9-4B28-BE78-2C7738D4C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7251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64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18987-9491-41DB-93C7-952996470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781425" cy="4984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000" dirty="0"/>
              <a:t>RİSK ( R ) </a:t>
            </a:r>
            <a:r>
              <a:rPr lang="en-GB" sz="3000" dirty="0" err="1"/>
              <a:t>Kodları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453C3-E667-4B5C-A2D2-E9D181F2D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80038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61204-9834-43CE-86B5-97770C50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3CCD0-318C-49BF-B7FC-50B34579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8F317-587C-4BC6-B43B-00598DBAE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11225"/>
            <a:ext cx="3781425" cy="5810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1BD3-3C0F-4742-9A19-BB2560EE0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771" y="911225"/>
            <a:ext cx="3695700" cy="58578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4F4A2E5-312F-4EA6-80F2-32AB37E86776}"/>
              </a:ext>
            </a:extLst>
          </p:cNvPr>
          <p:cNvSpPr txBox="1">
            <a:spLocks/>
          </p:cNvSpPr>
          <p:nvPr/>
        </p:nvSpPr>
        <p:spPr>
          <a:xfrm>
            <a:off x="7213771" y="365125"/>
            <a:ext cx="3781425" cy="498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GÜVENLİK ( S ) </a:t>
            </a:r>
            <a:r>
              <a:rPr lang="en-GB" dirty="0" err="1"/>
              <a:t>Kodları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661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7077</TotalTime>
  <Words>1207</Words>
  <Application>Microsoft Office PowerPoint</Application>
  <PresentationFormat>Widescreen</PresentationFormat>
  <Paragraphs>183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Corbel</vt:lpstr>
      <vt:lpstr>Office Theme</vt:lpstr>
      <vt:lpstr>MODÜL 12-C Laboratuvar Güvenliği</vt:lpstr>
      <vt:lpstr>Bu dersin hedefleri:</vt:lpstr>
      <vt:lpstr>Laboratuvar güvenliği için temel unsurlar:</vt:lpstr>
      <vt:lpstr>KLİNİK LABORATUVAR GÜVENLİK PLANLARI</vt:lpstr>
      <vt:lpstr>Kişisel Koruyucu Ekipman veya Donanım  (KKE veya KKD) tanımı</vt:lpstr>
      <vt:lpstr>PowerPoint Presentation</vt:lpstr>
      <vt:lpstr>Tehlikeli kimyasallarla ilgili tedbirler</vt:lpstr>
      <vt:lpstr>PowerPoint Presentation</vt:lpstr>
      <vt:lpstr>RİSK ( R ) Kodları</vt:lpstr>
      <vt:lpstr>PowerPoint Presentation</vt:lpstr>
      <vt:lpstr>PowerPoint Presentation</vt:lpstr>
      <vt:lpstr>Her türlü kimyasal ile ilgili uyulması gereken temel kurallar</vt:lpstr>
      <vt:lpstr>PowerPoint Presentation</vt:lpstr>
      <vt:lpstr>Öğrenme Hedefleriyle İlgili Sorular</vt:lpstr>
      <vt:lpstr>1. Laboratuvarda Maruziyet Kontrol planı aşağıdakilerden hangisini içerebilir?</vt:lpstr>
      <vt:lpstr>1. Laboratuvarda Maruziyet Kontrol planı aşağıdakilerden hangisini içerebilir?</vt:lpstr>
      <vt:lpstr>2. Aşağıdakilerden hangisi laboratuvar güvenlik planında olması gereken görevlendrmeden değildir?</vt:lpstr>
      <vt:lpstr>2. Aşağıdakilerden hangisi laboratuvar güvenlik planında olması gereken görevlendrmeden değildir?</vt:lpstr>
      <vt:lpstr>3. Yaşam alanlarından uzak tutmanız gereken kimyasallar için güvenlik kodu nedir?</vt:lpstr>
      <vt:lpstr>3. Yaşam alanlarından uzak tutmanız gereken kimyasallar için güvenlik kodu nedir?</vt:lpstr>
      <vt:lpstr>4. Tehlikeli kimyasal etiketlerinde aşağıdakilerden hangisi bulunmaz?</vt:lpstr>
      <vt:lpstr>4. Tehlikeli kimyasal etiketlerinde aşağıdakilerden hangisi bulunmaz?</vt:lpstr>
      <vt:lpstr>5. Hazırlanmış olan reaktif veya çözelti üzerindeki etiketlerde aşağıdakilerden hangisi olamaz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154</cp:revision>
  <dcterms:created xsi:type="dcterms:W3CDTF">2020-07-11T14:52:51Z</dcterms:created>
  <dcterms:modified xsi:type="dcterms:W3CDTF">2020-07-18T08:06:18Z</dcterms:modified>
</cp:coreProperties>
</file>