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34" r:id="rId4"/>
    <p:sldId id="340" r:id="rId5"/>
    <p:sldId id="332" r:id="rId6"/>
    <p:sldId id="339" r:id="rId7"/>
    <p:sldId id="342" r:id="rId8"/>
    <p:sldId id="323" r:id="rId9"/>
    <p:sldId id="343" r:id="rId10"/>
    <p:sldId id="347" r:id="rId11"/>
    <p:sldId id="321" r:id="rId12"/>
    <p:sldId id="345" r:id="rId13"/>
    <p:sldId id="346" r:id="rId14"/>
    <p:sldId id="305" r:id="rId15"/>
    <p:sldId id="348" r:id="rId16"/>
    <p:sldId id="349" r:id="rId17"/>
    <p:sldId id="350" r:id="rId18"/>
    <p:sldId id="351" r:id="rId19"/>
    <p:sldId id="352" r:id="rId20"/>
    <p:sldId id="353" r:id="rId21"/>
    <p:sldId id="355" r:id="rId22"/>
    <p:sldId id="356" r:id="rId23"/>
    <p:sldId id="3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CB897-AACF-4E1F-9A8C-4589E2FF8A39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61739-16E2-48AC-8377-1CC24ABB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3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E77B-D2A5-4C1A-ABB6-933FEA61B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E66FA-D237-4D13-9DA0-87CA8F958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A9F3D-A111-4257-BCA4-CE40BB67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8EF9-63ED-4DED-8373-BC1664A53354}" type="datetime1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AB827-D6DE-45DC-9252-384CC60B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835BF-F051-4164-A5C3-37EAB4C2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3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4B5B-1C7B-457C-975A-8A10FA30D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41E41-2B54-4D53-9F81-F2E6EC48E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93849-431C-40CA-835C-41BB89FE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81B2-E20E-418F-9FCE-BFAB67145885}" type="datetime1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6E5F2-B1FD-46F1-AD6C-BF8B1C8E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C7CE-9F78-473F-90CA-3AD51ECF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7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0339EB-A761-4385-9DA6-04562B920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E81EC-B73A-4825-9FEA-B347C6E9C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43A88-33B7-4416-BA42-9BF99A1A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E232-8FF6-4FA8-8FBD-20DFF0210E97}" type="datetime1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4A76A-B54E-4E14-A3D9-C730A45F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2D7D-80D9-411C-AEE0-2425AFC7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1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4C31-779B-4832-803F-68FDF665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3D27D-1330-43E5-BC1E-BC3195014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5703E-F0FB-40F9-B6D2-B72D9D82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FB6B-D47B-4F47-BD4D-034B087F3853}" type="datetime1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2C836-041C-4523-B8BB-D355FA6B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3D601-75F0-494D-ACAE-A3C6A5BA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1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054B-6FED-4B8F-ACF2-9F667E47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86BA6-3DBE-4967-A330-A843A01B4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FCB5-FDF9-4993-933B-E6AE0B10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9ECF-D8BC-41DA-B209-FFAC857C7788}" type="datetime1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33EE0-2831-44AB-8E23-11832C02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9C0B-2078-4ED5-8E90-3A4A2DB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3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06AD-75B0-4BF8-A699-469518B0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75988-91E5-418E-91DD-1D6151A06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D95D0-B1E0-460D-9E58-C2BB77005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E3F8D-F50F-4EA6-ABF2-1945F06B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C2B5-6B73-4578-AA1C-ECAD4EFF5972}" type="datetime1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ABA54-3577-4FC4-A316-66FDB229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F145C-B829-426B-93FB-A0416A20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2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DA7A-5939-41F5-AC2D-63BF5750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F3D1F-C91E-4AD6-935D-70F267070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00353-7E83-4C80-A8BB-DEF2F5D77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A04EC-59AB-4AE7-9E44-8F94F01B0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4F03B-C486-4F3C-BBA5-509AB8198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5A495-CE41-47E9-B70D-19053C056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E58E-C9DD-41BD-AEB5-428D92A80B26}" type="datetime1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3DE81-5DEF-4E7D-8C66-B4CED776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685460-5D51-4CE3-817E-5CFA0509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0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B2CD-A0CE-433E-B1CB-59F6D521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3B54F3-8B8C-41A8-9E4E-9F10BE94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D49E-6F36-43C3-9684-08F64AFCECF1}" type="datetime1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85125-8749-4733-8946-6D6B875D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45D6C-4B8E-4169-8576-E81A37C8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6148A-C527-40E3-AA58-F95FD69E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6E93-8D95-4684-9666-2B87B4B90DD7}" type="datetime1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5436B-E806-47FA-9FD7-31646D46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44418-B703-4718-BA37-9CBDF550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EEFC-982C-4250-B962-AB511FC57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805B1-C710-4B73-9BB4-6B1A72CF9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F5C59-F459-4A9C-A10D-6AC7DB411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8E608-E5B2-48D9-B0A6-890D0829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C1A7-D2DC-4E87-A7FC-C2594C73CC49}" type="datetime1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51DEC-98C4-4D95-86F9-48487E53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3F4F6-5610-42BD-A89B-4CC83E16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D2AB-1CF4-46B0-A30A-374D55CC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F5572-CB8C-47D8-B384-975F4438F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B1425-CE20-46A0-BDD3-D5811603A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9E4EF-8371-43B1-B608-DD982AC8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DE37-3336-4DA1-93DD-3680B28CAA90}" type="datetime1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2035E-65B9-4155-85C7-839CC5F5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01C79-1282-4E5F-926B-6492B209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3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19F74-FE9D-45B8-B598-95F0D5FE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551AC-86F3-45D9-9BA8-0A2474417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5519F-E922-4F54-A20E-CE389C7BE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B5920-2937-41A7-B5BD-43EEEFB2BBDF}" type="datetime1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FDEA8-A0F2-4000-86A5-E6D4506BC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Doç. Dr. Yasemin G. İŞGÖR/Modül-1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1CDFF-C490-4310-B498-95FC1129B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881EB-61AD-4D4A-AF51-4429187E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sgor@ankara.edu.t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6D9451-AE50-4674-932F-14AF774E1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17"/>
          <a:stretch/>
        </p:blipFill>
        <p:spPr>
          <a:xfrm>
            <a:off x="4275137" y="3787745"/>
            <a:ext cx="3641725" cy="1680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B3ACB0-D433-4484-B55C-4BE702673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763"/>
            <a:ext cx="9144000" cy="2387600"/>
          </a:xfr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/>
              <a:t>MODÜL 12-C</a:t>
            </a:r>
            <a:br>
              <a:rPr lang="en-US" dirty="0"/>
            </a:br>
            <a:r>
              <a:rPr lang="en-US" dirty="0" err="1"/>
              <a:t>Laboratuvar</a:t>
            </a:r>
            <a:r>
              <a:rPr lang="en-US" dirty="0"/>
              <a:t> </a:t>
            </a:r>
            <a:r>
              <a:rPr lang="en-US" dirty="0" err="1"/>
              <a:t>Güvenliği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F1C09-71DC-4226-80C5-C820EF36A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3355"/>
            <a:ext cx="9144000" cy="1000898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en-US" sz="2400" dirty="0" err="1">
                <a:solidFill>
                  <a:srgbClr val="0070C0"/>
                </a:solidFill>
                <a:latin typeface="Corbel" pitchFamily="34" charset="0"/>
              </a:rPr>
              <a:t>Güvenlik</a:t>
            </a:r>
            <a:r>
              <a:rPr lang="en-US" sz="2400" dirty="0">
                <a:solidFill>
                  <a:srgbClr val="0070C0"/>
                </a:solidFill>
                <a:latin typeface="Corbe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rbel" pitchFamily="34" charset="0"/>
              </a:rPr>
              <a:t>planları</a:t>
            </a:r>
            <a:r>
              <a:rPr lang="en-US" sz="2400" dirty="0">
                <a:solidFill>
                  <a:srgbClr val="0070C0"/>
                </a:solidFill>
                <a:latin typeface="Corbel" pitchFamily="34" charset="0"/>
              </a:rPr>
              <a:t> </a:t>
            </a:r>
            <a:endParaRPr lang="en-US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07469DB-70AE-40F9-AD8C-43EB03317247}"/>
              </a:ext>
            </a:extLst>
          </p:cNvPr>
          <p:cNvSpPr txBox="1">
            <a:spLocks/>
          </p:cNvSpPr>
          <p:nvPr/>
        </p:nvSpPr>
        <p:spPr>
          <a:xfrm>
            <a:off x="1524000" y="5468228"/>
            <a:ext cx="9144000" cy="1237372"/>
          </a:xfrm>
          <a:prstGeom prst="rect">
            <a:avLst/>
          </a:prstGeo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Doç. Dr. Yasemin G. İŞGÖR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  <a:hlinkClick r:id="rId3"/>
              </a:rPr>
              <a:t>isgor@ankara.edu.tr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Ankara </a:t>
            </a:r>
            <a:r>
              <a:rPr lang="en-US" dirty="0" err="1">
                <a:latin typeface="+mj-lt"/>
                <a:ea typeface="+mj-ea"/>
                <a:cs typeface="+mj-cs"/>
              </a:rPr>
              <a:t>Üniversitesi</a:t>
            </a:r>
            <a:endParaRPr lang="en-US" dirty="0">
              <a:latin typeface="+mj-lt"/>
              <a:ea typeface="+mj-ea"/>
              <a:cs typeface="+mj-cs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+mj-lt"/>
                <a:ea typeface="+mj-ea"/>
                <a:cs typeface="+mj-cs"/>
              </a:rPr>
              <a:t>SHMYO </a:t>
            </a:r>
            <a:r>
              <a:rPr lang="en-US" dirty="0" err="1">
                <a:latin typeface="+mj-lt"/>
                <a:ea typeface="+mj-ea"/>
                <a:cs typeface="+mj-cs"/>
              </a:rPr>
              <a:t>Tıbbi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Laboratuvar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Teknikleri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Programı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62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554A-901B-4A75-A0F9-DD4C8EF36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E4FAF-76F9-4041-8272-A4BDB6462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16BCE-B168-4F1B-AC95-61E551B48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64A80-E6C3-455A-BF59-5F228FD8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2248D-A3C3-4E66-81F0-9EF452184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65125"/>
            <a:ext cx="6811393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71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680B5-69A2-40F7-8D7F-AB55F2BB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604" y="365125"/>
            <a:ext cx="329719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3C5D8-466B-4388-B733-0B2A18661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6604" y="1825625"/>
            <a:ext cx="3297195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BBCF1-B5C6-49B3-B366-F64400A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35863" y="6319589"/>
            <a:ext cx="4114800" cy="365125"/>
          </a:xfrm>
        </p:spPr>
        <p:txBody>
          <a:bodyPr/>
          <a:lstStyle/>
          <a:p>
            <a:r>
              <a:rPr lang="en-US" dirty="0" err="1"/>
              <a:t>Doç</a:t>
            </a:r>
            <a:r>
              <a:rPr lang="en-US" dirty="0"/>
              <a:t>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FF3AD-2D72-41A4-A498-DE278A27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1B42C6-7744-45D8-B1CE-1F003F9DA0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7" t="987" r="3162" b="3078"/>
          <a:stretch/>
        </p:blipFill>
        <p:spPr>
          <a:xfrm>
            <a:off x="185352" y="181013"/>
            <a:ext cx="7735863" cy="63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3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EA843-E406-4B88-ADF4-45EE706F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buFont typeface="Arial" panose="020B0604020202020204" pitchFamily="34" charset="0"/>
            </a:pPr>
            <a:r>
              <a:rPr lang="en-GB" sz="3600" dirty="0"/>
              <a:t>Her </a:t>
            </a:r>
            <a:r>
              <a:rPr lang="en-GB" sz="3600" dirty="0" err="1"/>
              <a:t>türlü</a:t>
            </a:r>
            <a:r>
              <a:rPr lang="en-GB" sz="3600" dirty="0"/>
              <a:t> </a:t>
            </a:r>
            <a:r>
              <a:rPr lang="en-GB" sz="3600" dirty="0" err="1"/>
              <a:t>kimyasal</a:t>
            </a:r>
            <a:r>
              <a:rPr lang="en-GB" sz="3600" dirty="0"/>
              <a:t> </a:t>
            </a:r>
            <a:r>
              <a:rPr lang="en-GB" sz="3600" dirty="0" err="1"/>
              <a:t>ile</a:t>
            </a:r>
            <a:r>
              <a:rPr lang="en-GB" sz="3600" dirty="0"/>
              <a:t> </a:t>
            </a:r>
            <a:r>
              <a:rPr lang="en-GB" sz="3600" dirty="0" err="1"/>
              <a:t>ilgili</a:t>
            </a:r>
            <a:r>
              <a:rPr lang="en-GB" sz="3600" dirty="0"/>
              <a:t> </a:t>
            </a:r>
            <a:r>
              <a:rPr lang="en-GB" sz="3600" dirty="0" err="1"/>
              <a:t>uyulması</a:t>
            </a:r>
            <a:r>
              <a:rPr lang="en-GB" sz="3600" dirty="0"/>
              <a:t> </a:t>
            </a:r>
            <a:r>
              <a:rPr lang="en-GB" sz="3600" dirty="0" err="1"/>
              <a:t>gereken</a:t>
            </a:r>
            <a:r>
              <a:rPr lang="en-GB" sz="3600" dirty="0"/>
              <a:t> </a:t>
            </a:r>
            <a:r>
              <a:rPr lang="en-GB" sz="3600" dirty="0" err="1"/>
              <a:t>temel</a:t>
            </a:r>
            <a:r>
              <a:rPr lang="en-GB" sz="3600" dirty="0"/>
              <a:t> </a:t>
            </a:r>
            <a:r>
              <a:rPr lang="en-GB" sz="3600" dirty="0" err="1"/>
              <a:t>kurallar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78AB8-631F-4309-8654-138E5F8B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7968"/>
            <a:ext cx="10515600" cy="5138995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Reaktif</a:t>
            </a:r>
            <a:r>
              <a:rPr lang="en-GB" dirty="0"/>
              <a:t> veya </a:t>
            </a:r>
            <a:r>
              <a:rPr lang="en-GB" dirty="0" err="1"/>
              <a:t>çözelti</a:t>
            </a:r>
            <a:r>
              <a:rPr lang="en-GB" dirty="0"/>
              <a:t> </a:t>
            </a:r>
            <a:r>
              <a:rPr lang="en-GB" dirty="0" err="1"/>
              <a:t>hazırlanmışsa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Hazırlayan</a:t>
            </a:r>
            <a:r>
              <a:rPr lang="en-GB" dirty="0"/>
              <a:t> ad/</a:t>
            </a:r>
            <a:r>
              <a:rPr lang="en-GB" dirty="0" err="1"/>
              <a:t>soyadı</a:t>
            </a:r>
            <a:endParaRPr lang="en-GB" dirty="0"/>
          </a:p>
          <a:p>
            <a:pPr lvl="1"/>
            <a:r>
              <a:rPr lang="en-GB" dirty="0" err="1"/>
              <a:t>Hazırlama</a:t>
            </a:r>
            <a:r>
              <a:rPr lang="en-GB" dirty="0"/>
              <a:t> </a:t>
            </a:r>
            <a:r>
              <a:rPr lang="en-GB" dirty="0" err="1"/>
              <a:t>tarihi</a:t>
            </a:r>
            <a:endParaRPr lang="en-GB" dirty="0"/>
          </a:p>
          <a:p>
            <a:pPr lvl="1"/>
            <a:r>
              <a:rPr lang="en-GB" dirty="0" err="1"/>
              <a:t>Tahmini</a:t>
            </a:r>
            <a:r>
              <a:rPr lang="en-GB" dirty="0"/>
              <a:t> veya </a:t>
            </a:r>
            <a:r>
              <a:rPr lang="en-GB" dirty="0" err="1"/>
              <a:t>reaktif</a:t>
            </a:r>
            <a:r>
              <a:rPr lang="en-GB" dirty="0"/>
              <a:t> </a:t>
            </a:r>
            <a:r>
              <a:rPr lang="en-GB" dirty="0" err="1"/>
              <a:t>kaynağında</a:t>
            </a:r>
            <a:r>
              <a:rPr lang="en-GB" dirty="0"/>
              <a:t> </a:t>
            </a:r>
            <a:r>
              <a:rPr lang="en-GB" dirty="0" err="1"/>
              <a:t>belirtilen</a:t>
            </a:r>
            <a:r>
              <a:rPr lang="en-GB" dirty="0"/>
              <a:t> son </a:t>
            </a:r>
            <a:r>
              <a:rPr lang="en-GB" dirty="0" err="1"/>
              <a:t>kullanım</a:t>
            </a:r>
            <a:r>
              <a:rPr lang="en-GB" dirty="0"/>
              <a:t> </a:t>
            </a:r>
            <a:r>
              <a:rPr lang="en-GB" dirty="0" err="1"/>
              <a:t>tarihi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bilgilerini</a:t>
            </a:r>
            <a:r>
              <a:rPr lang="en-US" dirty="0"/>
              <a:t> </a:t>
            </a:r>
            <a:r>
              <a:rPr lang="en-US" dirty="0" err="1"/>
              <a:t>içeren</a:t>
            </a:r>
            <a:endParaRPr lang="en-US" dirty="0"/>
          </a:p>
          <a:p>
            <a:r>
              <a:rPr lang="en-US" dirty="0" err="1"/>
              <a:t>Su</a:t>
            </a:r>
            <a:r>
              <a:rPr lang="en-US" dirty="0"/>
              <a:t>, </a:t>
            </a:r>
            <a:r>
              <a:rPr lang="en-US" dirty="0" err="1"/>
              <a:t>buhar</a:t>
            </a:r>
            <a:r>
              <a:rPr lang="en-US" dirty="0"/>
              <a:t> , </a:t>
            </a:r>
            <a:r>
              <a:rPr lang="en-US" dirty="0" err="1"/>
              <a:t>basit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harketlerle</a:t>
            </a:r>
            <a:r>
              <a:rPr lang="en-US" dirty="0"/>
              <a:t> </a:t>
            </a:r>
            <a:r>
              <a:rPr lang="en-US" dirty="0" err="1"/>
              <a:t>çıkmayan</a:t>
            </a:r>
            <a:endParaRPr lang="en-US" dirty="0"/>
          </a:p>
          <a:p>
            <a:r>
              <a:rPr lang="en-US" dirty="0" err="1"/>
              <a:t>Okunaklı</a:t>
            </a:r>
            <a:r>
              <a:rPr lang="en-US" dirty="0"/>
              <a:t>,</a:t>
            </a:r>
          </a:p>
          <a:p>
            <a:r>
              <a:rPr lang="en-US" dirty="0" err="1"/>
              <a:t>Dikkat</a:t>
            </a:r>
            <a:r>
              <a:rPr lang="en-US" dirty="0"/>
              <a:t> </a:t>
            </a:r>
            <a:r>
              <a:rPr lang="en-US" dirty="0" err="1"/>
              <a:t>çeken</a:t>
            </a:r>
            <a:r>
              <a:rPr lang="en-US" dirty="0"/>
              <a:t> </a:t>
            </a:r>
            <a:r>
              <a:rPr lang="en-US" dirty="0" err="1"/>
              <a:t>Renkte</a:t>
            </a:r>
            <a:r>
              <a:rPr lang="en-US" dirty="0"/>
              <a:t> </a:t>
            </a:r>
            <a:r>
              <a:rPr lang="en-US" dirty="0" err="1"/>
              <a:t>yazılmış</a:t>
            </a:r>
            <a:r>
              <a:rPr lang="en-US" dirty="0"/>
              <a:t>,</a:t>
            </a:r>
          </a:p>
          <a:p>
            <a:r>
              <a:rPr lang="en-US" dirty="0" err="1"/>
              <a:t>Varsa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uyarı</a:t>
            </a:r>
            <a:r>
              <a:rPr lang="en-US" dirty="0"/>
              <a:t> (</a:t>
            </a:r>
            <a:r>
              <a:rPr lang="en-US" dirty="0" err="1"/>
              <a:t>teklikesi</a:t>
            </a:r>
            <a:r>
              <a:rPr lang="en-US" dirty="0"/>
              <a:t>) </a:t>
            </a:r>
            <a:r>
              <a:rPr lang="en-US" dirty="0" err="1"/>
              <a:t>sembolü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notu</a:t>
            </a:r>
            <a:r>
              <a:rPr lang="en-US" dirty="0"/>
              <a:t> </a:t>
            </a:r>
            <a:r>
              <a:rPr lang="en-US" dirty="0" err="1"/>
              <a:t>içeren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Bir </a:t>
            </a:r>
            <a:r>
              <a:rPr lang="en-US" dirty="0" err="1"/>
              <a:t>etiketle</a:t>
            </a:r>
            <a:r>
              <a:rPr lang="en-US" dirty="0"/>
              <a:t> </a:t>
            </a:r>
            <a:r>
              <a:rPr lang="en-US" dirty="0" err="1"/>
              <a:t>etiketlenmelidir</a:t>
            </a:r>
            <a:r>
              <a:rPr lang="en-US" dirty="0"/>
              <a:t>.</a:t>
            </a:r>
          </a:p>
          <a:p>
            <a:r>
              <a:rPr lang="en-GB" dirty="0" err="1"/>
              <a:t>Laboratuvarda</a:t>
            </a:r>
            <a:r>
              <a:rPr lang="en-GB" dirty="0"/>
              <a:t> original </a:t>
            </a:r>
            <a:r>
              <a:rPr lang="en-GB" dirty="0" err="1"/>
              <a:t>ambalajında</a:t>
            </a:r>
            <a:r>
              <a:rPr lang="en-GB" dirty="0"/>
              <a:t> </a:t>
            </a:r>
            <a:r>
              <a:rPr lang="en-GB" dirty="0" err="1"/>
              <a:t>olan</a:t>
            </a:r>
            <a:r>
              <a:rPr lang="en-GB" dirty="0"/>
              <a:t> </a:t>
            </a:r>
            <a:r>
              <a:rPr lang="en-GB" dirty="0" err="1"/>
              <a:t>ürünlerin</a:t>
            </a:r>
            <a:r>
              <a:rPr lang="en-GB" dirty="0"/>
              <a:t> </a:t>
            </a:r>
            <a:r>
              <a:rPr lang="en-GB" dirty="0" err="1"/>
              <a:t>üzerine</a:t>
            </a:r>
            <a:r>
              <a:rPr lang="en-GB" dirty="0"/>
              <a:t> </a:t>
            </a:r>
            <a:r>
              <a:rPr lang="en-GB" dirty="0" err="1"/>
              <a:t>alkolde</a:t>
            </a:r>
            <a:r>
              <a:rPr lang="en-GB" dirty="0"/>
              <a:t> </a:t>
            </a:r>
            <a:r>
              <a:rPr lang="en-GB" dirty="0" err="1"/>
              <a:t>çözünmez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kalemle</a:t>
            </a:r>
            <a:r>
              <a:rPr lang="en-GB" dirty="0"/>
              <a:t> </a:t>
            </a:r>
            <a:r>
              <a:rPr lang="en-GB" dirty="0" err="1"/>
              <a:t>ürün</a:t>
            </a:r>
            <a:r>
              <a:rPr lang="en-GB" dirty="0"/>
              <a:t> </a:t>
            </a:r>
            <a:r>
              <a:rPr lang="en-GB" dirty="0" err="1"/>
              <a:t>açma</a:t>
            </a:r>
            <a:r>
              <a:rPr lang="en-GB" dirty="0"/>
              <a:t> </a:t>
            </a:r>
            <a:r>
              <a:rPr lang="en-GB" dirty="0" err="1"/>
              <a:t>tarihi</a:t>
            </a:r>
            <a:r>
              <a:rPr lang="en-GB" dirty="0"/>
              <a:t> </a:t>
            </a:r>
            <a:r>
              <a:rPr lang="en-GB" dirty="0" err="1"/>
              <a:t>yazılmalıdır</a:t>
            </a:r>
            <a:endParaRPr lang="en-GB" dirty="0"/>
          </a:p>
          <a:p>
            <a:r>
              <a:rPr lang="en-GB" dirty="0" err="1"/>
              <a:t>Ambalajı</a:t>
            </a:r>
            <a:r>
              <a:rPr lang="en-GB" dirty="0"/>
              <a:t> </a:t>
            </a:r>
            <a:r>
              <a:rPr lang="en-GB" dirty="0" err="1"/>
              <a:t>dışında</a:t>
            </a:r>
            <a:r>
              <a:rPr lang="en-GB" dirty="0"/>
              <a:t> </a:t>
            </a:r>
            <a:r>
              <a:rPr lang="en-GB" dirty="0" err="1"/>
              <a:t>saklama</a:t>
            </a:r>
            <a:r>
              <a:rPr lang="en-GB" dirty="0"/>
              <a:t> </a:t>
            </a:r>
            <a:r>
              <a:rPr lang="en-GB" dirty="0" err="1"/>
              <a:t>kaplarında</a:t>
            </a:r>
            <a:r>
              <a:rPr lang="en-GB" dirty="0"/>
              <a:t> </a:t>
            </a:r>
            <a:r>
              <a:rPr lang="en-GB" dirty="0" err="1"/>
              <a:t>bulunan</a:t>
            </a:r>
            <a:r>
              <a:rPr lang="en-GB" dirty="0"/>
              <a:t> her </a:t>
            </a:r>
            <a:r>
              <a:rPr lang="en-GB" dirty="0" err="1"/>
              <a:t>türlü</a:t>
            </a:r>
            <a:r>
              <a:rPr lang="en-GB" dirty="0"/>
              <a:t> </a:t>
            </a:r>
            <a:r>
              <a:rPr lang="en-GB" dirty="0" err="1"/>
              <a:t>etiketsiz</a:t>
            </a:r>
            <a:r>
              <a:rPr lang="en-GB" dirty="0"/>
              <a:t> </a:t>
            </a:r>
            <a:r>
              <a:rPr lang="en-GB" dirty="0" err="1"/>
              <a:t>kimyasal</a:t>
            </a:r>
            <a:r>
              <a:rPr lang="en-GB" dirty="0"/>
              <a:t> </a:t>
            </a:r>
            <a:r>
              <a:rPr lang="en-GB" dirty="0" err="1"/>
              <a:t>tıbbi</a:t>
            </a:r>
            <a:r>
              <a:rPr lang="en-GB" dirty="0"/>
              <a:t> </a:t>
            </a:r>
            <a:r>
              <a:rPr lang="en-GB" dirty="0" err="1"/>
              <a:t>laboratuvar</a:t>
            </a:r>
            <a:r>
              <a:rPr lang="en-GB" dirty="0"/>
              <a:t> </a:t>
            </a:r>
            <a:r>
              <a:rPr lang="en-GB" dirty="0" err="1"/>
              <a:t>atık</a:t>
            </a:r>
            <a:r>
              <a:rPr lang="en-GB" dirty="0"/>
              <a:t> </a:t>
            </a:r>
            <a:r>
              <a:rPr lang="en-GB" dirty="0" err="1"/>
              <a:t>yönetmeliği</a:t>
            </a:r>
            <a:r>
              <a:rPr lang="en-GB" dirty="0"/>
              <a:t> </a:t>
            </a:r>
            <a:r>
              <a:rPr lang="en-GB" dirty="0" err="1"/>
              <a:t>kriterlerine</a:t>
            </a:r>
            <a:r>
              <a:rPr lang="en-GB" dirty="0"/>
              <a:t> </a:t>
            </a:r>
            <a:r>
              <a:rPr lang="en-GB" dirty="0" err="1"/>
              <a:t>göre</a:t>
            </a:r>
            <a:r>
              <a:rPr lang="en-GB" dirty="0"/>
              <a:t> </a:t>
            </a:r>
            <a:r>
              <a:rPr lang="en-GB" dirty="0" err="1"/>
              <a:t>bertaraf</a:t>
            </a:r>
            <a:r>
              <a:rPr lang="en-GB" dirty="0"/>
              <a:t> </a:t>
            </a:r>
            <a:r>
              <a:rPr lang="en-GB" dirty="0" err="1"/>
              <a:t>edilmek</a:t>
            </a:r>
            <a:r>
              <a:rPr lang="en-GB" dirty="0"/>
              <a:t> </a:t>
            </a:r>
            <a:r>
              <a:rPr lang="en-GB" dirty="0" err="1"/>
              <a:t>üzere</a:t>
            </a:r>
            <a:r>
              <a:rPr lang="en-GB" dirty="0"/>
              <a:t> </a:t>
            </a:r>
            <a:r>
              <a:rPr lang="en-GB" dirty="0" err="1"/>
              <a:t>ayrılmalıdır</a:t>
            </a:r>
            <a:r>
              <a:rPr lang="en-GB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4324A-4A09-4E1E-A7B5-20894812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CBC87-E252-445F-A47D-461687E0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9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77B35-89C7-43F7-B009-A226ECE5E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1978"/>
            <a:ext cx="10515600" cy="548498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 err="1">
                <a:effectLst/>
                <a:latin typeface="Arial" panose="020B0604020202020204" pitchFamily="34" charset="0"/>
              </a:rPr>
              <a:t>Kimyasalların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uygun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koşullarda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saklanması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sırasında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dikkate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alınması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gereken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özellikler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en-US" dirty="0" err="1">
                <a:effectLst/>
                <a:latin typeface="Arial" panose="020B0604020202020204" pitchFamily="34" charset="0"/>
              </a:rPr>
              <a:t>Kimyasalların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tehlike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sınıfı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en-US" dirty="0" err="1">
                <a:effectLst/>
                <a:latin typeface="Arial" panose="020B0604020202020204" pitchFamily="34" charset="0"/>
              </a:rPr>
              <a:t>Diğer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kimyasal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maddelerle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olan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etkileşimleri</a:t>
            </a:r>
            <a:r>
              <a:rPr lang="en-US" dirty="0">
                <a:effectLst/>
                <a:latin typeface="Arial" panose="020B0604020202020204" pitchFamily="34" charset="0"/>
              </a:rPr>
              <a:t> (</a:t>
            </a:r>
            <a:r>
              <a:rPr lang="en-US" dirty="0" err="1">
                <a:effectLst/>
                <a:latin typeface="Arial" panose="020B0604020202020204" pitchFamily="34" charset="0"/>
              </a:rPr>
              <a:t>kimyasal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geçimlilik</a:t>
            </a:r>
            <a:r>
              <a:rPr lang="en-US" dirty="0">
                <a:effectLst/>
                <a:latin typeface="Arial" panose="020B0604020202020204" pitchFamily="34" charset="0"/>
              </a:rPr>
              <a:t>)</a:t>
            </a:r>
          </a:p>
          <a:p>
            <a:pPr lvl="1" algn="just">
              <a:lnSpc>
                <a:spcPct val="120000"/>
              </a:lnSpc>
            </a:pPr>
            <a:r>
              <a:rPr lang="en-US" dirty="0" err="1">
                <a:effectLst/>
                <a:latin typeface="Arial" panose="020B0604020202020204" pitchFamily="34" charset="0"/>
              </a:rPr>
              <a:t>Fiziksel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özellikleri</a:t>
            </a:r>
            <a:r>
              <a:rPr lang="en-US" dirty="0">
                <a:effectLst/>
                <a:latin typeface="Arial" panose="020B0604020202020204" pitchFamily="34" charset="0"/>
              </a:rPr>
              <a:t>–</a:t>
            </a:r>
            <a:r>
              <a:rPr lang="en-US" dirty="0" err="1">
                <a:effectLst/>
                <a:latin typeface="Arial" panose="020B0604020202020204" pitchFamily="34" charset="0"/>
              </a:rPr>
              <a:t>Parlama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noktası</a:t>
            </a:r>
            <a:r>
              <a:rPr lang="en-US" dirty="0">
                <a:effectLst/>
                <a:latin typeface="Arial" panose="020B0604020202020204" pitchFamily="34" charset="0"/>
              </a:rPr>
              <a:t>–</a:t>
            </a:r>
            <a:r>
              <a:rPr lang="en-US" dirty="0" err="1">
                <a:effectLst/>
                <a:latin typeface="Arial" panose="020B0604020202020204" pitchFamily="34" charset="0"/>
              </a:rPr>
              <a:t>Tutuşma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derecesi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en-US" dirty="0" err="1">
                <a:effectLst/>
                <a:latin typeface="Arial" panose="020B0604020202020204" pitchFamily="34" charset="0"/>
              </a:rPr>
              <a:t>Saklama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koşulları</a:t>
            </a:r>
            <a:r>
              <a:rPr lang="en-US" dirty="0">
                <a:effectLst/>
                <a:latin typeface="Arial" panose="020B0604020202020204" pitchFamily="34" charset="0"/>
              </a:rPr>
              <a:t>–</a:t>
            </a:r>
            <a:r>
              <a:rPr lang="en-US" dirty="0" err="1">
                <a:effectLst/>
                <a:latin typeface="Arial" panose="020B0604020202020204" pitchFamily="34" charset="0"/>
              </a:rPr>
              <a:t>Havalandırma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gereksinimi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en-US" dirty="0" err="1">
                <a:effectLst/>
                <a:latin typeface="Arial" panose="020B0604020202020204" pitchFamily="34" charset="0"/>
              </a:rPr>
              <a:t>Miktarı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en-US" dirty="0" err="1">
                <a:effectLst/>
                <a:latin typeface="Arial" panose="020B0604020202020204" pitchFamily="34" charset="0"/>
              </a:rPr>
              <a:t>Ambalaj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özelliği</a:t>
            </a:r>
            <a:r>
              <a:rPr lang="en-US" dirty="0">
                <a:effectLst/>
                <a:latin typeface="Arial" panose="020B0604020202020204" pitchFamily="34" charset="0"/>
              </a:rPr>
              <a:t> (</a:t>
            </a:r>
            <a:r>
              <a:rPr lang="en-US" dirty="0" err="1">
                <a:effectLst/>
                <a:latin typeface="Arial" panose="020B0604020202020204" pitchFamily="34" charset="0"/>
              </a:rPr>
              <a:t>plastik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metal,cam</a:t>
            </a:r>
            <a:r>
              <a:rPr lang="en-US" dirty="0">
                <a:effectLst/>
                <a:latin typeface="Arial" panose="020B0604020202020204" pitchFamily="34" charset="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effectLst/>
                <a:latin typeface="Arial" panose="020B0604020202020204" pitchFamily="34" charset="0"/>
              </a:rPr>
              <a:t>Kimyasalların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laboratuvarda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yerleşimi</a:t>
            </a:r>
            <a:r>
              <a:rPr lang="en-US" dirty="0">
                <a:effectLst/>
                <a:latin typeface="Arial" panose="020B0604020202020204" pitchFamily="34" charset="0"/>
              </a:rPr>
              <a:t> de </a:t>
            </a:r>
            <a:r>
              <a:rPr lang="en-US" dirty="0" err="1">
                <a:effectLst/>
                <a:latin typeface="Arial" panose="020B0604020202020204" pitchFamily="34" charset="0"/>
              </a:rPr>
              <a:t>önemlidir</a:t>
            </a:r>
            <a:r>
              <a:rPr lang="en-US" dirty="0">
                <a:effectLst/>
                <a:latin typeface="Arial" panose="020B0604020202020204" pitchFamily="34" charset="0"/>
              </a:rPr>
              <a:t>:</a:t>
            </a:r>
          </a:p>
          <a:p>
            <a:pPr lvl="1" algn="just">
              <a:lnSpc>
                <a:spcPct val="120000"/>
              </a:lnSpc>
            </a:pPr>
            <a:r>
              <a:rPr lang="en-US" dirty="0" err="1">
                <a:latin typeface="Arial" panose="020B0604020202020204" pitchFamily="34" charset="0"/>
              </a:rPr>
              <a:t>Güvenliğiniz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için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riskli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hiçbir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kimyasalı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kol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mesafesiyle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ulaşamayacağınız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yükseklikteki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raflarda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bulundurmayın</a:t>
            </a:r>
            <a:endParaRPr lang="en-US" dirty="0">
              <a:latin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Sıvıları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özellikle</a:t>
            </a:r>
            <a:r>
              <a:rPr lang="en-US" dirty="0">
                <a:effectLst/>
                <a:latin typeface="Arial" panose="020B0604020202020204" pitchFamily="34" charset="0"/>
              </a:rPr>
              <a:t> cam </a:t>
            </a:r>
            <a:r>
              <a:rPr lang="en-US" dirty="0" err="1">
                <a:effectLst/>
                <a:latin typeface="Arial" panose="020B0604020202020204" pitchFamily="34" charset="0"/>
              </a:rPr>
              <a:t>ambalajlıları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küçük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hacimliler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hariç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asla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raflarda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tutmayın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en-US" dirty="0" err="1">
                <a:latin typeface="Arial" panose="020B0604020202020204" pitchFamily="34" charset="0"/>
              </a:rPr>
              <a:t>Tuz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katı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diğer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maddeler</a:t>
            </a:r>
            <a:r>
              <a:rPr lang="en-US" dirty="0">
                <a:latin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</a:rPr>
              <a:t>ambalajı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tek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elle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müdahale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edecek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kadar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hafif</a:t>
            </a:r>
            <a:r>
              <a:rPr lang="en-US" dirty="0">
                <a:latin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</a:rPr>
              <a:t>az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miiktarlı</a:t>
            </a:r>
            <a:r>
              <a:rPr lang="en-US" dirty="0">
                <a:latin typeface="Arial" panose="020B0604020202020204" pitchFamily="34" charset="0"/>
              </a:rPr>
              <a:t>) ve  </a:t>
            </a:r>
            <a:r>
              <a:rPr lang="en-US" dirty="0" err="1">
                <a:latin typeface="Arial" panose="020B0604020202020204" pitchFamily="34" charset="0"/>
              </a:rPr>
              <a:t>kırılmaya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dayanıklı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olduğu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sürece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yüksek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raflarda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yer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alabilir</a:t>
            </a:r>
            <a:endParaRPr lang="en-US" dirty="0">
              <a:latin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</a:pP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olduğunca</a:t>
            </a:r>
            <a:r>
              <a:rPr lang="en-US" dirty="0"/>
              <a:t> </a:t>
            </a:r>
            <a:r>
              <a:rPr lang="en-US" dirty="0" err="1"/>
              <a:t>kimyasallardan</a:t>
            </a:r>
            <a:r>
              <a:rPr lang="en-US" dirty="0"/>
              <a:t> </a:t>
            </a:r>
            <a:r>
              <a:rPr lang="en-US" dirty="0" err="1"/>
              <a:t>toksisitesi</a:t>
            </a:r>
            <a:r>
              <a:rPr lang="en-US" dirty="0"/>
              <a:t> </a:t>
            </a:r>
            <a:r>
              <a:rPr lang="en-US" dirty="0" err="1"/>
              <a:t>olanlar</a:t>
            </a:r>
            <a:r>
              <a:rPr lang="en-US" dirty="0"/>
              <a:t>, </a:t>
            </a:r>
            <a:r>
              <a:rPr lang="en-US" dirty="0" err="1"/>
              <a:t>buarlaşmaya</a:t>
            </a:r>
            <a:r>
              <a:rPr lang="en-US" dirty="0"/>
              <a:t> </a:t>
            </a:r>
            <a:r>
              <a:rPr lang="en-US" dirty="0" err="1"/>
              <a:t>meyilli</a:t>
            </a:r>
            <a:r>
              <a:rPr lang="en-US" dirty="0"/>
              <a:t> </a:t>
            </a:r>
            <a:r>
              <a:rPr lang="en-US" dirty="0" err="1"/>
              <a:t>olanları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havalandırmalı</a:t>
            </a:r>
            <a:r>
              <a:rPr lang="en-US" dirty="0"/>
              <a:t> ve </a:t>
            </a:r>
            <a:r>
              <a:rPr lang="en-US" dirty="0" err="1"/>
              <a:t>ısı</a:t>
            </a:r>
            <a:r>
              <a:rPr lang="en-US" dirty="0"/>
              <a:t> </a:t>
            </a:r>
            <a:r>
              <a:rPr lang="en-US" dirty="0" err="1"/>
              <a:t>kontrollü</a:t>
            </a:r>
            <a:r>
              <a:rPr lang="en-US" dirty="0"/>
              <a:t> </a:t>
            </a:r>
            <a:r>
              <a:rPr lang="en-US" dirty="0" err="1"/>
              <a:t>saklama</a:t>
            </a:r>
            <a:r>
              <a:rPr lang="en-US" dirty="0"/>
              <a:t> </a:t>
            </a:r>
            <a:r>
              <a:rPr lang="en-US" dirty="0" err="1"/>
              <a:t>dolaplarında</a:t>
            </a:r>
            <a:r>
              <a:rPr lang="en-US" dirty="0"/>
              <a:t> </a:t>
            </a:r>
            <a:r>
              <a:rPr lang="en-US" dirty="0" err="1"/>
              <a:t>depolayın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D51D6-8777-4482-BC6D-753695A8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30B00-923F-46B0-98C7-73D86ED0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38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DA05-79A9-4C04-AF67-5834F600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628" y="1584325"/>
            <a:ext cx="5011057" cy="345213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dirty="0" err="1"/>
              <a:t>Öğrenme</a:t>
            </a:r>
            <a:r>
              <a:rPr lang="en-GB" dirty="0"/>
              <a:t> </a:t>
            </a:r>
            <a:r>
              <a:rPr lang="en-GB" dirty="0" err="1"/>
              <a:t>Hedefleriyle</a:t>
            </a:r>
            <a:r>
              <a:rPr lang="en-GB" dirty="0"/>
              <a:t> </a:t>
            </a:r>
            <a:r>
              <a:rPr lang="en-GB" dirty="0" err="1"/>
              <a:t>İlgili</a:t>
            </a:r>
            <a:r>
              <a:rPr lang="en-GB" dirty="0"/>
              <a:t> </a:t>
            </a:r>
            <a:r>
              <a:rPr lang="en-GB" dirty="0" err="1"/>
              <a:t>Sorular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64D3D-B37A-4F0A-B879-0C710060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19E56-8CC8-49AF-8F66-E667DEF0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4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BA7B-8742-4F44-BA1D-1F2FB43C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1. </a:t>
            </a:r>
            <a:r>
              <a:rPr lang="en-GB" dirty="0" err="1"/>
              <a:t>Laboratuvarda</a:t>
            </a:r>
            <a:r>
              <a:rPr lang="en-GB" dirty="0"/>
              <a:t> </a:t>
            </a:r>
            <a:r>
              <a:rPr lang="en-GB" dirty="0" err="1"/>
              <a:t>Maruziyet</a:t>
            </a:r>
            <a:r>
              <a:rPr lang="en-GB" dirty="0"/>
              <a:t> </a:t>
            </a:r>
            <a:r>
              <a:rPr lang="en-GB" dirty="0" err="1"/>
              <a:t>Kontrol</a:t>
            </a:r>
            <a:r>
              <a:rPr lang="en-GB" dirty="0"/>
              <a:t> </a:t>
            </a:r>
            <a:r>
              <a:rPr lang="en-GB" dirty="0" err="1"/>
              <a:t>planı</a:t>
            </a:r>
            <a:r>
              <a:rPr lang="en-GB" dirty="0"/>
              <a:t> </a:t>
            </a:r>
            <a:r>
              <a:rPr lang="en-GB" dirty="0" err="1"/>
              <a:t>aşağıdakilerden</a:t>
            </a:r>
            <a:r>
              <a:rPr lang="en-GB" dirty="0"/>
              <a:t> </a:t>
            </a:r>
            <a:r>
              <a:rPr lang="en-GB" dirty="0" err="1"/>
              <a:t>hangisini</a:t>
            </a:r>
            <a:r>
              <a:rPr lang="en-GB" dirty="0"/>
              <a:t> </a:t>
            </a:r>
            <a:r>
              <a:rPr lang="en-GB" dirty="0" err="1"/>
              <a:t>içerebilir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B7391-0A62-4E7C-9F6F-D340BD460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Gıda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yoluyla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bulaşan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patojenlere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maruz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kalma</a:t>
            </a:r>
            <a:endParaRPr lang="en-US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Hava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yoluyla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bulaşan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patojenlere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maruz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kalma</a:t>
            </a:r>
            <a:endParaRPr lang="en-US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Kıyafetlerle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taşınan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partikülata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maruz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kalma</a:t>
            </a:r>
            <a:endParaRPr lang="en-US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Ambalaj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yoluyla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bulaşan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patojene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mazruz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kalma</a:t>
            </a:r>
            <a:endParaRPr lang="en-US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Hiçbirisi</a:t>
            </a:r>
            <a:r>
              <a:rPr lang="en-US" dirty="0">
                <a:latin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6DCA2-8BA0-4977-95AC-4FB527FF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8E37A-0E37-4D00-8C35-FE6FF317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67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9BA7B-8742-4F44-BA1D-1F2FB43C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1. </a:t>
            </a:r>
            <a:r>
              <a:rPr lang="en-GB" dirty="0" err="1"/>
              <a:t>Laboratuvarda</a:t>
            </a:r>
            <a:r>
              <a:rPr lang="en-GB" dirty="0"/>
              <a:t> </a:t>
            </a:r>
            <a:r>
              <a:rPr lang="en-GB" dirty="0" err="1"/>
              <a:t>Maruziyet</a:t>
            </a:r>
            <a:r>
              <a:rPr lang="en-GB" dirty="0"/>
              <a:t> </a:t>
            </a:r>
            <a:r>
              <a:rPr lang="en-GB" dirty="0" err="1"/>
              <a:t>Kontrol</a:t>
            </a:r>
            <a:r>
              <a:rPr lang="en-GB" dirty="0"/>
              <a:t> </a:t>
            </a:r>
            <a:r>
              <a:rPr lang="en-GB" dirty="0" err="1"/>
              <a:t>planı</a:t>
            </a:r>
            <a:r>
              <a:rPr lang="en-GB" dirty="0"/>
              <a:t> </a:t>
            </a:r>
            <a:r>
              <a:rPr lang="en-GB" dirty="0" err="1"/>
              <a:t>aşağıdakilerden</a:t>
            </a:r>
            <a:r>
              <a:rPr lang="en-GB" dirty="0"/>
              <a:t> </a:t>
            </a:r>
            <a:r>
              <a:rPr lang="en-GB" dirty="0" err="1"/>
              <a:t>hangisini</a:t>
            </a:r>
            <a:r>
              <a:rPr lang="en-GB" dirty="0"/>
              <a:t> </a:t>
            </a:r>
            <a:r>
              <a:rPr lang="en-GB" dirty="0" err="1"/>
              <a:t>içerebilir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B7391-0A62-4E7C-9F6F-D340BD460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Gıda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yoluyla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bulaşan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patojenlere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maruz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kalma</a:t>
            </a:r>
            <a:endParaRPr lang="en-US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Hava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yoluyla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bulaşan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patojenlere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maruz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kalma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Kıyafetlerle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taşınan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partikülata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maruz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kalma</a:t>
            </a:r>
            <a:endParaRPr lang="en-US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Ambalaj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yoluyla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bulaşan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patojene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mazruz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kalma</a:t>
            </a:r>
            <a:endParaRPr lang="en-US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Hiçbirisi</a:t>
            </a:r>
            <a:r>
              <a:rPr lang="en-US" dirty="0">
                <a:latin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6DCA2-8BA0-4977-95AC-4FB527FF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8E37A-0E37-4D00-8C35-FE6FF317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00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8B77-DC04-4DAF-819C-8E4EA37B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2. </a:t>
            </a:r>
            <a:r>
              <a:rPr lang="en-GB" sz="3200" dirty="0" err="1"/>
              <a:t>Aşağıdakilerden</a:t>
            </a:r>
            <a:r>
              <a:rPr lang="en-GB" sz="3200" dirty="0"/>
              <a:t> </a:t>
            </a:r>
            <a:r>
              <a:rPr lang="en-GB" sz="3200" dirty="0" err="1"/>
              <a:t>hangisi</a:t>
            </a:r>
            <a:r>
              <a:rPr lang="en-GB" sz="3200" dirty="0"/>
              <a:t> </a:t>
            </a:r>
            <a:r>
              <a:rPr lang="en-GB" sz="3200" dirty="0" err="1"/>
              <a:t>laboratuvar</a:t>
            </a:r>
            <a:r>
              <a:rPr lang="en-GB" sz="3200" dirty="0"/>
              <a:t> </a:t>
            </a:r>
            <a:r>
              <a:rPr lang="en-GB" sz="3200" dirty="0" err="1"/>
              <a:t>güvenlik</a:t>
            </a:r>
            <a:r>
              <a:rPr lang="en-GB" sz="3200" dirty="0"/>
              <a:t> </a:t>
            </a:r>
            <a:r>
              <a:rPr lang="en-GB" sz="3200" dirty="0" err="1"/>
              <a:t>planında</a:t>
            </a:r>
            <a:r>
              <a:rPr lang="en-GB" sz="3200" dirty="0"/>
              <a:t> </a:t>
            </a:r>
            <a:r>
              <a:rPr lang="en-GB" sz="3200" dirty="0" err="1"/>
              <a:t>olması</a:t>
            </a:r>
            <a:r>
              <a:rPr lang="en-GB" sz="3200" dirty="0"/>
              <a:t> </a:t>
            </a:r>
            <a:r>
              <a:rPr lang="en-GB" sz="3200" dirty="0" err="1"/>
              <a:t>gereken</a:t>
            </a:r>
            <a:r>
              <a:rPr lang="en-GB" sz="3200" dirty="0"/>
              <a:t> </a:t>
            </a:r>
            <a:r>
              <a:rPr lang="en-GB" sz="3200" dirty="0" err="1"/>
              <a:t>görevlendrmeden</a:t>
            </a:r>
            <a:r>
              <a:rPr lang="en-GB" sz="3200" dirty="0"/>
              <a:t> </a:t>
            </a:r>
            <a:r>
              <a:rPr lang="en-GB" sz="3200" dirty="0" err="1"/>
              <a:t>değildir</a:t>
            </a:r>
            <a:r>
              <a:rPr lang="en-GB" sz="3200" dirty="0"/>
              <a:t>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819DA-62F4-4528-B4C7-88ED5B83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err="1">
                <a:effectLst/>
                <a:latin typeface="Arial" panose="020B0604020202020204" pitchFamily="34" charset="0"/>
              </a:rPr>
              <a:t>Biyolojik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tehlikeleri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ile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mücadele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effectLst/>
                <a:latin typeface="Arial" panose="020B0604020202020204" pitchFamily="34" charset="0"/>
              </a:rPr>
              <a:t>Kimyasal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tehlikeleri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ile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mücadele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effectLst/>
                <a:latin typeface="Arial" panose="020B0604020202020204" pitchFamily="34" charset="0"/>
              </a:rPr>
              <a:t>Yangın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tehlikeleri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ile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mücadele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latin typeface="Arial" panose="020B0604020202020204" pitchFamily="34" charset="0"/>
              </a:rPr>
              <a:t>Salgın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tehlikeleri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ile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mücadele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effectLst/>
                <a:latin typeface="Arial" panose="020B0604020202020204" pitchFamily="34" charset="0"/>
              </a:rPr>
              <a:t>Elektrik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tehlikeleri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ile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mücadele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F0798-AB21-4ECD-9B55-F8554ECC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C79CA-E703-415D-8DC7-59EBC722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9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8B77-DC04-4DAF-819C-8E4EA37B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2. </a:t>
            </a:r>
            <a:r>
              <a:rPr lang="en-GB" sz="3200" dirty="0" err="1"/>
              <a:t>Aşağıdakilerden</a:t>
            </a:r>
            <a:r>
              <a:rPr lang="en-GB" sz="3200" dirty="0"/>
              <a:t> </a:t>
            </a:r>
            <a:r>
              <a:rPr lang="en-GB" sz="3200" dirty="0" err="1"/>
              <a:t>hangisi</a:t>
            </a:r>
            <a:r>
              <a:rPr lang="en-GB" sz="3200" dirty="0"/>
              <a:t> </a:t>
            </a:r>
            <a:r>
              <a:rPr lang="en-GB" sz="3200" dirty="0" err="1"/>
              <a:t>laboratuvar</a:t>
            </a:r>
            <a:r>
              <a:rPr lang="en-GB" sz="3200" dirty="0"/>
              <a:t> </a:t>
            </a:r>
            <a:r>
              <a:rPr lang="en-GB" sz="3200" dirty="0" err="1"/>
              <a:t>güvenlik</a:t>
            </a:r>
            <a:r>
              <a:rPr lang="en-GB" sz="3200" dirty="0"/>
              <a:t> </a:t>
            </a:r>
            <a:r>
              <a:rPr lang="en-GB" sz="3200" dirty="0" err="1"/>
              <a:t>planında</a:t>
            </a:r>
            <a:r>
              <a:rPr lang="en-GB" sz="3200" dirty="0"/>
              <a:t> </a:t>
            </a:r>
            <a:r>
              <a:rPr lang="en-GB" sz="3200" dirty="0" err="1"/>
              <a:t>olması</a:t>
            </a:r>
            <a:r>
              <a:rPr lang="en-GB" sz="3200" dirty="0"/>
              <a:t> </a:t>
            </a:r>
            <a:r>
              <a:rPr lang="en-GB" sz="3200" dirty="0" err="1"/>
              <a:t>gereken</a:t>
            </a:r>
            <a:r>
              <a:rPr lang="en-GB" sz="3200" dirty="0"/>
              <a:t> </a:t>
            </a:r>
            <a:r>
              <a:rPr lang="en-GB" sz="3200" dirty="0" err="1"/>
              <a:t>görevlendrmeden</a:t>
            </a:r>
            <a:r>
              <a:rPr lang="en-GB" sz="3200" dirty="0"/>
              <a:t> </a:t>
            </a:r>
            <a:r>
              <a:rPr lang="en-GB" sz="3200" dirty="0" err="1"/>
              <a:t>değildir</a:t>
            </a:r>
            <a:r>
              <a:rPr lang="en-GB" sz="3200" dirty="0"/>
              <a:t>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819DA-62F4-4528-B4C7-88ED5B832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err="1">
                <a:effectLst/>
                <a:latin typeface="Arial" panose="020B0604020202020204" pitchFamily="34" charset="0"/>
              </a:rPr>
              <a:t>Biyolojik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tehlikeleri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ile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mücadele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effectLst/>
                <a:latin typeface="Arial" panose="020B0604020202020204" pitchFamily="34" charset="0"/>
              </a:rPr>
              <a:t>Kimyasal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tehlikeleri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ile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mücadele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effectLst/>
                <a:latin typeface="Arial" panose="020B0604020202020204" pitchFamily="34" charset="0"/>
              </a:rPr>
              <a:t>Yangın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tehlikeleri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ile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mücadele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Salgın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tehlikeleri</a:t>
            </a:r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ile</a:t>
            </a:r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mücadele</a:t>
            </a:r>
            <a:endParaRPr lang="en-US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effectLst/>
                <a:latin typeface="Arial" panose="020B0604020202020204" pitchFamily="34" charset="0"/>
              </a:rPr>
              <a:t>Elektrik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tehlikeleri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ile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mücadele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F0798-AB21-4ECD-9B55-F8554ECC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C79CA-E703-415D-8DC7-59EBC722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68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043B3-050B-4179-A05E-9A619D24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3. </a:t>
            </a:r>
            <a:r>
              <a:rPr lang="en-GB" sz="3200" dirty="0" err="1"/>
              <a:t>Yaşam</a:t>
            </a:r>
            <a:r>
              <a:rPr lang="en-GB" sz="3200" dirty="0"/>
              <a:t> </a:t>
            </a:r>
            <a:r>
              <a:rPr lang="en-GB" sz="3200" dirty="0" err="1"/>
              <a:t>alanlarından</a:t>
            </a:r>
            <a:r>
              <a:rPr lang="en-GB" sz="3200" dirty="0"/>
              <a:t> </a:t>
            </a:r>
            <a:r>
              <a:rPr lang="en-GB" sz="3200" dirty="0" err="1"/>
              <a:t>uzak</a:t>
            </a:r>
            <a:r>
              <a:rPr lang="en-GB" sz="3200" dirty="0"/>
              <a:t> </a:t>
            </a:r>
            <a:r>
              <a:rPr lang="en-GB" sz="3200" dirty="0" err="1"/>
              <a:t>tutmanız</a:t>
            </a:r>
            <a:r>
              <a:rPr lang="en-GB" sz="3200" dirty="0"/>
              <a:t> </a:t>
            </a:r>
            <a:r>
              <a:rPr lang="en-GB" sz="3200" dirty="0" err="1"/>
              <a:t>gereken</a:t>
            </a:r>
            <a:r>
              <a:rPr lang="en-GB" sz="3200" dirty="0"/>
              <a:t> </a:t>
            </a:r>
            <a:r>
              <a:rPr lang="en-GB" sz="3200" dirty="0" err="1"/>
              <a:t>kimyasallar</a:t>
            </a:r>
            <a:r>
              <a:rPr lang="en-GB" sz="3200" dirty="0"/>
              <a:t> </a:t>
            </a:r>
            <a:r>
              <a:rPr lang="en-GB" sz="3200" dirty="0" err="1"/>
              <a:t>için</a:t>
            </a:r>
            <a:r>
              <a:rPr lang="en-GB" sz="3200" dirty="0"/>
              <a:t> </a:t>
            </a:r>
            <a:r>
              <a:rPr lang="en-GB" sz="3200" dirty="0" err="1"/>
              <a:t>güvenlik</a:t>
            </a:r>
            <a:r>
              <a:rPr lang="en-GB" sz="3200" dirty="0"/>
              <a:t> </a:t>
            </a:r>
            <a:r>
              <a:rPr lang="en-GB" sz="3200" dirty="0" err="1"/>
              <a:t>kodu</a:t>
            </a:r>
            <a:r>
              <a:rPr lang="en-GB" sz="3200" dirty="0"/>
              <a:t> </a:t>
            </a:r>
            <a:r>
              <a:rPr lang="en-GB" sz="3200" dirty="0" err="1"/>
              <a:t>nedir</a:t>
            </a:r>
            <a:r>
              <a:rPr lang="en-GB" sz="3200" dirty="0"/>
              <a:t>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9D529-2959-42D9-BDF2-AC8097F2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/>
              <a:t>S1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S2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S3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S4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S5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2E198-BE16-4382-8692-72E44966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E37C0-859B-4A03-AB85-8E36FB6A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2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5C0E-B8A7-4712-9907-8897750E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n-GB" sz="3600" dirty="0"/>
              <a:t>Bu </a:t>
            </a:r>
            <a:r>
              <a:rPr lang="en-GB" sz="3600" dirty="0" err="1"/>
              <a:t>dersin</a:t>
            </a:r>
            <a:r>
              <a:rPr lang="en-GB" sz="3600" dirty="0"/>
              <a:t> </a:t>
            </a:r>
            <a:r>
              <a:rPr lang="en-GB" sz="3600" dirty="0" err="1"/>
              <a:t>hedefleri</a:t>
            </a:r>
            <a:r>
              <a:rPr lang="en-GB" sz="3600" dirty="0"/>
              <a:t>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F5720-9719-47B6-9AD6-7A9C8C63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256"/>
            <a:ext cx="10515600" cy="4351338"/>
          </a:xfrm>
          <a:ln w="571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just">
              <a:spcBef>
                <a:spcPct val="0"/>
              </a:spcBef>
            </a:pPr>
            <a:r>
              <a:rPr lang="sv-SE" dirty="0">
                <a:solidFill>
                  <a:schemeClr val="dk1"/>
                </a:solidFill>
              </a:rPr>
              <a:t>Laboratuvar Hizmet Kapsamına göre </a:t>
            </a:r>
          </a:p>
          <a:p>
            <a:pPr lvl="1" algn="just">
              <a:spcBef>
                <a:spcPct val="0"/>
              </a:spcBef>
            </a:pPr>
            <a:r>
              <a:rPr lang="en-GB" dirty="0" err="1">
                <a:solidFill>
                  <a:schemeClr val="dk1"/>
                </a:solidFill>
              </a:rPr>
              <a:t>Laboratuvar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güvenliği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açısından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laborauvar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iş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akışı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ile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ilgili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/>
              <a:t>güvenlik</a:t>
            </a:r>
            <a:r>
              <a:rPr lang="en-GB" dirty="0"/>
              <a:t> </a:t>
            </a:r>
            <a:r>
              <a:rPr lang="en-GB" dirty="0" err="1"/>
              <a:t>planlarının</a:t>
            </a:r>
            <a:r>
              <a:rPr lang="en-GB" dirty="0"/>
              <a:t> </a:t>
            </a:r>
            <a:r>
              <a:rPr lang="en-GB" dirty="0" err="1"/>
              <a:t>nasıl</a:t>
            </a:r>
            <a:r>
              <a:rPr lang="en-GB" dirty="0"/>
              <a:t> </a:t>
            </a:r>
            <a:r>
              <a:rPr lang="en-GB" dirty="0" err="1">
                <a:solidFill>
                  <a:schemeClr val="dk1"/>
                </a:solidFill>
              </a:rPr>
              <a:t>hazırlandığını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öğrenmek</a:t>
            </a:r>
            <a:r>
              <a:rPr lang="en-GB" dirty="0">
                <a:solidFill>
                  <a:schemeClr val="dk1"/>
                </a:solidFill>
              </a:rPr>
              <a:t>,</a:t>
            </a:r>
          </a:p>
          <a:p>
            <a:pPr lvl="1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FDAA6-C139-4A75-8D7F-860D81D5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5DECC-9EF3-4FFE-B770-AAF27C29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14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043B3-050B-4179-A05E-9A619D24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3. </a:t>
            </a:r>
            <a:r>
              <a:rPr lang="en-GB" sz="3200" dirty="0" err="1"/>
              <a:t>Yaşam</a:t>
            </a:r>
            <a:r>
              <a:rPr lang="en-GB" sz="3200" dirty="0"/>
              <a:t> </a:t>
            </a:r>
            <a:r>
              <a:rPr lang="en-GB" sz="3200" dirty="0" err="1"/>
              <a:t>alanlarından</a:t>
            </a:r>
            <a:r>
              <a:rPr lang="en-GB" sz="3200" dirty="0"/>
              <a:t> </a:t>
            </a:r>
            <a:r>
              <a:rPr lang="en-GB" sz="3200" dirty="0" err="1"/>
              <a:t>uzak</a:t>
            </a:r>
            <a:r>
              <a:rPr lang="en-GB" sz="3200" dirty="0"/>
              <a:t> </a:t>
            </a:r>
            <a:r>
              <a:rPr lang="en-GB" sz="3200" dirty="0" err="1"/>
              <a:t>tutmanız</a:t>
            </a:r>
            <a:r>
              <a:rPr lang="en-GB" sz="3200" dirty="0"/>
              <a:t> </a:t>
            </a:r>
            <a:r>
              <a:rPr lang="en-GB" sz="3200" dirty="0" err="1"/>
              <a:t>gereken</a:t>
            </a:r>
            <a:r>
              <a:rPr lang="en-GB" sz="3200" dirty="0"/>
              <a:t> </a:t>
            </a:r>
            <a:r>
              <a:rPr lang="en-GB" sz="3200" dirty="0" err="1"/>
              <a:t>kimyasallar</a:t>
            </a:r>
            <a:r>
              <a:rPr lang="en-GB" sz="3200" dirty="0"/>
              <a:t> </a:t>
            </a:r>
            <a:r>
              <a:rPr lang="en-GB" sz="3200" dirty="0" err="1"/>
              <a:t>için</a:t>
            </a:r>
            <a:r>
              <a:rPr lang="en-GB" sz="3200" dirty="0"/>
              <a:t> </a:t>
            </a:r>
            <a:r>
              <a:rPr lang="en-GB" sz="3200" dirty="0" err="1"/>
              <a:t>güvenlik</a:t>
            </a:r>
            <a:r>
              <a:rPr lang="en-GB" sz="3200" dirty="0"/>
              <a:t> </a:t>
            </a:r>
            <a:r>
              <a:rPr lang="en-GB" sz="3200" dirty="0" err="1"/>
              <a:t>kodu</a:t>
            </a:r>
            <a:r>
              <a:rPr lang="en-GB" sz="3200" dirty="0"/>
              <a:t> </a:t>
            </a:r>
            <a:r>
              <a:rPr lang="en-GB" sz="3200" dirty="0" err="1"/>
              <a:t>nedir</a:t>
            </a:r>
            <a:r>
              <a:rPr lang="en-GB" sz="3200" dirty="0"/>
              <a:t>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9D529-2959-42D9-BDF2-AC8097F2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/>
              <a:t>S1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S2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S3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>
                <a:solidFill>
                  <a:srgbClr val="FF0000"/>
                </a:solidFill>
              </a:rPr>
              <a:t>S4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S5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2E198-BE16-4382-8692-72E449666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E37C0-859B-4A03-AB85-8E36FB6A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1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BEEED-2163-4480-96F7-B222BE34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4. </a:t>
            </a:r>
            <a:r>
              <a:rPr lang="en-GB" sz="3200" dirty="0" err="1"/>
              <a:t>Tehlikeli</a:t>
            </a:r>
            <a:r>
              <a:rPr lang="en-GB" sz="3200" dirty="0"/>
              <a:t> </a:t>
            </a:r>
            <a:r>
              <a:rPr lang="en-GB" sz="3200" dirty="0" err="1"/>
              <a:t>kimyasal</a:t>
            </a:r>
            <a:r>
              <a:rPr lang="en-GB" sz="3200" dirty="0"/>
              <a:t> </a:t>
            </a:r>
            <a:r>
              <a:rPr lang="en-GB" sz="3200" dirty="0" err="1"/>
              <a:t>etiketlerinde</a:t>
            </a:r>
            <a:r>
              <a:rPr lang="en-GB" sz="3200" dirty="0"/>
              <a:t> </a:t>
            </a:r>
            <a:r>
              <a:rPr lang="en-GB" sz="3200" dirty="0" err="1"/>
              <a:t>aşağıdakilerden</a:t>
            </a:r>
            <a:r>
              <a:rPr lang="en-GB" sz="3200" dirty="0"/>
              <a:t> </a:t>
            </a:r>
            <a:r>
              <a:rPr lang="en-GB" sz="3200" dirty="0" err="1"/>
              <a:t>hangisi</a:t>
            </a:r>
            <a:r>
              <a:rPr lang="en-GB" sz="3200" dirty="0"/>
              <a:t> </a:t>
            </a:r>
            <a:r>
              <a:rPr lang="en-GB" sz="3200" dirty="0" err="1"/>
              <a:t>bulunmaz</a:t>
            </a:r>
            <a:r>
              <a:rPr lang="en-GB" sz="3200" dirty="0"/>
              <a:t>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79613-0849-45C8-AF99-E13747F91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 err="1">
                <a:effectLst/>
                <a:latin typeface="Arial" panose="020B0604020202020204" pitchFamily="34" charset="0"/>
              </a:rPr>
              <a:t>kimyasalın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içeriği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 err="1">
                <a:effectLst/>
                <a:latin typeface="Arial" panose="020B0604020202020204" pitchFamily="34" charset="0"/>
              </a:rPr>
              <a:t>Kimyasalı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teslim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alan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personel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adı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 err="1">
                <a:effectLst/>
                <a:latin typeface="Arial" panose="020B0604020202020204" pitchFamily="34" charset="0"/>
              </a:rPr>
              <a:t>kimyasal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tehlike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işaretleri</a:t>
            </a:r>
            <a:r>
              <a:rPr lang="en-US" dirty="0">
                <a:effectLst/>
                <a:latin typeface="Arial" panose="020B0604020202020204" pitchFamily="34" charset="0"/>
              </a:rPr>
              <a:t>,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</a:rPr>
              <a:t>R (risk) ve S (</a:t>
            </a:r>
            <a:r>
              <a:rPr lang="en-US" dirty="0" err="1">
                <a:latin typeface="Arial" panose="020B0604020202020204" pitchFamily="34" charset="0"/>
              </a:rPr>
              <a:t>güvenlik</a:t>
            </a:r>
            <a:r>
              <a:rPr lang="en-US" dirty="0">
                <a:latin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</a:rPr>
              <a:t>kodları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</a:rPr>
              <a:t>MSDS (</a:t>
            </a:r>
            <a:r>
              <a:rPr lang="en-US" dirty="0" err="1">
                <a:latin typeface="Arial" panose="020B0604020202020204" pitchFamily="34" charset="0"/>
              </a:rPr>
              <a:t>Malzeme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Güvenlik</a:t>
            </a:r>
            <a:r>
              <a:rPr lang="en-US" dirty="0">
                <a:latin typeface="Arial" panose="020B0604020202020204" pitchFamily="34" charset="0"/>
              </a:rPr>
              <a:t> Bilgi </a:t>
            </a:r>
            <a:r>
              <a:rPr lang="en-US" dirty="0" err="1">
                <a:latin typeface="Arial" panose="020B0604020202020204" pitchFamily="34" charset="0"/>
              </a:rPr>
              <a:t>Formu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5BD4C-E015-448D-BD9D-176EDBB8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BBFD-C453-4CE7-B2A2-0134708D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90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BEEED-2163-4480-96F7-B222BE34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4. </a:t>
            </a:r>
            <a:r>
              <a:rPr lang="en-GB" sz="3200" dirty="0" err="1"/>
              <a:t>Tehlikeli</a:t>
            </a:r>
            <a:r>
              <a:rPr lang="en-GB" sz="3200" dirty="0"/>
              <a:t> </a:t>
            </a:r>
            <a:r>
              <a:rPr lang="en-GB" sz="3200" dirty="0" err="1"/>
              <a:t>kimyasal</a:t>
            </a:r>
            <a:r>
              <a:rPr lang="en-GB" sz="3200" dirty="0"/>
              <a:t> </a:t>
            </a:r>
            <a:r>
              <a:rPr lang="en-GB" sz="3200" dirty="0" err="1"/>
              <a:t>etiketlerinde</a:t>
            </a:r>
            <a:r>
              <a:rPr lang="en-GB" sz="3200" dirty="0"/>
              <a:t> </a:t>
            </a:r>
            <a:r>
              <a:rPr lang="en-GB" sz="3200" dirty="0" err="1"/>
              <a:t>aşağıdakilerden</a:t>
            </a:r>
            <a:r>
              <a:rPr lang="en-GB" sz="3200" dirty="0"/>
              <a:t> </a:t>
            </a:r>
            <a:r>
              <a:rPr lang="en-GB" sz="3200" dirty="0" err="1"/>
              <a:t>hangisi</a:t>
            </a:r>
            <a:r>
              <a:rPr lang="en-GB" sz="3200" dirty="0"/>
              <a:t> </a:t>
            </a:r>
            <a:r>
              <a:rPr lang="en-GB" sz="3200" dirty="0" err="1"/>
              <a:t>bulunmaz</a:t>
            </a:r>
            <a:r>
              <a:rPr lang="en-GB" sz="3200" dirty="0"/>
              <a:t>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79613-0849-45C8-AF99-E13747F91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 err="1">
                <a:effectLst/>
                <a:latin typeface="Arial" panose="020B0604020202020204" pitchFamily="34" charset="0"/>
              </a:rPr>
              <a:t>kimyasalın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içeriği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 err="1">
                <a:effectLst/>
                <a:latin typeface="Arial" panose="020B0604020202020204" pitchFamily="34" charset="0"/>
              </a:rPr>
              <a:t>Kimyasalı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teslim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alan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personel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adı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 err="1">
                <a:effectLst/>
                <a:latin typeface="Arial" panose="020B0604020202020204" pitchFamily="34" charset="0"/>
              </a:rPr>
              <a:t>kimyasal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tehlike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işaretleri</a:t>
            </a:r>
            <a:r>
              <a:rPr lang="en-US" dirty="0">
                <a:effectLst/>
                <a:latin typeface="Arial" panose="020B0604020202020204" pitchFamily="34" charset="0"/>
              </a:rPr>
              <a:t>,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</a:rPr>
              <a:t>R (risk) ve S (</a:t>
            </a:r>
            <a:r>
              <a:rPr lang="en-US" dirty="0" err="1">
                <a:latin typeface="Arial" panose="020B0604020202020204" pitchFamily="34" charset="0"/>
              </a:rPr>
              <a:t>güvenlik</a:t>
            </a:r>
            <a:r>
              <a:rPr lang="en-US" dirty="0">
                <a:latin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</a:rPr>
              <a:t>kodları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lphaUcPeriod"/>
            </a:pPr>
            <a:r>
              <a:rPr lang="en-US" dirty="0">
                <a:latin typeface="Arial" panose="020B0604020202020204" pitchFamily="34" charset="0"/>
              </a:rPr>
              <a:t>MSDS (</a:t>
            </a:r>
            <a:r>
              <a:rPr lang="en-US" dirty="0" err="1">
                <a:latin typeface="Arial" panose="020B0604020202020204" pitchFamily="34" charset="0"/>
              </a:rPr>
              <a:t>Malzeme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Güvenlik</a:t>
            </a:r>
            <a:r>
              <a:rPr lang="en-US" dirty="0">
                <a:latin typeface="Arial" panose="020B0604020202020204" pitchFamily="34" charset="0"/>
              </a:rPr>
              <a:t> Bilgi </a:t>
            </a:r>
            <a:r>
              <a:rPr lang="en-US" dirty="0" err="1">
                <a:latin typeface="Arial" panose="020B0604020202020204" pitchFamily="34" charset="0"/>
              </a:rPr>
              <a:t>Formu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5BD4C-E015-448D-BD9D-176EDBB8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BBFD-C453-4CE7-B2A2-0134708D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03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E57A8-51DA-44E4-8076-73176F70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5. </a:t>
            </a:r>
            <a:r>
              <a:rPr lang="en-GB" sz="3200" dirty="0" err="1"/>
              <a:t>Hazırlanmış</a:t>
            </a:r>
            <a:r>
              <a:rPr lang="en-GB" sz="3200" dirty="0"/>
              <a:t> </a:t>
            </a:r>
            <a:r>
              <a:rPr lang="en-GB" sz="3200" dirty="0" err="1"/>
              <a:t>olan</a:t>
            </a:r>
            <a:r>
              <a:rPr lang="en-GB" sz="3200" dirty="0"/>
              <a:t> </a:t>
            </a:r>
            <a:r>
              <a:rPr lang="en-GB" sz="3200" dirty="0" err="1"/>
              <a:t>reaktif</a:t>
            </a:r>
            <a:r>
              <a:rPr lang="en-GB" sz="3200" dirty="0"/>
              <a:t> veya </a:t>
            </a:r>
            <a:r>
              <a:rPr lang="en-GB" sz="3200" dirty="0" err="1"/>
              <a:t>çözelti</a:t>
            </a:r>
            <a:r>
              <a:rPr lang="en-GB" sz="3200" dirty="0"/>
              <a:t> </a:t>
            </a:r>
            <a:r>
              <a:rPr lang="en-GB" sz="3200" dirty="0" err="1"/>
              <a:t>üzerindeki</a:t>
            </a:r>
            <a:r>
              <a:rPr lang="en-GB" sz="3200" dirty="0"/>
              <a:t> </a:t>
            </a:r>
            <a:r>
              <a:rPr lang="en-GB" sz="3200" dirty="0" err="1"/>
              <a:t>etiketlerde</a:t>
            </a:r>
            <a:r>
              <a:rPr lang="en-GB" sz="3200" dirty="0"/>
              <a:t> </a:t>
            </a:r>
            <a:r>
              <a:rPr lang="en-GB" sz="3200" dirty="0" err="1"/>
              <a:t>aşağıdakilerden</a:t>
            </a:r>
            <a:r>
              <a:rPr lang="en-GB" sz="3200" dirty="0"/>
              <a:t> </a:t>
            </a:r>
            <a:r>
              <a:rPr lang="en-GB" sz="3200" dirty="0" err="1"/>
              <a:t>hangisi</a:t>
            </a:r>
            <a:r>
              <a:rPr lang="en-GB" sz="3200" dirty="0"/>
              <a:t> </a:t>
            </a:r>
            <a:r>
              <a:rPr lang="en-GB" sz="3200" dirty="0" err="1"/>
              <a:t>olamaz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A1047-B0A5-4994-B7C1-EBBA6ACAC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 err="1"/>
              <a:t>Hazırlayan</a:t>
            </a:r>
            <a:r>
              <a:rPr lang="en-GB" dirty="0"/>
              <a:t> ad/</a:t>
            </a:r>
            <a:r>
              <a:rPr lang="en-GB" dirty="0" err="1"/>
              <a:t>soyadı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US" dirty="0" err="1">
                <a:solidFill>
                  <a:srgbClr val="FF0000"/>
                </a:solidFill>
              </a:rPr>
              <a:t>Çözeltinin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hangi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işte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kullanılacağı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Hazırlama</a:t>
            </a:r>
            <a:r>
              <a:rPr lang="en-GB" dirty="0"/>
              <a:t> </a:t>
            </a:r>
            <a:r>
              <a:rPr lang="en-GB" dirty="0" err="1"/>
              <a:t>tarihi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Tahmini</a:t>
            </a:r>
            <a:r>
              <a:rPr lang="en-GB" dirty="0"/>
              <a:t> son </a:t>
            </a:r>
            <a:r>
              <a:rPr lang="en-GB" dirty="0" err="1"/>
              <a:t>kullanım</a:t>
            </a:r>
            <a:r>
              <a:rPr lang="en-GB" dirty="0"/>
              <a:t> </a:t>
            </a:r>
            <a:r>
              <a:rPr lang="en-GB" dirty="0" err="1"/>
              <a:t>tarihi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err="1"/>
              <a:t>Çözeltinin</a:t>
            </a:r>
            <a:r>
              <a:rPr lang="en-GB" dirty="0"/>
              <a:t> </a:t>
            </a:r>
            <a:r>
              <a:rPr lang="en-GB" dirty="0" err="1"/>
              <a:t>içeriği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konsantrasyonu</a:t>
            </a:r>
            <a:endParaRPr lang="en-GB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126C8-F709-4B7F-BFF5-CE6A79B7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9D4DD-CA9B-4ADA-81D3-A15DEDC9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3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F9C5-F8DC-4036-B522-576C5315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053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n-US" sz="3600" dirty="0" err="1"/>
              <a:t>Laboratuvar</a:t>
            </a:r>
            <a:r>
              <a:rPr lang="en-US" sz="3600" dirty="0"/>
              <a:t> </a:t>
            </a:r>
            <a:r>
              <a:rPr lang="en-US" sz="3600" dirty="0" err="1"/>
              <a:t>güvenliği</a:t>
            </a:r>
            <a:r>
              <a:rPr lang="en-US" sz="3600" dirty="0"/>
              <a:t> </a:t>
            </a:r>
            <a:r>
              <a:rPr lang="en-US" sz="3600" dirty="0" err="1"/>
              <a:t>için</a:t>
            </a:r>
            <a:r>
              <a:rPr lang="en-US" sz="3600" dirty="0"/>
              <a:t> </a:t>
            </a:r>
            <a:r>
              <a:rPr lang="en-US" sz="3600" dirty="0" err="1"/>
              <a:t>temel</a:t>
            </a:r>
            <a:r>
              <a:rPr lang="en-US" sz="3600" dirty="0"/>
              <a:t> </a:t>
            </a:r>
            <a:r>
              <a:rPr lang="en-US" sz="3600" dirty="0" err="1"/>
              <a:t>unsurlar</a:t>
            </a:r>
            <a:r>
              <a:rPr lang="en-US" sz="36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99D50-91A8-4AF1-9263-7F3175422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746"/>
            <a:ext cx="10888362" cy="4904217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effectLst/>
                <a:latin typeface="Arial" panose="020B0604020202020204" pitchFamily="34" charset="0"/>
              </a:rPr>
              <a:t>Resmi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bir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güvenlik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programı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olmalıdır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en-US" dirty="0" err="1">
                <a:effectLst/>
                <a:latin typeface="Arial" panose="020B0604020202020204" pitchFamily="34" charset="0"/>
              </a:rPr>
              <a:t>Kimyasal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hijyen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Kanla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bulaşan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patojenlerle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karşılaşma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Tüberküloz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kontrol</a:t>
            </a:r>
            <a:r>
              <a:rPr lang="en-US" dirty="0">
                <a:effectLst/>
                <a:latin typeface="Arial" panose="020B0604020202020204" pitchFamily="34" charset="0"/>
              </a:rPr>
              <a:t> ve </a:t>
            </a:r>
            <a:r>
              <a:rPr lang="en-US" dirty="0" err="1">
                <a:effectLst/>
                <a:latin typeface="Arial" panose="020B0604020202020204" pitchFamily="34" charset="0"/>
              </a:rPr>
              <a:t>Ergonomi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alanlarında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mevcut</a:t>
            </a:r>
            <a:r>
              <a:rPr lang="en-US" dirty="0">
                <a:effectLst/>
                <a:latin typeface="Arial" panose="020B0604020202020204" pitchFamily="34" charset="0"/>
              </a:rPr>
              <a:t> plan ve </a:t>
            </a:r>
            <a:r>
              <a:rPr lang="en-US" dirty="0" err="1">
                <a:effectLst/>
                <a:latin typeface="Arial" panose="020B0604020202020204" pitchFamily="34" charset="0"/>
              </a:rPr>
              <a:t>programları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olmalıdır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</a:endParaRPr>
          </a:p>
          <a:p>
            <a:pPr algn="just"/>
            <a:r>
              <a:rPr lang="en-US" dirty="0" err="1">
                <a:effectLst/>
                <a:latin typeface="Arial" panose="020B0604020202020204" pitchFamily="34" charset="0"/>
              </a:rPr>
              <a:t>Biyolojik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Kimyasal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</a:rPr>
              <a:t>Yangın</a:t>
            </a:r>
            <a:r>
              <a:rPr lang="en-US" dirty="0">
                <a:effectLst/>
                <a:latin typeface="Arial" panose="020B0604020202020204" pitchFamily="34" charset="0"/>
              </a:rPr>
              <a:t> ve </a:t>
            </a:r>
            <a:r>
              <a:rPr lang="en-US" dirty="0" err="1">
                <a:effectLst/>
                <a:latin typeface="Arial" panose="020B0604020202020204" pitchFamily="34" charset="0"/>
              </a:rPr>
              <a:t>Elektrik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tehlikeleri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ile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mücadele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edecek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olan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personelin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açık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kimlikleri</a:t>
            </a:r>
            <a:r>
              <a:rPr lang="en-US" dirty="0">
                <a:effectLst/>
                <a:latin typeface="Arial" panose="020B0604020202020204" pitchFamily="34" charset="0"/>
              </a:rPr>
              <a:t> ve </a:t>
            </a:r>
            <a:r>
              <a:rPr lang="en-US" dirty="0" err="1">
                <a:effectLst/>
                <a:latin typeface="Arial" panose="020B0604020202020204" pitchFamily="34" charset="0"/>
              </a:rPr>
              <a:t>alınacak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önlemler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tanımlanmış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olmalıdır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en-US" dirty="0" err="1">
                <a:effectLst/>
                <a:latin typeface="Arial" panose="020B0604020202020204" pitchFamily="34" charset="0"/>
              </a:rPr>
              <a:t>Tehlikeli</a:t>
            </a:r>
            <a:r>
              <a:rPr lang="en-US" dirty="0">
                <a:effectLst/>
                <a:latin typeface="Arial" panose="020B0604020202020204" pitchFamily="34" charset="0"/>
              </a:rPr>
              <a:t> ve </a:t>
            </a:r>
            <a:r>
              <a:rPr lang="en-US" dirty="0" err="1">
                <a:effectLst/>
                <a:latin typeface="Arial" panose="020B0604020202020204" pitchFamily="34" charset="0"/>
              </a:rPr>
              <a:t>uygun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güvenlik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alanlarının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tanımlanmış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olması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gerekir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65B17-6FFC-41CB-8359-2359F8E7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706F2-6291-48B2-9E1A-2F92FA8F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0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151B1-8F32-4F6D-83A2-21060305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053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n-US" sz="3600" dirty="0"/>
              <a:t>KLİNİK LABORATUVAR GÜVENLİK PLANLARI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6A9A1-E923-4124-AB4E-1DB5A49E4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886"/>
            <a:ext cx="10515600" cy="4830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1. </a:t>
            </a:r>
            <a:r>
              <a:rPr lang="en-US" sz="2400" b="1" dirty="0" err="1"/>
              <a:t>Maruziyet</a:t>
            </a:r>
            <a:r>
              <a:rPr lang="en-US" sz="2400" b="1" dirty="0"/>
              <a:t> </a:t>
            </a:r>
            <a:r>
              <a:rPr lang="en-US" sz="2400" b="1" dirty="0" err="1"/>
              <a:t>Kontrol</a:t>
            </a:r>
            <a:r>
              <a:rPr lang="en-US" sz="2400" b="1" dirty="0"/>
              <a:t> </a:t>
            </a:r>
            <a:r>
              <a:rPr lang="en-US" sz="2400" b="1" dirty="0" err="1"/>
              <a:t>Planı</a:t>
            </a:r>
            <a:r>
              <a:rPr lang="en-US" sz="2400" b="1" dirty="0"/>
              <a:t>: </a:t>
            </a:r>
          </a:p>
          <a:p>
            <a:r>
              <a:rPr lang="en-US" sz="2400" dirty="0" err="1">
                <a:latin typeface="Arial" panose="020B0604020202020204" pitchFamily="34" charset="0"/>
              </a:rPr>
              <a:t>Maruz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kalınan</a:t>
            </a:r>
            <a:r>
              <a:rPr lang="en-US" sz="2400" dirty="0">
                <a:latin typeface="Arial" panose="020B0604020202020204" pitchFamily="34" charset="0"/>
              </a:rPr>
              <a:t> material ve </a:t>
            </a:r>
            <a:r>
              <a:rPr lang="en-US" sz="2400" dirty="0" err="1">
                <a:latin typeface="Arial" panose="020B0604020202020204" pitchFamily="34" charset="0"/>
              </a:rPr>
              <a:t>patojenin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yayılma</a:t>
            </a:r>
            <a:r>
              <a:rPr lang="en-US" sz="2400" dirty="0">
                <a:latin typeface="Arial" panose="020B0604020202020204" pitchFamily="34" charset="0"/>
              </a:rPr>
              <a:t> ve </a:t>
            </a:r>
            <a:r>
              <a:rPr lang="en-US" sz="2400" dirty="0" err="1">
                <a:latin typeface="Arial" panose="020B0604020202020204" pitchFamily="34" charset="0"/>
              </a:rPr>
              <a:t>bulaşma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yoluna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göre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tedbir</a:t>
            </a:r>
            <a:r>
              <a:rPr lang="en-US" sz="2400" dirty="0">
                <a:latin typeface="Arial" panose="020B0604020202020204" pitchFamily="34" charset="0"/>
              </a:rPr>
              <a:t> ve </a:t>
            </a:r>
            <a:r>
              <a:rPr lang="en-US" sz="2400" dirty="0" err="1">
                <a:latin typeface="Arial" panose="020B0604020202020204" pitchFamily="34" charset="0"/>
              </a:rPr>
              <a:t>çözüm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üretmeyi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kapsar</a:t>
            </a:r>
            <a:r>
              <a:rPr lang="en-US" sz="2400" dirty="0">
                <a:latin typeface="Arial" panose="020B0604020202020204" pitchFamily="34" charset="0"/>
              </a:rPr>
              <a:t>.</a:t>
            </a:r>
          </a:p>
          <a:p>
            <a:r>
              <a:rPr lang="en-US" sz="2400" dirty="0" err="1">
                <a:latin typeface="Arial" panose="020B0604020202020204" pitchFamily="34" charset="0"/>
              </a:rPr>
              <a:t>Üç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temel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yolla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maruziyet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bu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kapsamda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incelenir</a:t>
            </a:r>
            <a:r>
              <a:rPr lang="en-US" sz="2400" dirty="0">
                <a:latin typeface="Arial" panose="020B0604020202020204" pitchFamily="34" charset="0"/>
              </a:rPr>
              <a:t>: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Kan </a:t>
            </a:r>
            <a:r>
              <a:rPr lang="en-US" dirty="0" err="1">
                <a:latin typeface="Arial" panose="020B0604020202020204" pitchFamily="34" charset="0"/>
              </a:rPr>
              <a:t>yoluyla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bulaşan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patojenlere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maruz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kalma</a:t>
            </a:r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 err="1">
                <a:latin typeface="Arial" panose="020B0604020202020204" pitchFamily="34" charset="0"/>
              </a:rPr>
              <a:t>Hava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yoluyla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bulaşan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patojenlere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maruz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kalma</a:t>
            </a:r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dirty="0" err="1">
                <a:latin typeface="Arial" panose="020B0604020202020204" pitchFamily="34" charset="0"/>
              </a:rPr>
              <a:t>Tıbbi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atıklara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maruz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kalma</a:t>
            </a:r>
            <a:endParaRPr 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/>
              <a:t>2. </a:t>
            </a:r>
            <a:r>
              <a:rPr lang="en-US" sz="2400" b="1" dirty="0" err="1"/>
              <a:t>Kimyasal</a:t>
            </a:r>
            <a:r>
              <a:rPr lang="en-US" sz="2400" b="1" dirty="0"/>
              <a:t> </a:t>
            </a:r>
            <a:r>
              <a:rPr lang="en-US" sz="2400" b="1" dirty="0" err="1"/>
              <a:t>Kontrol</a:t>
            </a:r>
            <a:r>
              <a:rPr lang="en-US" sz="2400" b="1" dirty="0"/>
              <a:t> </a:t>
            </a:r>
            <a:r>
              <a:rPr lang="en-US" sz="2400" b="1" dirty="0" err="1"/>
              <a:t>Planı</a:t>
            </a:r>
            <a:r>
              <a:rPr lang="en-US" sz="2400" b="1" dirty="0"/>
              <a:t>:</a:t>
            </a:r>
          </a:p>
          <a:p>
            <a:r>
              <a:rPr lang="en-US" sz="2400" dirty="0" err="1"/>
              <a:t>Laboratuvarda</a:t>
            </a:r>
            <a:r>
              <a:rPr lang="en-US" sz="2400" dirty="0"/>
              <a:t> </a:t>
            </a:r>
            <a:r>
              <a:rPr lang="en-US" sz="2400" dirty="0" err="1"/>
              <a:t>kullanılan</a:t>
            </a:r>
            <a:r>
              <a:rPr lang="en-US" sz="2400" dirty="0"/>
              <a:t> </a:t>
            </a:r>
            <a:r>
              <a:rPr lang="en-US" sz="2400" dirty="0" err="1"/>
              <a:t>kimyasalların</a:t>
            </a:r>
            <a:r>
              <a:rPr lang="en-US" sz="2400" dirty="0"/>
              <a:t> </a:t>
            </a:r>
            <a:r>
              <a:rPr lang="en-US" sz="2400" dirty="0" err="1"/>
              <a:t>tehlike</a:t>
            </a:r>
            <a:r>
              <a:rPr lang="en-US" sz="2400" dirty="0"/>
              <a:t> </a:t>
            </a:r>
            <a:r>
              <a:rPr lang="en-US" sz="2400" dirty="0" err="1"/>
              <a:t>dercelerine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sınıflandırılarak</a:t>
            </a:r>
            <a:r>
              <a:rPr lang="en-US" sz="2400" dirty="0"/>
              <a:t> </a:t>
            </a:r>
            <a:r>
              <a:rPr lang="en-US" sz="2400" dirty="0" err="1"/>
              <a:t>maruziyet</a:t>
            </a:r>
            <a:r>
              <a:rPr lang="en-US" sz="2400" dirty="0"/>
              <a:t> </a:t>
            </a:r>
            <a:r>
              <a:rPr lang="en-US" sz="2400" dirty="0" err="1"/>
              <a:t>durumunda</a:t>
            </a:r>
            <a:r>
              <a:rPr lang="en-US" sz="2400" dirty="0"/>
              <a:t> </a:t>
            </a:r>
            <a:r>
              <a:rPr lang="en-US" sz="2400" dirty="0" err="1"/>
              <a:t>doğru</a:t>
            </a:r>
            <a:r>
              <a:rPr lang="en-US" sz="2400" dirty="0"/>
              <a:t> ilk </a:t>
            </a:r>
            <a:r>
              <a:rPr lang="en-US" sz="2400" dirty="0" err="1"/>
              <a:t>yardımın</a:t>
            </a:r>
            <a:r>
              <a:rPr lang="en-US" sz="2400" dirty="0"/>
              <a:t> </a:t>
            </a:r>
            <a:r>
              <a:rPr lang="en-US" sz="2400" dirty="0" err="1"/>
              <a:t>alınmasını</a:t>
            </a:r>
            <a:r>
              <a:rPr lang="en-US" sz="2400" dirty="0"/>
              <a:t>, </a:t>
            </a:r>
            <a:r>
              <a:rPr lang="en-US" sz="2400" dirty="0" err="1"/>
              <a:t>maruz</a:t>
            </a:r>
            <a:r>
              <a:rPr lang="en-US" sz="2400" dirty="0"/>
              <a:t> </a:t>
            </a:r>
            <a:r>
              <a:rPr lang="en-US" sz="2400" dirty="0" err="1"/>
              <a:t>lakma</a:t>
            </a:r>
            <a:r>
              <a:rPr lang="en-US" sz="2400" dirty="0"/>
              <a:t> ve </a:t>
            </a:r>
            <a:r>
              <a:rPr lang="en-US" sz="2400" dirty="0" err="1"/>
              <a:t>kimyasal</a:t>
            </a:r>
            <a:r>
              <a:rPr lang="en-US" sz="2400" dirty="0"/>
              <a:t> </a:t>
            </a:r>
            <a:r>
              <a:rPr lang="en-US" sz="2400" dirty="0" err="1"/>
              <a:t>kazalara</a:t>
            </a:r>
            <a:r>
              <a:rPr lang="en-US" sz="2400" dirty="0"/>
              <a:t> </a:t>
            </a:r>
            <a:r>
              <a:rPr lang="en-US" sz="2400" dirty="0" err="1"/>
              <a:t>karşın</a:t>
            </a:r>
            <a:r>
              <a:rPr lang="en-US" sz="2400" dirty="0"/>
              <a:t> </a:t>
            </a:r>
            <a:r>
              <a:rPr lang="en-US" sz="2400" dirty="0" err="1"/>
              <a:t>tedbir</a:t>
            </a:r>
            <a:r>
              <a:rPr lang="en-US" sz="2400" dirty="0"/>
              <a:t> </a:t>
            </a:r>
            <a:r>
              <a:rPr lang="en-US" sz="2400" dirty="0" err="1"/>
              <a:t>alınmasını</a:t>
            </a:r>
            <a:r>
              <a:rPr lang="en-US" sz="2400" dirty="0"/>
              <a:t> </a:t>
            </a:r>
            <a:r>
              <a:rPr lang="en-US" sz="2400" dirty="0" err="1"/>
              <a:t>kapsar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EFAD-4390-4668-9287-BF3F8F1F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A80EC-AFF4-4F51-A1B6-5382EB02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5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D092-1BAD-48E0-92CD-3B202E13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buFont typeface="Arial" panose="020B0604020202020204" pitchFamily="34" charset="0"/>
            </a:pPr>
            <a:r>
              <a:rPr lang="en-US" sz="3600" dirty="0" err="1"/>
              <a:t>Kişisel</a:t>
            </a:r>
            <a:r>
              <a:rPr lang="en-US" sz="3600" dirty="0"/>
              <a:t> </a:t>
            </a:r>
            <a:r>
              <a:rPr lang="en-US" sz="3600" dirty="0" err="1"/>
              <a:t>Koruyucu</a:t>
            </a:r>
            <a:r>
              <a:rPr lang="en-US" sz="3600" dirty="0"/>
              <a:t> </a:t>
            </a:r>
            <a:r>
              <a:rPr lang="en-US" sz="3600" dirty="0" err="1"/>
              <a:t>Ekipman</a:t>
            </a:r>
            <a:r>
              <a:rPr lang="en-US" sz="3600" dirty="0"/>
              <a:t> </a:t>
            </a:r>
            <a:r>
              <a:rPr lang="en-US" sz="3600" dirty="0" err="1"/>
              <a:t>veya</a:t>
            </a:r>
            <a:r>
              <a:rPr lang="en-US" sz="3600" dirty="0"/>
              <a:t> </a:t>
            </a:r>
            <a:r>
              <a:rPr lang="en-US" sz="3600" dirty="0" err="1"/>
              <a:t>Donanım</a:t>
            </a:r>
            <a:r>
              <a:rPr lang="en-US" sz="3600" dirty="0"/>
              <a:t>  (KKE </a:t>
            </a:r>
            <a:r>
              <a:rPr lang="en-US" sz="3600" dirty="0" err="1"/>
              <a:t>veya</a:t>
            </a:r>
            <a:r>
              <a:rPr lang="en-US" sz="3600" dirty="0"/>
              <a:t> KKD) </a:t>
            </a:r>
            <a:r>
              <a:rPr lang="en-US" sz="3600" dirty="0" err="1"/>
              <a:t>tanımı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89A1C-20CF-4A4E-BE29-897555527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49" y="1075038"/>
            <a:ext cx="10624751" cy="512415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err="1"/>
              <a:t>Kişisel</a:t>
            </a:r>
            <a:r>
              <a:rPr lang="en-GB" dirty="0"/>
              <a:t> </a:t>
            </a:r>
            <a:r>
              <a:rPr lang="en-GB" dirty="0" err="1"/>
              <a:t>koruyucu</a:t>
            </a:r>
            <a:r>
              <a:rPr lang="en-GB" dirty="0"/>
              <a:t> </a:t>
            </a:r>
            <a:r>
              <a:rPr lang="en-GB" dirty="0" err="1"/>
              <a:t>ekipmanlar</a:t>
            </a:r>
            <a:r>
              <a:rPr lang="en-GB" dirty="0"/>
              <a:t> </a:t>
            </a:r>
            <a:r>
              <a:rPr lang="en-GB" dirty="0" err="1"/>
              <a:t>çalışanların</a:t>
            </a:r>
            <a:r>
              <a:rPr lang="en-GB" dirty="0"/>
              <a:t> </a:t>
            </a:r>
            <a:r>
              <a:rPr lang="en-GB" dirty="0" err="1"/>
              <a:t>farklı</a:t>
            </a:r>
            <a:r>
              <a:rPr lang="en-GB" dirty="0"/>
              <a:t> </a:t>
            </a:r>
            <a:r>
              <a:rPr lang="en-GB" dirty="0" err="1"/>
              <a:t>şartlarda</a:t>
            </a:r>
            <a:r>
              <a:rPr lang="en-GB" dirty="0"/>
              <a:t> </a:t>
            </a:r>
            <a:r>
              <a:rPr lang="en-GB" dirty="0" err="1"/>
              <a:t>maruz</a:t>
            </a:r>
            <a:r>
              <a:rPr lang="en-GB" dirty="0"/>
              <a:t> </a:t>
            </a:r>
            <a:r>
              <a:rPr lang="en-GB" dirty="0" err="1"/>
              <a:t>kalabilecekleri</a:t>
            </a:r>
            <a:r>
              <a:rPr lang="en-GB" dirty="0"/>
              <a:t> </a:t>
            </a:r>
            <a:r>
              <a:rPr lang="en-GB" dirty="0" err="1"/>
              <a:t>kimyasal</a:t>
            </a:r>
            <a:r>
              <a:rPr lang="en-GB" dirty="0"/>
              <a:t>, </a:t>
            </a:r>
            <a:r>
              <a:rPr lang="en-GB" dirty="0" err="1"/>
              <a:t>fiziksel</a:t>
            </a:r>
            <a:r>
              <a:rPr lang="en-GB" dirty="0"/>
              <a:t> </a:t>
            </a:r>
            <a:r>
              <a:rPr lang="en-GB" dirty="0" err="1"/>
              <a:t>etmenlerve</a:t>
            </a:r>
            <a:r>
              <a:rPr lang="en-GB" dirty="0"/>
              <a:t> </a:t>
            </a:r>
            <a:r>
              <a:rPr lang="en-GB" dirty="0" err="1"/>
              <a:t>patojenlere</a:t>
            </a:r>
            <a:r>
              <a:rPr lang="en-GB" dirty="0"/>
              <a:t> </a:t>
            </a:r>
            <a:r>
              <a:rPr lang="en-GB" dirty="0" err="1"/>
              <a:t>karşı</a:t>
            </a:r>
            <a:r>
              <a:rPr lang="en-GB" dirty="0"/>
              <a:t> </a:t>
            </a:r>
            <a:r>
              <a:rPr lang="en-GB" dirty="0" err="1"/>
              <a:t>korunmayı</a:t>
            </a:r>
            <a:r>
              <a:rPr lang="en-GB" dirty="0"/>
              <a:t> </a:t>
            </a:r>
            <a:r>
              <a:rPr lang="en-GB" dirty="0" err="1"/>
              <a:t>sağlayan</a:t>
            </a:r>
            <a:r>
              <a:rPr lang="en-GB" dirty="0"/>
              <a:t>, </a:t>
            </a:r>
            <a:r>
              <a:rPr lang="en-GB" dirty="0" err="1"/>
              <a:t>standar</a:t>
            </a:r>
            <a:r>
              <a:rPr lang="en-GB" dirty="0"/>
              <a:t> </a:t>
            </a:r>
            <a:r>
              <a:rPr lang="en-GB" dirty="0" err="1"/>
              <a:t>kıyafet</a:t>
            </a:r>
            <a:r>
              <a:rPr lang="en-GB" dirty="0"/>
              <a:t> </a:t>
            </a:r>
            <a:r>
              <a:rPr lang="en-GB" dirty="0" err="1"/>
              <a:t>üstü</a:t>
            </a:r>
            <a:r>
              <a:rPr lang="en-GB" dirty="0"/>
              <a:t> </a:t>
            </a:r>
            <a:r>
              <a:rPr lang="en-GB" dirty="0" err="1"/>
              <a:t>uygulaması</a:t>
            </a:r>
            <a:r>
              <a:rPr lang="en-GB" dirty="0"/>
              <a:t> </a:t>
            </a:r>
            <a:r>
              <a:rPr lang="en-GB" dirty="0" err="1"/>
              <a:t>olan</a:t>
            </a:r>
            <a:r>
              <a:rPr lang="en-GB" dirty="0"/>
              <a:t> </a:t>
            </a:r>
            <a:r>
              <a:rPr lang="en-GB" dirty="0" err="1"/>
              <a:t>ekipmanlardır</a:t>
            </a:r>
            <a:r>
              <a:rPr lang="en-GB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</a:t>
            </a:r>
            <a:r>
              <a:rPr lang="en-GB" dirty="0" err="1"/>
              <a:t>sayılabilecek</a:t>
            </a:r>
            <a:r>
              <a:rPr lang="en-GB" dirty="0"/>
              <a:t> </a:t>
            </a:r>
            <a:r>
              <a:rPr lang="en-GB" dirty="0" err="1"/>
              <a:t>donanım</a:t>
            </a:r>
            <a:r>
              <a:rPr lang="en-GB" dirty="0"/>
              <a:t> </a:t>
            </a:r>
            <a:r>
              <a:rPr lang="en-GB" dirty="0" err="1"/>
              <a:t>şunları</a:t>
            </a:r>
            <a:r>
              <a:rPr lang="en-GB" dirty="0"/>
              <a:t> </a:t>
            </a:r>
            <a:r>
              <a:rPr lang="en-GB" dirty="0" err="1"/>
              <a:t>kapsar</a:t>
            </a:r>
            <a:r>
              <a:rPr lang="en-GB" dirty="0"/>
              <a:t>:</a:t>
            </a:r>
          </a:p>
          <a:p>
            <a:pPr>
              <a:lnSpc>
                <a:spcPct val="120000"/>
              </a:lnSpc>
            </a:pPr>
            <a:r>
              <a:rPr lang="en-GB" dirty="0" err="1"/>
              <a:t>Koruyucu</a:t>
            </a:r>
            <a:r>
              <a:rPr lang="en-GB" dirty="0"/>
              <a:t> </a:t>
            </a:r>
            <a:r>
              <a:rPr lang="en-GB" dirty="0" err="1"/>
              <a:t>maske</a:t>
            </a:r>
            <a:r>
              <a:rPr lang="en-GB" dirty="0"/>
              <a:t>, tam </a:t>
            </a:r>
            <a:r>
              <a:rPr lang="en-GB" dirty="0" err="1"/>
              <a:t>koruyucu</a:t>
            </a:r>
            <a:r>
              <a:rPr lang="en-GB" dirty="0"/>
              <a:t> </a:t>
            </a:r>
            <a:r>
              <a:rPr lang="en-GB" dirty="0" err="1"/>
              <a:t>gözlük</a:t>
            </a:r>
            <a:r>
              <a:rPr lang="en-GB" dirty="0"/>
              <a:t> (</a:t>
            </a:r>
            <a:r>
              <a:rPr lang="en-GB" dirty="0" err="1"/>
              <a:t>dalgıç</a:t>
            </a:r>
            <a:r>
              <a:rPr lang="en-GB" dirty="0"/>
              <a:t> tipi)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yüz</a:t>
            </a:r>
            <a:r>
              <a:rPr lang="en-GB" dirty="0"/>
              <a:t> </a:t>
            </a:r>
            <a:r>
              <a:rPr lang="en-GB" dirty="0" err="1"/>
              <a:t>kalkanı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/>
              <a:t>Eldiven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/>
              <a:t>Önlük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/>
              <a:t>Ergonomik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güvenli</a:t>
            </a:r>
            <a:r>
              <a:rPr lang="en-GB" dirty="0"/>
              <a:t> </a:t>
            </a:r>
            <a:r>
              <a:rPr lang="en-GB" dirty="0" err="1"/>
              <a:t>ayakkabı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terlikler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/>
              <a:t>Düşük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yüksek</a:t>
            </a:r>
            <a:r>
              <a:rPr lang="en-GB" dirty="0"/>
              <a:t> </a:t>
            </a:r>
            <a:r>
              <a:rPr lang="en-GB" dirty="0" err="1"/>
              <a:t>ısıya</a:t>
            </a:r>
            <a:r>
              <a:rPr lang="en-GB" dirty="0"/>
              <a:t> </a:t>
            </a:r>
            <a:r>
              <a:rPr lang="en-GB" dirty="0" err="1"/>
              <a:t>dayanıklı</a:t>
            </a:r>
            <a:r>
              <a:rPr lang="en-GB" dirty="0"/>
              <a:t> </a:t>
            </a:r>
            <a:r>
              <a:rPr lang="en-GB" dirty="0" err="1"/>
              <a:t>eldivenler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/>
              <a:t>Tulumlar</a:t>
            </a: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dirty="0" err="1"/>
              <a:t>Detaylı</a:t>
            </a:r>
            <a:r>
              <a:rPr lang="en-GB" dirty="0"/>
              <a:t> </a:t>
            </a:r>
            <a:r>
              <a:rPr lang="en-GB" dirty="0" err="1"/>
              <a:t>bilgi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: </a:t>
            </a:r>
            <a:r>
              <a:rPr lang="en-US" dirty="0">
                <a:effectLst/>
                <a:latin typeface="Arial" panose="020B0604020202020204" pitchFamily="34" charset="0"/>
              </a:rPr>
              <a:t>www.laboratuvar.saglik.gov.tr</a:t>
            </a:r>
            <a:endParaRPr lang="en-GB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DD079-B116-42A1-926A-1B334A0C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EDBD0-2D47-4FAC-B817-A0E564AE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8C64B-6D7E-419F-8042-708468E83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29" y="259492"/>
            <a:ext cx="4909752" cy="633901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b="1" dirty="0"/>
              <a:t>KİŞİSEL KORUYUCU DONANIMLAR (KKD)</a:t>
            </a:r>
          </a:p>
          <a:p>
            <a:pPr marL="0" indent="0" algn="just">
              <a:buNone/>
            </a:pPr>
            <a:r>
              <a:rPr lang="en-US" b="1" dirty="0"/>
              <a:t>Kulak </a:t>
            </a:r>
            <a:r>
              <a:rPr lang="en-US" b="1" dirty="0" err="1"/>
              <a:t>Koruyucuları</a:t>
            </a:r>
            <a:r>
              <a:rPr lang="en-US" b="1" dirty="0"/>
              <a:t>:</a:t>
            </a:r>
          </a:p>
          <a:p>
            <a:pPr algn="just"/>
            <a:r>
              <a:rPr lang="en-US" dirty="0" err="1"/>
              <a:t>Çalışılan</a:t>
            </a:r>
            <a:r>
              <a:rPr lang="en-US" dirty="0"/>
              <a:t> </a:t>
            </a:r>
            <a:r>
              <a:rPr lang="en-US" dirty="0" err="1"/>
              <a:t>Ortamdaki</a:t>
            </a:r>
            <a:r>
              <a:rPr lang="en-US" dirty="0"/>
              <a:t> </a:t>
            </a:r>
            <a:r>
              <a:rPr lang="en-US" dirty="0" err="1"/>
              <a:t>gürültü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düzeyinin</a:t>
            </a:r>
            <a:r>
              <a:rPr lang="en-US" dirty="0"/>
              <a:t> 85 </a:t>
            </a:r>
            <a:r>
              <a:rPr lang="en-US" dirty="0" err="1"/>
              <a:t>dba’dan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olmaması</a:t>
            </a:r>
            <a:r>
              <a:rPr lang="en-US" dirty="0"/>
              <a:t> </a:t>
            </a:r>
            <a:r>
              <a:rPr lang="en-US" dirty="0" err="1"/>
              <a:t>gerekmektedir</a:t>
            </a:r>
            <a:r>
              <a:rPr lang="en-US" dirty="0"/>
              <a:t>. </a:t>
            </a:r>
          </a:p>
          <a:p>
            <a:pPr marL="0" indent="0" algn="just">
              <a:buNone/>
            </a:pPr>
            <a:r>
              <a:rPr lang="en-US" b="1" dirty="0" err="1"/>
              <a:t>Göz</a:t>
            </a:r>
            <a:r>
              <a:rPr lang="en-US" b="1" dirty="0"/>
              <a:t> </a:t>
            </a:r>
            <a:r>
              <a:rPr lang="en-US" b="1" dirty="0" err="1"/>
              <a:t>Koruyucuları</a:t>
            </a:r>
            <a:r>
              <a:rPr lang="en-US" b="1" dirty="0"/>
              <a:t> (</a:t>
            </a:r>
            <a:r>
              <a:rPr lang="en-US" b="1" dirty="0" err="1"/>
              <a:t>Gözlük</a:t>
            </a:r>
            <a:r>
              <a:rPr lang="en-US" b="1" dirty="0"/>
              <a:t>):</a:t>
            </a:r>
          </a:p>
          <a:p>
            <a:pPr algn="just"/>
            <a:r>
              <a:rPr lang="en-US" dirty="0" err="1"/>
              <a:t>İşin</a:t>
            </a:r>
            <a:r>
              <a:rPr lang="en-US" dirty="0"/>
              <a:t> </a:t>
            </a:r>
            <a:r>
              <a:rPr lang="en-US" dirty="0" err="1"/>
              <a:t>durumuna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donanım</a:t>
            </a:r>
            <a:r>
              <a:rPr lang="en-US" dirty="0"/>
              <a:t> </a:t>
            </a:r>
            <a:r>
              <a:rPr lang="en-US" dirty="0" err="1"/>
              <a:t>seçilip</a:t>
            </a:r>
            <a:r>
              <a:rPr lang="en-US" dirty="0"/>
              <a:t>, </a:t>
            </a:r>
            <a:r>
              <a:rPr lang="en-US" dirty="0" err="1"/>
              <a:t>kullanılmasına</a:t>
            </a:r>
            <a:r>
              <a:rPr lang="en-US" dirty="0"/>
              <a:t> </a:t>
            </a:r>
            <a:r>
              <a:rPr lang="en-US" dirty="0" err="1"/>
              <a:t>özen</a:t>
            </a:r>
            <a:r>
              <a:rPr lang="en-US" dirty="0"/>
              <a:t> </a:t>
            </a:r>
            <a:r>
              <a:rPr lang="en-US" dirty="0" err="1"/>
              <a:t>gösterilmelidir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b="1" dirty="0" err="1"/>
              <a:t>Yüz</a:t>
            </a:r>
            <a:r>
              <a:rPr lang="en-US" b="1" dirty="0"/>
              <a:t> </a:t>
            </a:r>
            <a:r>
              <a:rPr lang="en-US" b="1" dirty="0" err="1"/>
              <a:t>Koruyucuları</a:t>
            </a:r>
            <a:r>
              <a:rPr lang="en-US" b="1" dirty="0"/>
              <a:t> (</a:t>
            </a:r>
            <a:r>
              <a:rPr lang="en-US" b="1" dirty="0" err="1"/>
              <a:t>Yüz</a:t>
            </a:r>
            <a:r>
              <a:rPr lang="en-US" b="1" dirty="0"/>
              <a:t> </a:t>
            </a:r>
            <a:r>
              <a:rPr lang="en-US" b="1" dirty="0" err="1"/>
              <a:t>Siperi</a:t>
            </a:r>
            <a:r>
              <a:rPr lang="en-US" b="1" dirty="0"/>
              <a:t>):</a:t>
            </a:r>
          </a:p>
          <a:p>
            <a:pPr algn="just"/>
            <a:r>
              <a:rPr lang="en-US" dirty="0" err="1"/>
              <a:t>Yüksek</a:t>
            </a:r>
            <a:r>
              <a:rPr lang="en-US" dirty="0"/>
              <a:t> </a:t>
            </a:r>
            <a:r>
              <a:rPr lang="en-US" dirty="0" err="1"/>
              <a:t>devirli</a:t>
            </a:r>
            <a:r>
              <a:rPr lang="en-US" dirty="0"/>
              <a:t> </a:t>
            </a:r>
            <a:r>
              <a:rPr lang="en-US" dirty="0" err="1"/>
              <a:t>toz</a:t>
            </a:r>
            <a:r>
              <a:rPr lang="en-US" dirty="0"/>
              <a:t> ve </a:t>
            </a:r>
            <a:r>
              <a:rPr lang="en-US" dirty="0" err="1"/>
              <a:t>talaş</a:t>
            </a:r>
            <a:r>
              <a:rPr lang="en-US" dirty="0"/>
              <a:t> </a:t>
            </a:r>
            <a:r>
              <a:rPr lang="en-US" dirty="0" err="1"/>
              <a:t>çıkaran</a:t>
            </a:r>
            <a:r>
              <a:rPr lang="en-US" dirty="0"/>
              <a:t> </a:t>
            </a:r>
            <a:r>
              <a:rPr lang="en-US" dirty="0" err="1"/>
              <a:t>işlerde</a:t>
            </a:r>
            <a:r>
              <a:rPr lang="en-US" dirty="0"/>
              <a:t>, </a:t>
            </a:r>
            <a:r>
              <a:rPr lang="en-US" dirty="0" err="1"/>
              <a:t>patojene</a:t>
            </a:r>
            <a:r>
              <a:rPr lang="en-US" dirty="0"/>
              <a:t> </a:t>
            </a:r>
            <a:r>
              <a:rPr lang="en-US" dirty="0" err="1"/>
              <a:t>damlacıkla</a:t>
            </a:r>
            <a:r>
              <a:rPr lang="en-US" dirty="0"/>
              <a:t> </a:t>
            </a:r>
            <a:r>
              <a:rPr lang="en-US" dirty="0" err="1"/>
              <a:t>maruz</a:t>
            </a:r>
            <a:r>
              <a:rPr lang="en-US" dirty="0"/>
              <a:t> </a:t>
            </a:r>
            <a:r>
              <a:rPr lang="en-US" dirty="0" err="1"/>
              <a:t>kalınabilecek</a:t>
            </a:r>
            <a:r>
              <a:rPr lang="en-US" dirty="0"/>
              <a:t> </a:t>
            </a:r>
            <a:r>
              <a:rPr lang="en-US" dirty="0" err="1"/>
              <a:t>ortamlarda</a:t>
            </a:r>
            <a:r>
              <a:rPr lang="en-US" dirty="0"/>
              <a:t> </a:t>
            </a:r>
            <a:r>
              <a:rPr lang="en-US" dirty="0" err="1"/>
              <a:t>yüz</a:t>
            </a:r>
            <a:r>
              <a:rPr lang="en-US" dirty="0"/>
              <a:t> </a:t>
            </a:r>
            <a:r>
              <a:rPr lang="en-US" dirty="0" err="1"/>
              <a:t>koruyucuları</a:t>
            </a:r>
            <a:r>
              <a:rPr lang="en-US" dirty="0"/>
              <a:t> </a:t>
            </a:r>
            <a:r>
              <a:rPr lang="en-US" dirty="0" err="1"/>
              <a:t>kullanılmalıdır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b="1" dirty="0" err="1"/>
              <a:t>Solunum</a:t>
            </a:r>
            <a:r>
              <a:rPr lang="en-US" b="1" dirty="0"/>
              <a:t> </a:t>
            </a:r>
            <a:r>
              <a:rPr lang="en-US" b="1" dirty="0" err="1"/>
              <a:t>Sistemi</a:t>
            </a:r>
            <a:r>
              <a:rPr lang="en-US" b="1" dirty="0"/>
              <a:t> </a:t>
            </a:r>
            <a:r>
              <a:rPr lang="en-US" b="1" dirty="0" err="1"/>
              <a:t>Koruyucuları</a:t>
            </a:r>
            <a:r>
              <a:rPr lang="en-US" b="1" dirty="0"/>
              <a:t> (</a:t>
            </a:r>
            <a:r>
              <a:rPr lang="en-US" b="1" dirty="0" err="1"/>
              <a:t>Maske</a:t>
            </a:r>
            <a:r>
              <a:rPr lang="en-US" b="1" dirty="0"/>
              <a:t>):</a:t>
            </a:r>
          </a:p>
          <a:p>
            <a:pPr algn="just"/>
            <a:r>
              <a:rPr lang="en-US" dirty="0" err="1"/>
              <a:t>Biyolojik</a:t>
            </a:r>
            <a:r>
              <a:rPr lang="en-US" dirty="0"/>
              <a:t> </a:t>
            </a:r>
            <a:r>
              <a:rPr lang="en-US" dirty="0" err="1"/>
              <a:t>laboratuvarlarda</a:t>
            </a:r>
            <a:r>
              <a:rPr lang="en-US" dirty="0"/>
              <a:t>,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gaz</a:t>
            </a:r>
            <a:r>
              <a:rPr lang="en-US" dirty="0"/>
              <a:t> (solvent, </a:t>
            </a:r>
            <a:r>
              <a:rPr lang="en-US" dirty="0" err="1"/>
              <a:t>toluen</a:t>
            </a:r>
            <a:r>
              <a:rPr lang="en-US" dirty="0"/>
              <a:t>)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maddelerle</a:t>
            </a:r>
            <a:r>
              <a:rPr lang="en-US" dirty="0"/>
              <a:t> </a:t>
            </a:r>
            <a:r>
              <a:rPr lang="en-US" dirty="0" err="1"/>
              <a:t>çalışan</a:t>
            </a:r>
            <a:r>
              <a:rPr lang="en-US" dirty="0"/>
              <a:t> </a:t>
            </a:r>
            <a:r>
              <a:rPr lang="en-US" dirty="0" err="1"/>
              <a:t>işçilerin</a:t>
            </a:r>
            <a:r>
              <a:rPr lang="en-US" dirty="0"/>
              <a:t> </a:t>
            </a:r>
            <a:r>
              <a:rPr lang="en-US" dirty="0" err="1"/>
              <a:t>ortama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i="1" dirty="0"/>
              <a:t> </a:t>
            </a:r>
            <a:r>
              <a:rPr lang="en-US" i="1" dirty="0" err="1"/>
              <a:t>filtreli</a:t>
            </a:r>
            <a:r>
              <a:rPr lang="en-US" i="1" dirty="0"/>
              <a:t> </a:t>
            </a:r>
            <a:r>
              <a:rPr lang="en-US" i="1" dirty="0" err="1"/>
              <a:t>maskeler</a:t>
            </a:r>
            <a:r>
              <a:rPr lang="en-US" dirty="0"/>
              <a:t> </a:t>
            </a:r>
            <a:r>
              <a:rPr lang="en-US" dirty="0" err="1"/>
              <a:t>kullanması</a:t>
            </a:r>
            <a:r>
              <a:rPr lang="en-US" dirty="0"/>
              <a:t> </a:t>
            </a:r>
            <a:r>
              <a:rPr lang="en-US" dirty="0" err="1"/>
              <a:t>gerekmektedir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26474-0EC5-4C9F-A80C-24EC4275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56D2B-2229-4F2B-93ED-D16C2DB4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8E36F-E0D9-44C2-9BD8-19051DC51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772" y="0"/>
            <a:ext cx="6872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2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4393C-2E1B-48E0-A2FC-F41C4FCD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059"/>
          </a:xfrm>
          <a:ln w="5715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n-GB" sz="3600" dirty="0" err="1"/>
              <a:t>Tehlikeli</a:t>
            </a:r>
            <a:r>
              <a:rPr lang="en-GB" sz="3600" dirty="0"/>
              <a:t> </a:t>
            </a:r>
            <a:r>
              <a:rPr lang="en-GB" sz="3600" dirty="0" err="1"/>
              <a:t>kimyasallarla</a:t>
            </a:r>
            <a:r>
              <a:rPr lang="en-GB" sz="3600" dirty="0"/>
              <a:t> </a:t>
            </a:r>
            <a:r>
              <a:rPr lang="en-GB" sz="3600" dirty="0" err="1"/>
              <a:t>ilgili</a:t>
            </a:r>
            <a:r>
              <a:rPr lang="en-GB" sz="3600" dirty="0"/>
              <a:t> </a:t>
            </a:r>
            <a:r>
              <a:rPr lang="en-GB" sz="3600" dirty="0" err="1"/>
              <a:t>tedbirler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3CFD9-228D-4090-A523-C3D7DD2BE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535"/>
            <a:ext cx="10515600" cy="50154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effectLst/>
                <a:latin typeface="Arial" panose="020B0604020202020204" pitchFamily="34" charset="0"/>
              </a:rPr>
              <a:t>Uluslar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arası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düzenlemelerle</a:t>
            </a:r>
            <a:r>
              <a:rPr lang="en-US" dirty="0">
                <a:effectLst/>
                <a:latin typeface="Arial" panose="020B0604020202020204" pitchFamily="34" charset="0"/>
              </a:rPr>
              <a:t> her </a:t>
            </a:r>
            <a:r>
              <a:rPr lang="en-US" dirty="0" err="1">
                <a:effectLst/>
                <a:latin typeface="Arial" panose="020B0604020202020204" pitchFamily="34" charset="0"/>
              </a:rPr>
              <a:t>türlü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kimyasal</a:t>
            </a:r>
            <a:r>
              <a:rPr lang="en-US" dirty="0">
                <a:effectLst/>
                <a:latin typeface="Arial" panose="020B0604020202020204" pitchFamily="34" charset="0"/>
              </a:rPr>
              <a:t> ve </a:t>
            </a:r>
            <a:r>
              <a:rPr lang="en-US" dirty="0" err="1">
                <a:effectLst/>
                <a:latin typeface="Arial" panose="020B0604020202020204" pitchFamily="34" charset="0"/>
              </a:rPr>
              <a:t>diğer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materyallerin</a:t>
            </a:r>
            <a:r>
              <a:rPr lang="en-US" dirty="0">
                <a:effectLst/>
                <a:latin typeface="Arial" panose="020B0604020202020204" pitchFamily="34" charset="0"/>
              </a:rPr>
              <a:t> (</a:t>
            </a:r>
            <a:r>
              <a:rPr lang="en-US" dirty="0" err="1">
                <a:effectLst/>
                <a:latin typeface="Arial" panose="020B0604020202020204" pitchFamily="34" charset="0"/>
              </a:rPr>
              <a:t>ürün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statüsündeki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herşeyin</a:t>
            </a:r>
            <a:r>
              <a:rPr lang="en-US" dirty="0">
                <a:effectLst/>
                <a:latin typeface="Arial" panose="020B0604020202020204" pitchFamily="34" charset="0"/>
              </a:rPr>
              <a:t>) </a:t>
            </a:r>
            <a:r>
              <a:rPr lang="en-US" dirty="0" err="1">
                <a:effectLst/>
                <a:latin typeface="Arial" panose="020B0604020202020204" pitchFamily="34" charset="0"/>
              </a:rPr>
              <a:t>üzerinde</a:t>
            </a:r>
            <a:r>
              <a:rPr lang="en-US" dirty="0">
                <a:effectLst/>
                <a:latin typeface="Arial" panose="020B0604020202020204" pitchFamily="34" charset="0"/>
              </a:rPr>
              <a:t> belli </a:t>
            </a:r>
            <a:r>
              <a:rPr lang="en-US" dirty="0" err="1">
                <a:effectLst/>
                <a:latin typeface="Arial" panose="020B0604020202020204" pitchFamily="34" charset="0"/>
              </a:rPr>
              <a:t>bilgileri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içeren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bir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etiket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bulundurulması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zorunluluğu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getirilmiştiir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</a:rPr>
              <a:t>Bu </a:t>
            </a:r>
            <a:r>
              <a:rPr lang="en-US" dirty="0" err="1">
                <a:latin typeface="Arial" panose="020B0604020202020204" pitchFamily="34" charset="0"/>
              </a:rPr>
              <a:t>bilgiler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temel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olarak</a:t>
            </a:r>
            <a:r>
              <a:rPr lang="en-US" dirty="0">
                <a:latin typeface="Arial" panose="020B0604020202020204" pitchFamily="34" charset="0"/>
              </a:rPr>
              <a:t>: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 err="1">
                <a:effectLst/>
                <a:latin typeface="Arial" panose="020B0604020202020204" pitchFamily="34" charset="0"/>
              </a:rPr>
              <a:t>İçerdiği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maddeler</a:t>
            </a:r>
            <a:r>
              <a:rPr lang="en-US" dirty="0">
                <a:effectLst/>
                <a:latin typeface="Arial" panose="020B0604020202020204" pitchFamily="34" charset="0"/>
              </a:rPr>
              <a:t> ve </a:t>
            </a:r>
            <a:r>
              <a:rPr lang="en-US" dirty="0" err="1">
                <a:effectLst/>
                <a:latin typeface="Arial" panose="020B0604020202020204" pitchFamily="34" charset="0"/>
              </a:rPr>
              <a:t>riskleri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 err="1">
                <a:effectLst/>
                <a:latin typeface="Arial" panose="020B0604020202020204" pitchFamily="34" charset="0"/>
              </a:rPr>
              <a:t>Risklere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karşı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önleyici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tedbirler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   </a:t>
            </a:r>
            <a:r>
              <a:rPr lang="en-US" dirty="0" err="1">
                <a:effectLst/>
                <a:latin typeface="Arial" panose="020B0604020202020204" pitchFamily="34" charset="0"/>
              </a:rPr>
              <a:t>şeklindedir</a:t>
            </a:r>
            <a:r>
              <a:rPr lang="en-US" dirty="0"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effectLst/>
                <a:latin typeface="Arial" panose="020B0604020202020204" pitchFamily="34" charset="0"/>
              </a:rPr>
              <a:t>İlgili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etket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üzerinde</a:t>
            </a:r>
            <a:r>
              <a:rPr lang="en-US" dirty="0">
                <a:effectLst/>
                <a:latin typeface="Arial" panose="020B0604020202020204" pitchFamily="34" charset="0"/>
              </a:rPr>
              <a:t>: </a:t>
            </a:r>
          </a:p>
          <a:p>
            <a:pPr lvl="1">
              <a:lnSpc>
                <a:spcPct val="120000"/>
              </a:lnSpc>
            </a:pPr>
            <a:r>
              <a:rPr lang="en-US" dirty="0" err="1">
                <a:effectLst/>
                <a:latin typeface="Arial" panose="020B0604020202020204" pitchFamily="34" charset="0"/>
              </a:rPr>
              <a:t>kimyasalın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içeriği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</a:p>
          <a:p>
            <a:pPr lvl="1">
              <a:lnSpc>
                <a:spcPct val="120000"/>
              </a:lnSpc>
            </a:pPr>
            <a:r>
              <a:rPr lang="en-US" dirty="0" err="1">
                <a:effectLst/>
                <a:latin typeface="Arial" panose="020B0604020202020204" pitchFamily="34" charset="0"/>
              </a:rPr>
              <a:t>üretici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firma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adı</a:t>
            </a:r>
            <a:r>
              <a:rPr lang="en-US" dirty="0">
                <a:effectLst/>
                <a:latin typeface="Arial" panose="020B0604020202020204" pitchFamily="34" charset="0"/>
              </a:rPr>
              <a:t>, </a:t>
            </a:r>
          </a:p>
          <a:p>
            <a:pPr lvl="1">
              <a:lnSpc>
                <a:spcPct val="120000"/>
              </a:lnSpc>
            </a:pPr>
            <a:r>
              <a:rPr lang="en-US" dirty="0" err="1">
                <a:effectLst/>
                <a:latin typeface="Arial" panose="020B0604020202020204" pitchFamily="34" charset="0"/>
              </a:rPr>
              <a:t>kimyasal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tehlike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işaretleri</a:t>
            </a:r>
            <a:r>
              <a:rPr lang="en-US" dirty="0">
                <a:effectLst/>
                <a:latin typeface="Arial" panose="020B0604020202020204" pitchFamily="34" charset="0"/>
              </a:rPr>
              <a:t>,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</a:rPr>
              <a:t>R (risk) ve S (</a:t>
            </a:r>
            <a:r>
              <a:rPr lang="en-US" dirty="0" err="1">
                <a:latin typeface="Arial" panose="020B0604020202020204" pitchFamily="34" charset="0"/>
              </a:rPr>
              <a:t>güvenlik</a:t>
            </a:r>
            <a:r>
              <a:rPr lang="en-US" dirty="0">
                <a:latin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</a:rPr>
              <a:t>kodları</a:t>
            </a:r>
            <a:endParaRPr lang="en-US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</a:rPr>
              <a:t>MSDS (</a:t>
            </a:r>
            <a:r>
              <a:rPr lang="en-US" dirty="0" err="1">
                <a:latin typeface="Arial" panose="020B0604020202020204" pitchFamily="34" charset="0"/>
              </a:rPr>
              <a:t>Malzeme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Güvenlik</a:t>
            </a:r>
            <a:r>
              <a:rPr lang="en-US" dirty="0">
                <a:latin typeface="Arial" panose="020B0604020202020204" pitchFamily="34" charset="0"/>
              </a:rPr>
              <a:t> Bilgi </a:t>
            </a:r>
            <a:r>
              <a:rPr lang="en-US" dirty="0" err="1">
                <a:latin typeface="Arial" panose="020B0604020202020204" pitchFamily="34" charset="0"/>
              </a:rPr>
              <a:t>Formu</a:t>
            </a:r>
            <a:r>
              <a:rPr lang="en-US" dirty="0">
                <a:latin typeface="Arial" panose="020B0604020202020204" pitchFamily="34" charset="0"/>
              </a:rPr>
              <a:t>)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</a:rPr>
              <a:t>MSDS </a:t>
            </a:r>
            <a:r>
              <a:rPr lang="en-US" dirty="0" err="1">
                <a:latin typeface="Arial" panose="020B0604020202020204" pitchFamily="34" charset="0"/>
              </a:rPr>
              <a:t>formu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üzerinde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ise</a:t>
            </a:r>
            <a:r>
              <a:rPr lang="en-US" dirty="0">
                <a:latin typeface="Arial" panose="020B0604020202020204" pitchFamily="34" charset="0"/>
              </a:rPr>
              <a:t> NFPA (</a:t>
            </a:r>
            <a:r>
              <a:rPr lang="en-US" dirty="0" err="1">
                <a:effectLst/>
                <a:latin typeface="Arial" panose="020B0604020202020204" pitchFamily="34" charset="0"/>
              </a:rPr>
              <a:t>NationalFire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ProtectionAssociation:ABD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Ulusal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Yangından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Korunma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Kurumu</a:t>
            </a:r>
            <a:r>
              <a:rPr lang="en-US" dirty="0">
                <a:effectLst/>
                <a:latin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</a:rPr>
              <a:t>etiketi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bulunur</a:t>
            </a:r>
            <a:endParaRPr lang="en-US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</a:rPr>
              <a:t>Bu </a:t>
            </a:r>
            <a:r>
              <a:rPr lang="en-US" dirty="0" err="1">
                <a:latin typeface="Arial" panose="020B0604020202020204" pitchFamily="34" charset="0"/>
              </a:rPr>
              <a:t>bilgiler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acil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durumda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alınması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gereken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önlemler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hakkında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bilgi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sağlar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2D78C-BD46-4F73-8CB0-0B424A97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BDB8D-4554-4B1A-9DF6-5CCD26CD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8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278C-9678-4004-A109-6C672206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9F04D-7706-4A74-9ABF-683B028C2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A8889-3881-4113-8AAB-A18C62C9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DF889-F1FF-4AEB-9F38-CB1061C2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CD7843-5FA9-4B28-BE78-2C7738D4C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725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6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18987-9491-41DB-93C7-95299647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81425" cy="4984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000" dirty="0"/>
              <a:t>RİSK ( R ) </a:t>
            </a:r>
            <a:r>
              <a:rPr lang="en-GB" sz="3000" dirty="0" err="1"/>
              <a:t>Kodları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453C3-E667-4B5C-A2D2-E9D181F2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80038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61204-9834-43CE-86B5-97770C50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Doç. Dr. Yasemin G. İŞGÖR/Modül-1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3CCD0-318C-49BF-B7FC-50B34579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81EB-61AD-4D4A-AF51-4429187E4BF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C8F317-587C-4BC6-B43B-00598DBAE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1225"/>
            <a:ext cx="3781425" cy="5810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1BD3-3C0F-4742-9A19-BB2560EE0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771" y="911225"/>
            <a:ext cx="3695700" cy="58578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4F4A2E5-312F-4EA6-80F2-32AB37E86776}"/>
              </a:ext>
            </a:extLst>
          </p:cNvPr>
          <p:cNvSpPr txBox="1">
            <a:spLocks/>
          </p:cNvSpPr>
          <p:nvPr/>
        </p:nvSpPr>
        <p:spPr>
          <a:xfrm>
            <a:off x="7213771" y="365125"/>
            <a:ext cx="3781425" cy="498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GÜVENLİK ( S ) </a:t>
            </a:r>
            <a:r>
              <a:rPr lang="en-GB" dirty="0" err="1"/>
              <a:t>Kodları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61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7077</TotalTime>
  <Words>1207</Words>
  <Application>Microsoft Office PowerPoint</Application>
  <PresentationFormat>Widescreen</PresentationFormat>
  <Paragraphs>183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Corbel</vt:lpstr>
      <vt:lpstr>Office Theme</vt:lpstr>
      <vt:lpstr>MODÜL 12-C Laboratuvar Güvenliği</vt:lpstr>
      <vt:lpstr>Bu dersin hedefleri:</vt:lpstr>
      <vt:lpstr>Laboratuvar güvenliği için temel unsurlar:</vt:lpstr>
      <vt:lpstr>KLİNİK LABORATUVAR GÜVENLİK PLANLARI</vt:lpstr>
      <vt:lpstr>Kişisel Koruyucu Ekipman veya Donanım  (KKE veya KKD) tanımı</vt:lpstr>
      <vt:lpstr>PowerPoint Presentation</vt:lpstr>
      <vt:lpstr>Tehlikeli kimyasallarla ilgili tedbirler</vt:lpstr>
      <vt:lpstr>PowerPoint Presentation</vt:lpstr>
      <vt:lpstr>RİSK ( R ) Kodları</vt:lpstr>
      <vt:lpstr>PowerPoint Presentation</vt:lpstr>
      <vt:lpstr>PowerPoint Presentation</vt:lpstr>
      <vt:lpstr>Her türlü kimyasal ile ilgili uyulması gereken temel kurallar</vt:lpstr>
      <vt:lpstr>PowerPoint Presentation</vt:lpstr>
      <vt:lpstr>Öğrenme Hedefleriyle İlgili Sorular</vt:lpstr>
      <vt:lpstr>1. Laboratuvarda Maruziyet Kontrol planı aşağıdakilerden hangisini içerebilir?</vt:lpstr>
      <vt:lpstr>1. Laboratuvarda Maruziyet Kontrol planı aşağıdakilerden hangisini içerebilir?</vt:lpstr>
      <vt:lpstr>2. Aşağıdakilerden hangisi laboratuvar güvenlik planında olması gereken görevlendrmeden değildir?</vt:lpstr>
      <vt:lpstr>2. Aşağıdakilerden hangisi laboratuvar güvenlik planında olması gereken görevlendrmeden değildir?</vt:lpstr>
      <vt:lpstr>3. Yaşam alanlarından uzak tutmanız gereken kimyasallar için güvenlik kodu nedir?</vt:lpstr>
      <vt:lpstr>3. Yaşam alanlarından uzak tutmanız gereken kimyasallar için güvenlik kodu nedir?</vt:lpstr>
      <vt:lpstr>4. Tehlikeli kimyasal etiketlerinde aşağıdakilerden hangisi bulunmaz?</vt:lpstr>
      <vt:lpstr>4. Tehlikeli kimyasal etiketlerinde aşağıdakilerden hangisi bulunmaz?</vt:lpstr>
      <vt:lpstr>5. Hazırlanmış olan reaktif veya çözelti üzerindeki etiketlerde aşağıdakilerden hangisi olamaz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Laboratuvar Malzeme Ve Cihazları</dc:title>
  <dc:creator>yasemin isgor</dc:creator>
  <cp:lastModifiedBy>yasemin isgor</cp:lastModifiedBy>
  <cp:revision>154</cp:revision>
  <dcterms:created xsi:type="dcterms:W3CDTF">2020-07-11T14:52:51Z</dcterms:created>
  <dcterms:modified xsi:type="dcterms:W3CDTF">2020-07-18T08:06:18Z</dcterms:modified>
</cp:coreProperties>
</file>