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483A5E-37C2-4DCC-B3C2-61499466B89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FF8A5F7-1FDA-4977-BF5C-0145B13992D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5400600" cy="722511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AŞİRETTEN BEYLİĞE</a:t>
            </a:r>
            <a:endParaRPr lang="tr-TR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5328592" cy="694928"/>
          </a:xfrm>
        </p:spPr>
        <p:txBody>
          <a:bodyPr>
            <a:normAutofit/>
          </a:bodyPr>
          <a:lstStyle/>
          <a:p>
            <a:pPr algn="ctr"/>
            <a:r>
              <a:rPr lang="tr-TR" sz="2000" dirty="0" smtClean="0">
                <a:solidFill>
                  <a:srgbClr val="0070C0"/>
                </a:solidFill>
                <a:latin typeface="Constantia" pitchFamily="18" charset="0"/>
              </a:rPr>
              <a:t>KARA YÜLÜK OSMAN BEY </a:t>
            </a:r>
            <a:endParaRPr lang="tr-TR" sz="2000" dirty="0">
              <a:solidFill>
                <a:srgbClr val="0070C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0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3456384"/>
          </a:xfrm>
        </p:spPr>
        <p:txBody>
          <a:bodyPr>
            <a:normAutofit/>
          </a:bodyPr>
          <a:lstStyle/>
          <a:p>
            <a:pPr lvl="1" algn="just"/>
            <a:r>
              <a:rPr lang="tr-TR" sz="3300" b="0" dirty="0" smtClean="0">
                <a:latin typeface="Constantia" pitchFamily="18" charset="0"/>
              </a:rPr>
              <a:t> </a:t>
            </a:r>
            <a:r>
              <a:rPr lang="tr-TR" sz="3300" b="0" dirty="0" err="1" smtClean="0">
                <a:latin typeface="Constantia" pitchFamily="18" charset="0"/>
              </a:rPr>
              <a:t>Ahmed</a:t>
            </a:r>
            <a:r>
              <a:rPr lang="tr-TR" sz="3300" b="0" dirty="0" smtClean="0">
                <a:latin typeface="Constantia" pitchFamily="18" charset="0"/>
              </a:rPr>
              <a:t> Bey’den sonra Akkoyunluların başına Kara Yülük Osman Bey geçmiştir.</a:t>
            </a:r>
          </a:p>
          <a:p>
            <a:pPr lvl="1" algn="just"/>
            <a:r>
              <a:rPr lang="tr-TR" sz="3300" b="0" dirty="0" smtClean="0">
                <a:latin typeface="Constantia" pitchFamily="18" charset="0"/>
              </a:rPr>
              <a:t> Onun dönemi Akkoyunlular için bir dönüm noktasıdır. Akkoyunluların aşiretten beyliğe geçişi olarak görünmektedir.</a:t>
            </a:r>
          </a:p>
        </p:txBody>
      </p:sp>
    </p:spTree>
    <p:extLst>
      <p:ext uri="{BB962C8B-B14F-4D97-AF65-F5344CB8AC3E}">
        <p14:creationId xmlns:p14="http://schemas.microsoft.com/office/powerpoint/2010/main" val="1497217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8"/>
            <a:ext cx="8424936" cy="4104456"/>
          </a:xfrm>
        </p:spPr>
        <p:txBody>
          <a:bodyPr>
            <a:normAutofit lnSpcReduction="10000"/>
          </a:bodyPr>
          <a:lstStyle/>
          <a:p>
            <a:pPr marL="288036" lvl="1" indent="-457200" algn="just"/>
            <a:r>
              <a:rPr lang="tr-TR" sz="3200" b="0" dirty="0">
                <a:latin typeface="Constantia" pitchFamily="18" charset="0"/>
              </a:rPr>
              <a:t>İlk olarak babası gibi Kadı </a:t>
            </a:r>
            <a:r>
              <a:rPr lang="tr-TR" sz="3200" b="0" dirty="0" err="1">
                <a:latin typeface="Constantia" pitchFamily="18" charset="0"/>
              </a:rPr>
              <a:t>Burhâneddin’in</a:t>
            </a:r>
            <a:r>
              <a:rPr lang="tr-TR" sz="3200" b="0" dirty="0">
                <a:latin typeface="Constantia" pitchFamily="18" charset="0"/>
              </a:rPr>
              <a:t> himayesi altındadır.  </a:t>
            </a:r>
            <a:r>
              <a:rPr lang="tr-TR" sz="3200" b="0" dirty="0" smtClean="0">
                <a:latin typeface="Constantia" pitchFamily="18" charset="0"/>
              </a:rPr>
              <a:t>Bir süre onun himayesinde kalsa da  Osman’ın halazadesi Şeyh </a:t>
            </a:r>
            <a:r>
              <a:rPr lang="tr-TR" sz="3200" b="0" dirty="0" err="1" smtClean="0">
                <a:latin typeface="Constantia" pitchFamily="18" charset="0"/>
              </a:rPr>
              <a:t>Müeyyed‟in</a:t>
            </a:r>
            <a:r>
              <a:rPr lang="tr-TR" sz="3200" b="0" dirty="0" smtClean="0">
                <a:latin typeface="Constantia" pitchFamily="18" charset="0"/>
              </a:rPr>
              <a:t> Kadı </a:t>
            </a:r>
            <a:r>
              <a:rPr lang="tr-TR" sz="3200" b="0" dirty="0" err="1" smtClean="0">
                <a:latin typeface="Constantia" pitchFamily="18" charset="0"/>
              </a:rPr>
              <a:t>Burhâneddin</a:t>
            </a:r>
            <a:r>
              <a:rPr lang="tr-TR" sz="3200" b="0" dirty="0" smtClean="0">
                <a:latin typeface="Constantia" pitchFamily="18" charset="0"/>
              </a:rPr>
              <a:t> tarafından öldürülmesi ile araları bozulmuştur.</a:t>
            </a:r>
          </a:p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 1398’de ikili arasında Sivas dolaylarında yapılan savaşta Kadı </a:t>
            </a:r>
            <a:r>
              <a:rPr lang="tr-TR" sz="3200" b="0" dirty="0" err="1" smtClean="0">
                <a:latin typeface="Constantia" pitchFamily="18" charset="0"/>
              </a:rPr>
              <a:t>Burhâneddin</a:t>
            </a:r>
            <a:r>
              <a:rPr lang="tr-TR" sz="3200" b="0" dirty="0" smtClean="0">
                <a:latin typeface="Constantia" pitchFamily="18" charset="0"/>
              </a:rPr>
              <a:t> yenilip öldürülmüştür. </a:t>
            </a:r>
          </a:p>
        </p:txBody>
      </p:sp>
    </p:spTree>
    <p:extLst>
      <p:ext uri="{BB962C8B-B14F-4D97-AF65-F5344CB8AC3E}">
        <p14:creationId xmlns:p14="http://schemas.microsoft.com/office/powerpoint/2010/main" val="396644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92696"/>
            <a:ext cx="7920880" cy="4104456"/>
          </a:xfrm>
        </p:spPr>
        <p:txBody>
          <a:bodyPr>
            <a:normAutofit fontScale="92500" lnSpcReduction="10000"/>
          </a:bodyPr>
          <a:lstStyle/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1398’deki başarısından sonra Sivas’ı almak istese de Osmanlı kuvvetleri buna izin vermemiştir. </a:t>
            </a:r>
          </a:p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Kara Yülük Osman Bey Timur’a bağlılığını bildirmiştir. Hatta Timur’un, Yıldırım Bayezid ile giriştiği mücadelede, Timur’un yanında yer almıştır.</a:t>
            </a:r>
          </a:p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Timur yanında yer aldığı için 1403’de ona </a:t>
            </a:r>
            <a:r>
              <a:rPr lang="tr-TR" sz="3200" b="0" dirty="0" err="1" smtClean="0">
                <a:latin typeface="Constantia" pitchFamily="18" charset="0"/>
              </a:rPr>
              <a:t>Diyarbekır’ı</a:t>
            </a:r>
            <a:r>
              <a:rPr lang="tr-TR" sz="3200" b="0" dirty="0" smtClean="0">
                <a:latin typeface="Constantia" pitchFamily="18" charset="0"/>
              </a:rPr>
              <a:t> vermiştir.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38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20688"/>
            <a:ext cx="8280920" cy="3816424"/>
          </a:xfrm>
        </p:spPr>
        <p:txBody>
          <a:bodyPr>
            <a:normAutofit/>
          </a:bodyPr>
          <a:lstStyle/>
          <a:p>
            <a:pPr marL="288036" lvl="1" indent="-457200" algn="just"/>
            <a:r>
              <a:rPr lang="tr-TR" sz="3200" b="0" dirty="0" err="1" smtClean="0">
                <a:latin typeface="Constantia" pitchFamily="18" charset="0"/>
              </a:rPr>
              <a:t>Diyarbekir’in</a:t>
            </a:r>
            <a:r>
              <a:rPr lang="tr-TR" sz="3200" b="0" dirty="0" smtClean="0">
                <a:latin typeface="Constantia" pitchFamily="18" charset="0"/>
              </a:rPr>
              <a:t> merkezli beylik bir taraftan Erzincan’a diğer taraftan Mardin’e kadar uzanmaktadır.</a:t>
            </a:r>
          </a:p>
          <a:p>
            <a:pPr marL="288036" lvl="1" indent="-457200" algn="just"/>
            <a:r>
              <a:rPr lang="tr-TR" sz="3200" b="0" dirty="0" err="1" smtClean="0">
                <a:latin typeface="Constantia" pitchFamily="18" charset="0"/>
              </a:rPr>
              <a:t>Çağataylı</a:t>
            </a:r>
            <a:r>
              <a:rPr lang="tr-TR" sz="3200" b="0" dirty="0" smtClean="0">
                <a:latin typeface="Constantia" pitchFamily="18" charset="0"/>
              </a:rPr>
              <a:t> Hükümdar Timur 1403’de beylik </a:t>
            </a:r>
            <a:r>
              <a:rPr lang="tr-TR" sz="3200" b="0" dirty="0" err="1" smtClean="0">
                <a:latin typeface="Constantia" pitchFamily="18" charset="0"/>
              </a:rPr>
              <a:t>menşûru</a:t>
            </a:r>
            <a:r>
              <a:rPr lang="tr-TR" sz="3200" b="0" dirty="0" smtClean="0">
                <a:latin typeface="Constantia" pitchFamily="18" charset="0"/>
              </a:rPr>
              <a:t> vermiştir. Böylece Akkoyunluların resmiyeti de kabul edilmiştir.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963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4536504"/>
          </a:xfrm>
        </p:spPr>
        <p:txBody>
          <a:bodyPr>
            <a:normAutofit/>
          </a:bodyPr>
          <a:lstStyle/>
          <a:p>
            <a:pPr marL="288036" lvl="1" indent="-457200" algn="just"/>
            <a:r>
              <a:rPr lang="tr-TR" sz="3200" b="0" dirty="0" err="1" smtClean="0">
                <a:latin typeface="Constantia" pitchFamily="18" charset="0"/>
              </a:rPr>
              <a:t>Diyarbekir’a</a:t>
            </a:r>
            <a:r>
              <a:rPr lang="tr-TR" sz="3200" b="0" dirty="0" smtClean="0">
                <a:latin typeface="Constantia" pitchFamily="18" charset="0"/>
              </a:rPr>
              <a:t> yerleşen Osman Bey sınırlarını genişletmeye başlamıştır. 1405-1405 yılları arasında komşusu </a:t>
            </a:r>
            <a:r>
              <a:rPr lang="tr-TR" sz="3200" b="0" dirty="0" err="1" smtClean="0">
                <a:latin typeface="Constantia" pitchFamily="18" charset="0"/>
              </a:rPr>
              <a:t>Döğerlere</a:t>
            </a:r>
            <a:r>
              <a:rPr lang="tr-TR" sz="3200" b="0" dirty="0" smtClean="0">
                <a:latin typeface="Constantia" pitchFamily="18" charset="0"/>
              </a:rPr>
              <a:t> baskın yapıp onları yenilgiye uğrattıktan sonra Mardin’i kuşatıp </a:t>
            </a:r>
            <a:r>
              <a:rPr lang="tr-TR" sz="3200" b="0" dirty="0" err="1" smtClean="0">
                <a:latin typeface="Constantia" pitchFamily="18" charset="0"/>
              </a:rPr>
              <a:t>Sâur</a:t>
            </a:r>
            <a:r>
              <a:rPr lang="tr-TR" sz="3200" b="0" dirty="0" smtClean="0">
                <a:latin typeface="Constantia" pitchFamily="18" charset="0"/>
              </a:rPr>
              <a:t> Kalesinin ele geçirmiştir. </a:t>
            </a:r>
          </a:p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1407 yılında Karakoyunlu Reisi Kara Yusuf’un </a:t>
            </a:r>
            <a:r>
              <a:rPr lang="tr-TR" sz="3200" b="0" dirty="0" err="1" smtClean="0">
                <a:latin typeface="Constantia" pitchFamily="18" charset="0"/>
              </a:rPr>
              <a:t>Amîd’e</a:t>
            </a:r>
            <a:r>
              <a:rPr lang="tr-TR" sz="3200" b="0" dirty="0" smtClean="0">
                <a:latin typeface="Constantia" pitchFamily="18" charset="0"/>
              </a:rPr>
              <a:t> girmesiyle çıkan çatışmada iki taraf kayıplar verse de sonuç sağlanamamıştır. 1408’de iki taraf arasında barış sağlanmıştır.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585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4608512"/>
          </a:xfrm>
        </p:spPr>
        <p:txBody>
          <a:bodyPr>
            <a:normAutofit/>
          </a:bodyPr>
          <a:lstStyle/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Yapılan barıştan sonra Mardin’i kuşatmıştır. Mardin Kürt reisleri Osman’ın saldırıları karşısında </a:t>
            </a:r>
            <a:r>
              <a:rPr lang="tr-TR" sz="3200" b="0" dirty="0" err="1" smtClean="0">
                <a:latin typeface="Constantia" pitchFamily="18" charset="0"/>
              </a:rPr>
              <a:t>Memlük</a:t>
            </a:r>
            <a:r>
              <a:rPr lang="tr-TR" sz="3200" b="0" dirty="0" smtClean="0">
                <a:latin typeface="Constantia" pitchFamily="18" charset="0"/>
              </a:rPr>
              <a:t>-Suriye valisi Emir Çekem’den yardım istemişlerdir. </a:t>
            </a:r>
          </a:p>
          <a:p>
            <a:pPr marL="288036" lvl="1" indent="-457200" algn="just"/>
            <a:r>
              <a:rPr lang="tr-TR" sz="3200" dirty="0" smtClean="0">
                <a:latin typeface="Constantia" pitchFamily="18" charset="0"/>
              </a:rPr>
              <a:t>Çekem Osman Bey’i yenmiş ve </a:t>
            </a:r>
            <a:r>
              <a:rPr lang="tr-TR" sz="3200" dirty="0" err="1" smtClean="0">
                <a:latin typeface="Constantia" pitchFamily="18" charset="0"/>
              </a:rPr>
              <a:t>Amîd’e</a:t>
            </a:r>
            <a:r>
              <a:rPr lang="tr-TR" sz="3200" dirty="0" smtClean="0">
                <a:latin typeface="Constantia" pitchFamily="18" charset="0"/>
              </a:rPr>
              <a:t> sığınmasına neden olmuştur. Çekem ölünce ise başsız kalan </a:t>
            </a:r>
            <a:r>
              <a:rPr lang="tr-TR" sz="3200" dirty="0" err="1" smtClean="0">
                <a:latin typeface="Constantia" pitchFamily="18" charset="0"/>
              </a:rPr>
              <a:t>Memlük</a:t>
            </a:r>
            <a:r>
              <a:rPr lang="tr-TR" sz="3200" dirty="0" smtClean="0">
                <a:latin typeface="Constantia" pitchFamily="18" charset="0"/>
              </a:rPr>
              <a:t> askerlerini bozguna uğratmışlardır. 1408’de Urfa’yı ele geçirmiştir.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0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4347821"/>
          </a:xfrm>
        </p:spPr>
        <p:txBody>
          <a:bodyPr>
            <a:normAutofit fontScale="92500"/>
          </a:bodyPr>
          <a:lstStyle/>
          <a:p>
            <a:pPr marL="288036" lvl="1" indent="-457200" algn="just"/>
            <a:r>
              <a:rPr lang="tr-TR" sz="3200" b="0" dirty="0" smtClean="0">
                <a:latin typeface="Constantia" pitchFamily="18" charset="0"/>
              </a:rPr>
              <a:t>Urfa’yı ele geçirdikten sonra yeniden Mardin’e saldırsa da </a:t>
            </a:r>
            <a:r>
              <a:rPr lang="tr-TR" sz="3200" b="0" dirty="0" err="1" smtClean="0">
                <a:latin typeface="Constantia" pitchFamily="18" charset="0"/>
              </a:rPr>
              <a:t>Artuklular’a</a:t>
            </a:r>
            <a:r>
              <a:rPr lang="tr-TR" sz="3200" b="0" dirty="0" smtClean="0">
                <a:latin typeface="Constantia" pitchFamily="18" charset="0"/>
              </a:rPr>
              <a:t> yardıma gelen Kara </a:t>
            </a:r>
            <a:r>
              <a:rPr lang="tr-TR" sz="3200" b="0" dirty="0">
                <a:latin typeface="Constantia" pitchFamily="18" charset="0"/>
              </a:rPr>
              <a:t>Y</a:t>
            </a:r>
            <a:r>
              <a:rPr lang="tr-TR" sz="3200" b="0" dirty="0" smtClean="0">
                <a:latin typeface="Constantia" pitchFamily="18" charset="0"/>
              </a:rPr>
              <a:t>usuf tarafından yeniden yenilgiye uğratılmıştır. Kara Yusuf Mardin’i ele geçirmiştir. </a:t>
            </a:r>
          </a:p>
          <a:p>
            <a:pPr marL="288036" lvl="1" indent="-457200" algn="just"/>
            <a:r>
              <a:rPr lang="tr-TR" sz="3200" dirty="0" smtClean="0">
                <a:latin typeface="Constantia" pitchFamily="18" charset="0"/>
              </a:rPr>
              <a:t>1412 yılında Karakoyunlular ve Akkoyunlular yeniden karlı karşıya gelmişlerdir. Ergani’de yapılan bu savaşta da Osman Bey yenilmiştir. Kara </a:t>
            </a:r>
            <a:r>
              <a:rPr lang="tr-TR" sz="3200" dirty="0" err="1" smtClean="0">
                <a:latin typeface="Constantia" pitchFamily="18" charset="0"/>
              </a:rPr>
              <a:t>Yusıf’un</a:t>
            </a:r>
            <a:r>
              <a:rPr lang="tr-TR" sz="3200" dirty="0" smtClean="0">
                <a:latin typeface="Constantia" pitchFamily="18" charset="0"/>
              </a:rPr>
              <a:t> şehri </a:t>
            </a:r>
            <a:r>
              <a:rPr lang="tr-TR" sz="3200" smtClean="0">
                <a:latin typeface="Constantia" pitchFamily="18" charset="0"/>
              </a:rPr>
              <a:t>kuşatmadan Tebriz’e </a:t>
            </a:r>
            <a:r>
              <a:rPr lang="tr-TR" sz="3200" dirty="0" smtClean="0">
                <a:latin typeface="Constantia" pitchFamily="18" charset="0"/>
              </a:rPr>
              <a:t>yönelmesi ile kurtulmuştur. 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/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97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60</TotalTime>
  <Words>293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AŞİRETTEN BEYLİĞE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AŞİRETTEN BEYLİĞE</dc:title>
  <dc:creator>Güzide</dc:creator>
  <cp:lastModifiedBy>Güzide</cp:lastModifiedBy>
  <cp:revision>7</cp:revision>
  <dcterms:created xsi:type="dcterms:W3CDTF">2020-05-07T14:09:00Z</dcterms:created>
  <dcterms:modified xsi:type="dcterms:W3CDTF">2020-05-07T15:09:52Z</dcterms:modified>
</cp:coreProperties>
</file>