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09190-0D7E-473C-B75E-DB3131386B39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9AE8-F555-4D65-A9A7-4548985698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76250"/>
            <a:ext cx="3297250" cy="4905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7"/>
          <p:cNvSpPr txBox="1">
            <a:spLocks noChangeArrowheads="1"/>
          </p:cNvSpPr>
          <p:nvPr/>
        </p:nvSpPr>
        <p:spPr bwMode="auto">
          <a:xfrm>
            <a:off x="1500166" y="5429264"/>
            <a:ext cx="585791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 err="1"/>
              <a:t>İyot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, </a:t>
            </a:r>
            <a:r>
              <a:rPr lang="en-US" dirty="0" err="1"/>
              <a:t>Tg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hastada</a:t>
            </a:r>
            <a:r>
              <a:rPr lang="en-US" dirty="0"/>
              <a:t> sol </a:t>
            </a:r>
            <a:r>
              <a:rPr lang="en-US" dirty="0" err="1"/>
              <a:t>paratrakeal</a:t>
            </a:r>
            <a:r>
              <a:rPr lang="en-US" dirty="0"/>
              <a:t> </a:t>
            </a:r>
            <a:r>
              <a:rPr lang="en-US" dirty="0" err="1"/>
              <a:t>alanda</a:t>
            </a:r>
            <a:r>
              <a:rPr lang="en-US" dirty="0"/>
              <a:t> </a:t>
            </a:r>
          </a:p>
          <a:p>
            <a:r>
              <a:rPr lang="en-US" dirty="0" err="1"/>
              <a:t>yoğun</a:t>
            </a:r>
            <a:r>
              <a:rPr lang="en-US" dirty="0"/>
              <a:t> </a:t>
            </a:r>
            <a:r>
              <a:rPr lang="en-US" dirty="0" err="1"/>
              <a:t>artmış</a:t>
            </a:r>
            <a:r>
              <a:rPr lang="en-US" dirty="0"/>
              <a:t> FDG </a:t>
            </a:r>
            <a:r>
              <a:rPr lang="en-US" dirty="0" err="1"/>
              <a:t>tutulumu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1844675"/>
            <a:ext cx="3340100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cap="none" smtClean="0">
                <a:solidFill>
                  <a:srgbClr val="E75C01"/>
                </a:solidFill>
                <a:ea typeface="ＭＳ Ｐゴシック" charset="-128"/>
              </a:rPr>
              <a:t>Tiroit İnsidentaloma</a:t>
            </a:r>
            <a:endParaRPr lang="tr-TR" cap="none" smtClean="0">
              <a:ea typeface="ＭＳ Ｐゴシック" charset="-128"/>
            </a:endParaRPr>
          </a:p>
        </p:txBody>
      </p:sp>
      <p:sp>
        <p:nvSpPr>
          <p:cNvPr id="30723" name="TextBox 9"/>
          <p:cNvSpPr txBox="1">
            <a:spLocks noChangeArrowheads="1"/>
          </p:cNvSpPr>
          <p:nvPr/>
        </p:nvSpPr>
        <p:spPr bwMode="auto">
          <a:xfrm>
            <a:off x="611188" y="5157788"/>
            <a:ext cx="8166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Tiroid dışı onkolojik değerlendirmelerde %1.2-2.3 rastlantısal fokal ya da diffüz</a:t>
            </a:r>
          </a:p>
          <a:p>
            <a:r>
              <a:rPr lang="en-US"/>
              <a:t>aktivite tutulumu izlenmektedir</a:t>
            </a:r>
          </a:p>
          <a:p>
            <a:r>
              <a:rPr lang="en-US" b="1"/>
              <a:t>Foka</a:t>
            </a:r>
            <a:r>
              <a:rPr lang="en-US"/>
              <a:t>l:toksik adenom, hurthle hücreli adenom, DTK (%30)</a:t>
            </a:r>
          </a:p>
          <a:p>
            <a:r>
              <a:rPr lang="en-US" b="1"/>
              <a:t>Diffüz</a:t>
            </a:r>
            <a:r>
              <a:rPr lang="en-US"/>
              <a:t>: tiroidit, graves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Paratiroid sintigrafisi</a:t>
            </a:r>
            <a:endParaRPr lang="tr-TR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1746" name="5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613" cy="4873625"/>
          </a:xfrm>
        </p:spPr>
        <p:txBody>
          <a:bodyPr/>
          <a:lstStyle/>
          <a:p>
            <a:pPr eaLnBrk="1" hangingPunct="1"/>
            <a:r>
              <a:rPr lang="tr-TR" b="1" smtClean="0">
                <a:ea typeface="ＭＳ Ｐゴシック" charset="-128"/>
              </a:rPr>
              <a:t>Paratiroid sintigrafisinin endikasyonları</a:t>
            </a:r>
            <a:r>
              <a:rPr lang="tr-TR" smtClean="0">
                <a:ea typeface="ＭＳ Ｐゴシック" charset="-128"/>
              </a:rPr>
              <a:t>; </a:t>
            </a:r>
          </a:p>
          <a:p>
            <a:pPr lvl="1" eaLnBrk="1" hangingPunct="1"/>
            <a:r>
              <a:rPr lang="tr-TR" smtClean="0">
                <a:ea typeface="ＭＳ Ｐゴシック" charset="-128"/>
              </a:rPr>
              <a:t>primer ve sekonder hiperparatiroidi tanısı konulmuş hastalarda adenom ve hiperplazik dokunun görüntülenmesidir</a:t>
            </a:r>
          </a:p>
          <a:p>
            <a:pPr eaLnBrk="1" hangingPunct="1"/>
            <a:endParaRPr lang="tr-TR" sz="2200" smtClean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tr-TR" sz="2000" smtClean="0">
                <a:ea typeface="ＭＳ Ｐゴシック" charset="-128"/>
              </a:rPr>
              <a:t>Tc-99m</a:t>
            </a:r>
            <a:r>
              <a:rPr lang="ja-JP" altLang="tr-TR" sz="2000" smtClean="0">
                <a:ea typeface="ＭＳ Ｐゴシック" charset="-128"/>
              </a:rPr>
              <a:t>’</a:t>
            </a:r>
            <a:r>
              <a:rPr lang="tr-TR" altLang="ja-JP" sz="2000" smtClean="0">
                <a:ea typeface="ＭＳ Ｐゴシック" charset="-128"/>
              </a:rPr>
              <a:t>e bağlı ajanlar olan sestamibi ve tetrofosmin ile yapılan paratiroid sintigrafisi rutin olarak kullanılan yöntemlerdir.</a:t>
            </a:r>
          </a:p>
          <a:p>
            <a:pPr eaLnBrk="1" hangingPunct="1">
              <a:spcBef>
                <a:spcPct val="0"/>
              </a:spcBef>
            </a:pPr>
            <a:endParaRPr lang="tr-TR" sz="2000" smtClean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tr-TR" sz="2000" smtClean="0">
                <a:ea typeface="ＭＳ Ｐゴシック" charset="-128"/>
              </a:rPr>
              <a:t>Sestamibi; hem tiroid dokusunda hem de paratiroid adenom ve hiperplazisinde tutulum gösterir. </a:t>
            </a:r>
          </a:p>
          <a:p>
            <a:pPr eaLnBrk="1" hangingPunct="1">
              <a:spcBef>
                <a:spcPct val="0"/>
              </a:spcBef>
            </a:pPr>
            <a:endParaRPr lang="tr-TR" sz="2000" smtClean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tr-TR" sz="2000" smtClean="0">
                <a:ea typeface="ＭＳ Ｐゴシック" charset="-128"/>
              </a:rPr>
              <a:t>Ancak, tiroidden washout olduğu halde paratiroid dokusunda uzun süre kalması nedeniyle çift fazlı yöntem şeklinde uygulanmaktadır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0"/>
            <a:ext cx="7467600" cy="5278438"/>
          </a:xfrm>
        </p:spPr>
        <p:txBody>
          <a:bodyPr>
            <a:normAutofit fontScale="70000" lnSpcReduction="20000"/>
          </a:bodyPr>
          <a:lstStyle/>
          <a:p>
            <a:endParaRPr lang="en-US" smtClean="0">
              <a:ea typeface="ＭＳ Ｐゴシック" charset="-128"/>
            </a:endParaRPr>
          </a:p>
          <a:p>
            <a:r>
              <a:rPr lang="en-US" smtClean="0">
                <a:ea typeface="ＭＳ Ｐゴシック" charset="-128"/>
              </a:rPr>
              <a:t>Avantajları: </a:t>
            </a:r>
          </a:p>
          <a:p>
            <a:pPr lvl="1"/>
            <a:r>
              <a:rPr lang="en-US" smtClean="0">
                <a:ea typeface="ＭＳ Ｐゴシック" charset="-128"/>
              </a:rPr>
              <a:t>noninvaziv, kontrast madde enjeksiyonu gerekmez, </a:t>
            </a:r>
          </a:p>
          <a:p>
            <a:pPr lvl="1"/>
            <a:r>
              <a:rPr lang="en-US" smtClean="0">
                <a:ea typeface="ＭＳ Ｐゴシック" charset="-128"/>
              </a:rPr>
              <a:t>ektopik lezyonları göstermede avantajlıdır</a:t>
            </a:r>
          </a:p>
          <a:p>
            <a:pPr lvl="1"/>
            <a:r>
              <a:rPr lang="en-US" smtClean="0">
                <a:ea typeface="ＭＳ Ｐゴシック" charset="-128"/>
              </a:rPr>
              <a:t>SPECT görüntüleme lezyonun lokalizasyonu (derinliği) hakkında bilgi verir</a:t>
            </a:r>
          </a:p>
          <a:p>
            <a:pPr lvl="1"/>
            <a:r>
              <a:rPr lang="en-US" smtClean="0">
                <a:ea typeface="ＭＳ Ｐゴシック" charset="-128"/>
              </a:rPr>
              <a:t>geçirilmiş cerrahi operasyonlar sonucunda normal anatominin bozulması sintigrafiyi etkilemez. </a:t>
            </a:r>
          </a:p>
          <a:p>
            <a:r>
              <a:rPr lang="en-US" smtClean="0">
                <a:ea typeface="ＭＳ Ｐゴシック" charset="-128"/>
              </a:rPr>
              <a:t>Dezavantajları:</a:t>
            </a:r>
          </a:p>
          <a:p>
            <a:pPr lvl="1"/>
            <a:r>
              <a:rPr lang="en-US" smtClean="0">
                <a:ea typeface="ＭＳ Ｐゴシック" charset="-128"/>
              </a:rPr>
              <a:t>hiperplazide duyarlılık düşüktür, </a:t>
            </a:r>
          </a:p>
          <a:p>
            <a:pPr lvl="1"/>
            <a:r>
              <a:rPr lang="en-US" smtClean="0">
                <a:ea typeface="ＭＳ Ｐゴシック" charset="-128"/>
              </a:rPr>
              <a:t>küçük lezyonlar gama kameralar tarafından tespit edilememektedir</a:t>
            </a:r>
          </a:p>
          <a:p>
            <a:pPr lvl="1"/>
            <a:r>
              <a:rPr lang="en-US" smtClean="0">
                <a:ea typeface="ＭＳ Ｐゴシック" charset="-128"/>
              </a:rPr>
              <a:t>kistik ve nekrotik lezyonlarda radyofarmasötik tutulumu olmayacağından sintigrafi negatif kalabilir. </a:t>
            </a:r>
          </a:p>
          <a:p>
            <a:r>
              <a:rPr lang="en-US" smtClean="0">
                <a:ea typeface="ＭＳ Ｐゴシック" charset="-128"/>
              </a:rPr>
              <a:t>Duyarlılık: </a:t>
            </a:r>
          </a:p>
          <a:p>
            <a:pPr lvl="1"/>
            <a:r>
              <a:rPr lang="en-US" smtClean="0">
                <a:ea typeface="ＭＳ Ｐゴシック" charset="-128"/>
              </a:rPr>
              <a:t>paratiroid adenomları için % 75–85, </a:t>
            </a:r>
          </a:p>
          <a:p>
            <a:pPr lvl="1"/>
            <a:r>
              <a:rPr lang="en-US" smtClean="0">
                <a:ea typeface="ＭＳ Ｐゴシック" charset="-128"/>
              </a:rPr>
              <a:t>hiperplazi için %50 civarındadır.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628775"/>
            <a:ext cx="6551612" cy="3465513"/>
          </a:xfrm>
          <a:noFill/>
        </p:spPr>
      </p:pic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Paratiroid sintigrafisi</a:t>
            </a:r>
            <a:endParaRPr lang="tr-TR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3795" name="5 Dikdörtgen"/>
          <p:cNvSpPr>
            <a:spLocks noChangeArrowheads="1"/>
          </p:cNvSpPr>
          <p:nvPr/>
        </p:nvSpPr>
        <p:spPr bwMode="auto">
          <a:xfrm>
            <a:off x="900113" y="5445125"/>
            <a:ext cx="68405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/>
              <a:t>Paratiroid sintigrafisinde erken görüntüde tiroid sol lob alt pol inferiorunda izlenen fokal aktivite tutulumu geç görüntüde belirgin hale geliyor.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240</Words>
  <Application>Microsoft Office PowerPoint</Application>
  <PresentationFormat>Ekran Gösterisi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Slayt 1</vt:lpstr>
      <vt:lpstr>Tiroit İnsidentaloma</vt:lpstr>
      <vt:lpstr>Paratiroid sintigrafisi</vt:lpstr>
      <vt:lpstr>Slayt 4</vt:lpstr>
      <vt:lpstr>Paratiroid sintigrafisi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KALPMERKZ1677</dc:creator>
  <cp:lastModifiedBy>KALPMERKZ1677</cp:lastModifiedBy>
  <cp:revision>2</cp:revision>
  <dcterms:created xsi:type="dcterms:W3CDTF">2017-05-25T06:09:01Z</dcterms:created>
  <dcterms:modified xsi:type="dcterms:W3CDTF">2017-05-25T06:18:56Z</dcterms:modified>
</cp:coreProperties>
</file>