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7" r:id="rId1"/>
  </p:sldMasterIdLst>
  <p:notesMasterIdLst>
    <p:notesMasterId r:id="rId13"/>
  </p:notesMasterIdLst>
  <p:sldIdLst>
    <p:sldId id="256" r:id="rId2"/>
    <p:sldId id="271" r:id="rId3"/>
    <p:sldId id="283" r:id="rId4"/>
    <p:sldId id="272" r:id="rId5"/>
    <p:sldId id="273" r:id="rId6"/>
    <p:sldId id="274" r:id="rId7"/>
    <p:sldId id="284" r:id="rId8"/>
    <p:sldId id="275" r:id="rId9"/>
    <p:sldId id="276" r:id="rId10"/>
    <p:sldId id="277" r:id="rId11"/>
    <p:sldId id="278"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81" d="100"/>
          <a:sy n="81" d="100"/>
        </p:scale>
        <p:origin x="-276"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890008E-30E3-4BEA-BD56-19BCB8FFD7CA}" type="datetimeFigureOut">
              <a:rPr lang="tr-TR" smtClean="0"/>
              <a:t>10.5.2020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482FA6-78AA-41BA-8B4B-2239D8758D90}" type="slidenum">
              <a:rPr lang="tr-TR" smtClean="0"/>
              <a:t>‹#›</a:t>
            </a:fld>
            <a:endParaRPr lang="tr-TR"/>
          </a:p>
        </p:txBody>
      </p:sp>
    </p:spTree>
    <p:extLst>
      <p:ext uri="{BB962C8B-B14F-4D97-AF65-F5344CB8AC3E}">
        <p14:creationId xmlns:p14="http://schemas.microsoft.com/office/powerpoint/2010/main" val="6246714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012B926-1D89-46E8-9772-D7684ED3A8DF}"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CBCFC898-7F5B-4E90-85B0-84DF2B5ACCFD}" type="slidenum">
              <a:rPr lang="tr-TR" smtClean="0"/>
              <a:t>‹#›</a:t>
            </a:fld>
            <a:endParaRPr lang="tr-TR"/>
          </a:p>
        </p:txBody>
      </p:sp>
    </p:spTree>
    <p:extLst>
      <p:ext uri="{BB962C8B-B14F-4D97-AF65-F5344CB8AC3E}">
        <p14:creationId xmlns:p14="http://schemas.microsoft.com/office/powerpoint/2010/main" val="6760269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A012B926-1D89-46E8-9772-D7684ED3A8DF}"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BCFC898-7F5B-4E90-85B0-84DF2B5ACCFD}" type="slidenum">
              <a:rPr lang="tr-TR" smtClean="0"/>
              <a:t>‹#›</a:t>
            </a:fld>
            <a:endParaRPr lang="tr-TR"/>
          </a:p>
        </p:txBody>
      </p:sp>
    </p:spTree>
    <p:extLst>
      <p:ext uri="{BB962C8B-B14F-4D97-AF65-F5344CB8AC3E}">
        <p14:creationId xmlns:p14="http://schemas.microsoft.com/office/powerpoint/2010/main" val="40318764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A012B926-1D89-46E8-9772-D7684ED3A8DF}"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BCFC898-7F5B-4E90-85B0-84DF2B5ACCFD}"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133997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A012B926-1D89-46E8-9772-D7684ED3A8DF}"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BCFC898-7F5B-4E90-85B0-84DF2B5ACCFD}" type="slidenum">
              <a:rPr lang="tr-TR" smtClean="0"/>
              <a:t>‹#›</a:t>
            </a:fld>
            <a:endParaRPr lang="tr-TR"/>
          </a:p>
        </p:txBody>
      </p:sp>
    </p:spTree>
    <p:extLst>
      <p:ext uri="{BB962C8B-B14F-4D97-AF65-F5344CB8AC3E}">
        <p14:creationId xmlns:p14="http://schemas.microsoft.com/office/powerpoint/2010/main" val="30920381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A012B926-1D89-46E8-9772-D7684ED3A8DF}"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BCFC898-7F5B-4E90-85B0-84DF2B5ACCFD}"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275246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A012B926-1D89-46E8-9772-D7684ED3A8DF}"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BCFC898-7F5B-4E90-85B0-84DF2B5ACCFD}" type="slidenum">
              <a:rPr lang="tr-TR" smtClean="0"/>
              <a:t>‹#›</a:t>
            </a:fld>
            <a:endParaRPr lang="tr-TR"/>
          </a:p>
        </p:txBody>
      </p:sp>
    </p:spTree>
    <p:extLst>
      <p:ext uri="{BB962C8B-B14F-4D97-AF65-F5344CB8AC3E}">
        <p14:creationId xmlns:p14="http://schemas.microsoft.com/office/powerpoint/2010/main" val="42278925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012B926-1D89-46E8-9772-D7684ED3A8DF}"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BCFC898-7F5B-4E90-85B0-84DF2B5ACCFD}" type="slidenum">
              <a:rPr lang="tr-TR" smtClean="0"/>
              <a:t>‹#›</a:t>
            </a:fld>
            <a:endParaRPr lang="tr-TR"/>
          </a:p>
        </p:txBody>
      </p:sp>
    </p:spTree>
    <p:extLst>
      <p:ext uri="{BB962C8B-B14F-4D97-AF65-F5344CB8AC3E}">
        <p14:creationId xmlns:p14="http://schemas.microsoft.com/office/powerpoint/2010/main" val="34455217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012B926-1D89-46E8-9772-D7684ED3A8DF}"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BCFC898-7F5B-4E90-85B0-84DF2B5ACCFD}" type="slidenum">
              <a:rPr lang="tr-TR" smtClean="0"/>
              <a:t>‹#›</a:t>
            </a:fld>
            <a:endParaRPr lang="tr-TR"/>
          </a:p>
        </p:txBody>
      </p:sp>
    </p:spTree>
    <p:extLst>
      <p:ext uri="{BB962C8B-B14F-4D97-AF65-F5344CB8AC3E}">
        <p14:creationId xmlns:p14="http://schemas.microsoft.com/office/powerpoint/2010/main" val="3075541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012B926-1D89-46E8-9772-D7684ED3A8DF}"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BCFC898-7F5B-4E90-85B0-84DF2B5ACCFD}" type="slidenum">
              <a:rPr lang="tr-TR" smtClean="0"/>
              <a:t>‹#›</a:t>
            </a:fld>
            <a:endParaRPr lang="tr-TR"/>
          </a:p>
        </p:txBody>
      </p:sp>
    </p:spTree>
    <p:extLst>
      <p:ext uri="{BB962C8B-B14F-4D97-AF65-F5344CB8AC3E}">
        <p14:creationId xmlns:p14="http://schemas.microsoft.com/office/powerpoint/2010/main" val="32517429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A012B926-1D89-46E8-9772-D7684ED3A8DF}"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BCFC898-7F5B-4E90-85B0-84DF2B5ACCFD}" type="slidenum">
              <a:rPr lang="tr-TR" smtClean="0"/>
              <a:t>‹#›</a:t>
            </a:fld>
            <a:endParaRPr lang="tr-TR"/>
          </a:p>
        </p:txBody>
      </p:sp>
    </p:spTree>
    <p:extLst>
      <p:ext uri="{BB962C8B-B14F-4D97-AF65-F5344CB8AC3E}">
        <p14:creationId xmlns:p14="http://schemas.microsoft.com/office/powerpoint/2010/main" val="11157667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A012B926-1D89-46E8-9772-D7684ED3A8DF}"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CBCFC898-7F5B-4E90-85B0-84DF2B5ACCFD}" type="slidenum">
              <a:rPr lang="tr-TR" smtClean="0"/>
              <a:t>‹#›</a:t>
            </a:fld>
            <a:endParaRPr lang="tr-TR"/>
          </a:p>
        </p:txBody>
      </p:sp>
    </p:spTree>
    <p:extLst>
      <p:ext uri="{BB962C8B-B14F-4D97-AF65-F5344CB8AC3E}">
        <p14:creationId xmlns:p14="http://schemas.microsoft.com/office/powerpoint/2010/main" val="4670031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A012B926-1D89-46E8-9772-D7684ED3A8DF}" type="datetimeFigureOut">
              <a:rPr lang="tr-TR" smtClean="0"/>
              <a:t>10.5.2020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CBCFC898-7F5B-4E90-85B0-84DF2B5ACCFD}" type="slidenum">
              <a:rPr lang="tr-TR" smtClean="0"/>
              <a:t>‹#›</a:t>
            </a:fld>
            <a:endParaRPr lang="tr-TR"/>
          </a:p>
        </p:txBody>
      </p:sp>
    </p:spTree>
    <p:extLst>
      <p:ext uri="{BB962C8B-B14F-4D97-AF65-F5344CB8AC3E}">
        <p14:creationId xmlns:p14="http://schemas.microsoft.com/office/powerpoint/2010/main" val="7590886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012B926-1D89-46E8-9772-D7684ED3A8DF}" type="datetimeFigureOut">
              <a:rPr lang="tr-TR" smtClean="0"/>
              <a:t>10.5.2020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BCFC898-7F5B-4E90-85B0-84DF2B5ACCFD}" type="slidenum">
              <a:rPr lang="tr-TR" smtClean="0"/>
              <a:t>‹#›</a:t>
            </a:fld>
            <a:endParaRPr lang="tr-TR"/>
          </a:p>
        </p:txBody>
      </p:sp>
    </p:spTree>
    <p:extLst>
      <p:ext uri="{BB962C8B-B14F-4D97-AF65-F5344CB8AC3E}">
        <p14:creationId xmlns:p14="http://schemas.microsoft.com/office/powerpoint/2010/main" val="1050089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12B926-1D89-46E8-9772-D7684ED3A8DF}" type="datetimeFigureOut">
              <a:rPr lang="tr-TR" smtClean="0"/>
              <a:t>10.5.2020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BCFC898-7F5B-4E90-85B0-84DF2B5ACCFD}" type="slidenum">
              <a:rPr lang="tr-TR" smtClean="0"/>
              <a:t>‹#›</a:t>
            </a:fld>
            <a:endParaRPr lang="tr-TR"/>
          </a:p>
        </p:txBody>
      </p:sp>
    </p:spTree>
    <p:extLst>
      <p:ext uri="{BB962C8B-B14F-4D97-AF65-F5344CB8AC3E}">
        <p14:creationId xmlns:p14="http://schemas.microsoft.com/office/powerpoint/2010/main" val="23274634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A012B926-1D89-46E8-9772-D7684ED3A8DF}"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BCFC898-7F5B-4E90-85B0-84DF2B5ACCFD}" type="slidenum">
              <a:rPr lang="tr-TR" smtClean="0"/>
              <a:t>‹#›</a:t>
            </a:fld>
            <a:endParaRPr lang="tr-TR"/>
          </a:p>
        </p:txBody>
      </p:sp>
    </p:spTree>
    <p:extLst>
      <p:ext uri="{BB962C8B-B14F-4D97-AF65-F5344CB8AC3E}">
        <p14:creationId xmlns:p14="http://schemas.microsoft.com/office/powerpoint/2010/main" val="13342337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A012B926-1D89-46E8-9772-D7684ED3A8DF}"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BCFC898-7F5B-4E90-85B0-84DF2B5ACCFD}" type="slidenum">
              <a:rPr lang="tr-TR" smtClean="0"/>
              <a:t>‹#›</a:t>
            </a:fld>
            <a:endParaRPr lang="tr-TR"/>
          </a:p>
        </p:txBody>
      </p:sp>
    </p:spTree>
    <p:extLst>
      <p:ext uri="{BB962C8B-B14F-4D97-AF65-F5344CB8AC3E}">
        <p14:creationId xmlns:p14="http://schemas.microsoft.com/office/powerpoint/2010/main" val="30236125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A012B926-1D89-46E8-9772-D7684ED3A8DF}" type="datetimeFigureOut">
              <a:rPr lang="tr-TR" smtClean="0"/>
              <a:t>10.5.2020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CBCFC898-7F5B-4E90-85B0-84DF2B5ACCFD}" type="slidenum">
              <a:rPr lang="tr-TR" smtClean="0"/>
              <a:t>‹#›</a:t>
            </a:fld>
            <a:endParaRPr lang="tr-TR"/>
          </a:p>
        </p:txBody>
      </p:sp>
    </p:spTree>
    <p:extLst>
      <p:ext uri="{BB962C8B-B14F-4D97-AF65-F5344CB8AC3E}">
        <p14:creationId xmlns:p14="http://schemas.microsoft.com/office/powerpoint/2010/main" val="1884622781"/>
      </p:ext>
    </p:extLst>
  </p:cSld>
  <p:clrMap bg1="lt1" tx1="dk1" bg2="lt2" tx2="dk2" accent1="accent1" accent2="accent2" accent3="accent3" accent4="accent4" accent5="accent5" accent6="accent6" hlink="hlink" folHlink="folHlink"/>
  <p:sldLayoutIdLst>
    <p:sldLayoutId id="2147483788" r:id="rId1"/>
    <p:sldLayoutId id="2147483789" r:id="rId2"/>
    <p:sldLayoutId id="2147483790" r:id="rId3"/>
    <p:sldLayoutId id="2147483791" r:id="rId4"/>
    <p:sldLayoutId id="2147483792" r:id="rId5"/>
    <p:sldLayoutId id="2147483793" r:id="rId6"/>
    <p:sldLayoutId id="2147483794" r:id="rId7"/>
    <p:sldLayoutId id="2147483795" r:id="rId8"/>
    <p:sldLayoutId id="2147483796" r:id="rId9"/>
    <p:sldLayoutId id="2147483797" r:id="rId10"/>
    <p:sldLayoutId id="2147483798" r:id="rId11"/>
    <p:sldLayoutId id="2147483799" r:id="rId12"/>
    <p:sldLayoutId id="2147483800" r:id="rId13"/>
    <p:sldLayoutId id="2147483801" r:id="rId14"/>
    <p:sldLayoutId id="2147483802" r:id="rId15"/>
    <p:sldLayoutId id="214748380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0" y="191191"/>
            <a:ext cx="11758246" cy="2983894"/>
          </a:xfrm>
          <a:prstGeom prst="rect">
            <a:avLst/>
          </a:prstGeom>
        </p:spPr>
        <p:txBody>
          <a:bodyPr wrap="square">
            <a:spAutoFit/>
          </a:bodyPr>
          <a:lstStyle/>
          <a:p>
            <a:pPr>
              <a:lnSpc>
                <a:spcPct val="107000"/>
              </a:lnSpc>
              <a:spcAft>
                <a:spcPts val="800"/>
              </a:spcAft>
            </a:pPr>
            <a:r>
              <a:rPr lang="tr-TR" sz="1050" dirty="0">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tr-TR" sz="1050" dirty="0">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tr-TR" sz="1050" dirty="0">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tr-TR" sz="2000" dirty="0">
                <a:latin typeface="Arial" panose="020B0604020202020204" pitchFamily="34" charset="0"/>
                <a:ea typeface="Calibri" panose="020F0502020204030204" pitchFamily="34" charset="0"/>
                <a:cs typeface="Arial" panose="020B0604020202020204" pitchFamily="34" charset="0"/>
              </a:rPr>
              <a:t> </a:t>
            </a:r>
            <a:endParaRPr lang="tr-TR" sz="2000" dirty="0" smtClean="0">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endParaRPr lang="tr-TR" sz="2000" dirty="0">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tr-TR" dirty="0">
                <a:latin typeface="Arial" panose="020B0604020202020204" pitchFamily="34" charset="0"/>
                <a:ea typeface="Calibri" panose="020F0502020204030204" pitchFamily="34" charset="0"/>
                <a:cs typeface="Arial" panose="020B0604020202020204" pitchFamily="34" charset="0"/>
              </a:rPr>
              <a:t> </a:t>
            </a:r>
            <a:endParaRPr lang="tr-TR" sz="105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tr-TR" dirty="0">
                <a:latin typeface="Arial" panose="020B0604020202020204" pitchFamily="34" charset="0"/>
                <a:ea typeface="Calibri" panose="020F0502020204030204" pitchFamily="34" charset="0"/>
                <a:cs typeface="Arial" panose="020B0604020202020204" pitchFamily="34" charset="0"/>
              </a:rPr>
              <a:t> </a:t>
            </a:r>
            <a:r>
              <a:rPr lang="tr-TR" sz="3200" dirty="0" smtClean="0">
                <a:solidFill>
                  <a:srgbClr val="5B9BD5"/>
                </a:solidFill>
                <a:effectLst>
                  <a:outerShdw blurRad="38100" dist="25400" dir="5400000" algn="ctr">
                    <a:srgbClr val="6E747A">
                      <a:alpha val="43000"/>
                    </a:srgbClr>
                  </a:outerShdw>
                </a:effectLst>
                <a:latin typeface="Arial" panose="020B0604020202020204" pitchFamily="34" charset="0"/>
                <a:ea typeface="Calibri" panose="020F0502020204030204" pitchFamily="34" charset="0"/>
                <a:cs typeface="Arial" panose="020B0604020202020204" pitchFamily="34" charset="0"/>
              </a:rPr>
              <a:t>Turizm</a:t>
            </a:r>
            <a:r>
              <a:rPr lang="tr-TR" sz="3200" dirty="0">
                <a:solidFill>
                  <a:srgbClr val="5B9BD5"/>
                </a:solidFill>
                <a:effectLst>
                  <a:outerShdw blurRad="38100" dist="25400" dir="5400000" algn="ctr">
                    <a:srgbClr val="6E747A">
                      <a:alpha val="43000"/>
                    </a:srgbClr>
                  </a:outerShdw>
                </a:effectLst>
                <a:latin typeface="Arial" panose="020B0604020202020204" pitchFamily="34" charset="0"/>
                <a:ea typeface="Calibri" panose="020F0502020204030204" pitchFamily="34" charset="0"/>
                <a:cs typeface="Arial" panose="020B0604020202020204" pitchFamily="34" charset="0"/>
              </a:rPr>
              <a:t>, Boş Zaman, Rekreasyon</a:t>
            </a:r>
            <a:endParaRPr lang="tr-TR" sz="32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tr-TR" sz="1050" dirty="0">
                <a:latin typeface="Calibri" panose="020F0502020204030204" pitchFamily="34" charset="0"/>
                <a:ea typeface="Calibri" panose="020F0502020204030204" pitchFamily="34" charset="0"/>
                <a:cs typeface="Times New Roman" panose="02020603050405020304" pitchFamily="18" charset="0"/>
              </a:rPr>
              <a:t> </a:t>
            </a:r>
            <a:endParaRPr lang="tr-TR" sz="105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538273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7334" y="0"/>
            <a:ext cx="8596668" cy="6857999"/>
          </a:xfrm>
        </p:spPr>
        <p:txBody>
          <a:bodyPr>
            <a:normAutofit fontScale="77500" lnSpcReduction="20000"/>
          </a:bodyPr>
          <a:lstStyle/>
          <a:p>
            <a:r>
              <a:rPr lang="tr-TR" dirty="0" err="1"/>
              <a:t>Hutchinson</a:t>
            </a:r>
            <a:r>
              <a:rPr lang="tr-TR" dirty="0"/>
              <a:t>, J.L. (1949). </a:t>
            </a:r>
            <a:r>
              <a:rPr lang="tr-TR" dirty="0" err="1"/>
              <a:t>Principles</a:t>
            </a:r>
            <a:r>
              <a:rPr lang="tr-TR" dirty="0"/>
              <a:t> of </a:t>
            </a:r>
            <a:r>
              <a:rPr lang="tr-TR" dirty="0" err="1"/>
              <a:t>Recreation</a:t>
            </a:r>
            <a:r>
              <a:rPr lang="tr-TR" dirty="0"/>
              <a:t> .New York: </a:t>
            </a:r>
            <a:r>
              <a:rPr lang="tr-TR" dirty="0" err="1"/>
              <a:t>A.S.Barnes</a:t>
            </a:r>
            <a:r>
              <a:rPr lang="tr-TR" dirty="0"/>
              <a:t>, 17.</a:t>
            </a:r>
          </a:p>
          <a:p>
            <a:r>
              <a:rPr lang="tr-TR" dirty="0" err="1"/>
              <a:t>Juniu</a:t>
            </a:r>
            <a:r>
              <a:rPr lang="tr-TR" dirty="0"/>
              <a:t>, S. (2000). </a:t>
            </a:r>
            <a:r>
              <a:rPr lang="tr-TR" dirty="0" err="1"/>
              <a:t>Downshifting</a:t>
            </a:r>
            <a:r>
              <a:rPr lang="tr-TR" dirty="0"/>
              <a:t>: </a:t>
            </a:r>
            <a:r>
              <a:rPr lang="tr-TR" dirty="0" err="1"/>
              <a:t>regaining</a:t>
            </a:r>
            <a:r>
              <a:rPr lang="tr-TR" dirty="0"/>
              <a:t> </a:t>
            </a:r>
            <a:r>
              <a:rPr lang="tr-TR" dirty="0" err="1"/>
              <a:t>the</a:t>
            </a:r>
            <a:r>
              <a:rPr lang="tr-TR" dirty="0"/>
              <a:t> </a:t>
            </a:r>
            <a:r>
              <a:rPr lang="tr-TR" dirty="0" err="1"/>
              <a:t>essence</a:t>
            </a:r>
            <a:r>
              <a:rPr lang="tr-TR" dirty="0"/>
              <a:t> of </a:t>
            </a:r>
            <a:r>
              <a:rPr lang="tr-TR" dirty="0" err="1"/>
              <a:t>leisure</a:t>
            </a:r>
            <a:r>
              <a:rPr lang="tr-TR" dirty="0"/>
              <a:t>. </a:t>
            </a:r>
            <a:r>
              <a:rPr lang="tr-TR" dirty="0" err="1"/>
              <a:t>Journal</a:t>
            </a:r>
            <a:r>
              <a:rPr lang="tr-TR" dirty="0"/>
              <a:t> of </a:t>
            </a:r>
            <a:r>
              <a:rPr lang="tr-TR" dirty="0" err="1"/>
              <a:t>Leisure</a:t>
            </a:r>
            <a:r>
              <a:rPr lang="tr-TR" dirty="0"/>
              <a:t> </a:t>
            </a:r>
            <a:r>
              <a:rPr lang="tr-TR" dirty="0" err="1"/>
              <a:t>Research</a:t>
            </a:r>
            <a:r>
              <a:rPr lang="tr-TR" dirty="0"/>
              <a:t>,</a:t>
            </a:r>
          </a:p>
          <a:p>
            <a:r>
              <a:rPr lang="tr-TR" dirty="0"/>
              <a:t>32/1.</a:t>
            </a:r>
          </a:p>
          <a:p>
            <a:r>
              <a:rPr lang="tr-TR" dirty="0" err="1"/>
              <a:t>Karaküçük</a:t>
            </a:r>
            <a:r>
              <a:rPr lang="tr-TR" dirty="0"/>
              <a:t>, S. (1999). Rekreasyon Boş Zaman Değerlendirme. (Altıncı Baskı). Ankara: Bağırgan</a:t>
            </a:r>
          </a:p>
          <a:p>
            <a:r>
              <a:rPr lang="tr-TR" dirty="0"/>
              <a:t>Yayınevi.</a:t>
            </a:r>
          </a:p>
          <a:p>
            <a:r>
              <a:rPr lang="tr-TR" dirty="0"/>
              <a:t>Karaoğlan, A. D. (2006). Üst düzey yöneticilerin zaman yönetimi, Yayınlanmamış Yüksek Lisans</a:t>
            </a:r>
          </a:p>
          <a:p>
            <a:r>
              <a:rPr lang="tr-TR" dirty="0"/>
              <a:t>Tezi, Balıkesir Üniversitesi Fen Bilimleri Enstitüsü, Balıkesir.</a:t>
            </a:r>
          </a:p>
          <a:p>
            <a:r>
              <a:rPr lang="tr-TR" dirty="0"/>
              <a:t>Karslı, M. D.(2011). Sınıfta Öğrenme Zamanın Yönetimi, M. Şişman ve S. Duran (editörler).</a:t>
            </a:r>
          </a:p>
          <a:p>
            <a:r>
              <a:rPr lang="tr-TR" dirty="0"/>
              <a:t>Sınıf Yönetimi. Sekizinci Baskı. </a:t>
            </a:r>
            <a:r>
              <a:rPr lang="tr-TR" dirty="0" err="1"/>
              <a:t>Pegem</a:t>
            </a:r>
            <a:r>
              <a:rPr lang="tr-TR" dirty="0"/>
              <a:t> Akademi Yayıncılık, 148-163.</a:t>
            </a:r>
          </a:p>
          <a:p>
            <a:r>
              <a:rPr lang="tr-TR" dirty="0" err="1"/>
              <a:t>Kelly</a:t>
            </a:r>
            <a:r>
              <a:rPr lang="tr-TR" dirty="0"/>
              <a:t>, J. R (1989). </a:t>
            </a:r>
            <a:r>
              <a:rPr lang="tr-TR" dirty="0" err="1"/>
              <a:t>Lesiure</a:t>
            </a:r>
            <a:r>
              <a:rPr lang="tr-TR" dirty="0"/>
              <a:t> (Second ed.). New Jersey: </a:t>
            </a:r>
            <a:r>
              <a:rPr lang="tr-TR" dirty="0" err="1"/>
              <a:t>Prentice</a:t>
            </a:r>
            <a:r>
              <a:rPr lang="tr-TR" dirty="0"/>
              <a:t> </a:t>
            </a:r>
            <a:r>
              <a:rPr lang="tr-TR" dirty="0" err="1"/>
              <a:t>Hall</a:t>
            </a:r>
            <a:endParaRPr lang="tr-TR" dirty="0"/>
          </a:p>
          <a:p>
            <a:r>
              <a:rPr lang="tr-TR" dirty="0" err="1"/>
              <a:t>Kraus</a:t>
            </a:r>
            <a:r>
              <a:rPr lang="tr-TR" dirty="0"/>
              <a:t>, R. (1998). </a:t>
            </a:r>
            <a:r>
              <a:rPr lang="tr-TR" dirty="0" err="1"/>
              <a:t>Recreation</a:t>
            </a:r>
            <a:r>
              <a:rPr lang="tr-TR" dirty="0"/>
              <a:t> </a:t>
            </a:r>
            <a:r>
              <a:rPr lang="tr-TR" dirty="0" err="1"/>
              <a:t>and</a:t>
            </a:r>
            <a:r>
              <a:rPr lang="tr-TR" dirty="0"/>
              <a:t> </a:t>
            </a:r>
            <a:r>
              <a:rPr lang="tr-TR" dirty="0" err="1"/>
              <a:t>Leisure</a:t>
            </a:r>
            <a:r>
              <a:rPr lang="tr-TR" dirty="0"/>
              <a:t> in Modern </a:t>
            </a:r>
            <a:r>
              <a:rPr lang="tr-TR" dirty="0" err="1"/>
              <a:t>Society</a:t>
            </a:r>
            <a:r>
              <a:rPr lang="tr-TR" dirty="0"/>
              <a:t> (Third </a:t>
            </a:r>
            <a:r>
              <a:rPr lang="tr-TR" dirty="0" err="1"/>
              <a:t>edition</a:t>
            </a:r>
            <a:r>
              <a:rPr lang="tr-TR" dirty="0"/>
              <a:t>) . United </a:t>
            </a:r>
            <a:r>
              <a:rPr lang="tr-TR" dirty="0" err="1"/>
              <a:t>States</a:t>
            </a:r>
            <a:r>
              <a:rPr lang="tr-TR" dirty="0"/>
              <a:t> of</a:t>
            </a:r>
          </a:p>
          <a:p>
            <a:r>
              <a:rPr lang="tr-TR" dirty="0" err="1"/>
              <a:t>America</a:t>
            </a:r>
            <a:r>
              <a:rPr lang="tr-TR" dirty="0"/>
              <a:t>: </a:t>
            </a:r>
            <a:r>
              <a:rPr lang="tr-TR" dirty="0" err="1"/>
              <a:t>Pearson</a:t>
            </a:r>
            <a:r>
              <a:rPr lang="tr-TR" dirty="0"/>
              <a:t> </a:t>
            </a:r>
            <a:r>
              <a:rPr lang="tr-TR" dirty="0" err="1"/>
              <a:t>Scott</a:t>
            </a:r>
            <a:r>
              <a:rPr lang="tr-TR" dirty="0"/>
              <a:t> </a:t>
            </a:r>
            <a:r>
              <a:rPr lang="tr-TR" dirty="0" err="1"/>
              <a:t>Foresman</a:t>
            </a:r>
            <a:r>
              <a:rPr lang="tr-TR" dirty="0"/>
              <a:t>.</a:t>
            </a:r>
          </a:p>
          <a:p>
            <a:r>
              <a:rPr lang="tr-TR" dirty="0" err="1"/>
              <a:t>Mc</a:t>
            </a:r>
            <a:r>
              <a:rPr lang="tr-TR" dirty="0"/>
              <a:t> </a:t>
            </a:r>
            <a:r>
              <a:rPr lang="tr-TR" dirty="0" err="1"/>
              <a:t>Donnell</a:t>
            </a:r>
            <a:r>
              <a:rPr lang="tr-TR" dirty="0"/>
              <a:t>, I., </a:t>
            </a:r>
            <a:r>
              <a:rPr lang="tr-TR" dirty="0" err="1"/>
              <a:t>Johnny</a:t>
            </a:r>
            <a:r>
              <a:rPr lang="tr-TR" dirty="0"/>
              <a:t>, A., Ve </a:t>
            </a:r>
            <a:r>
              <a:rPr lang="tr-TR" dirty="0" err="1"/>
              <a:t>O’toole</a:t>
            </a:r>
            <a:r>
              <a:rPr lang="tr-TR" dirty="0"/>
              <a:t>, W., (1998), Festival </a:t>
            </a:r>
            <a:r>
              <a:rPr lang="tr-TR" dirty="0" err="1"/>
              <a:t>and</a:t>
            </a:r>
            <a:r>
              <a:rPr lang="tr-TR" dirty="0"/>
              <a:t> Special </a:t>
            </a:r>
            <a:r>
              <a:rPr lang="tr-TR" dirty="0" err="1"/>
              <a:t>Event</a:t>
            </a:r>
            <a:r>
              <a:rPr lang="tr-TR" dirty="0"/>
              <a:t> Management,</a:t>
            </a:r>
          </a:p>
          <a:p>
            <a:r>
              <a:rPr lang="tr-TR" dirty="0"/>
              <a:t>John </a:t>
            </a:r>
            <a:r>
              <a:rPr lang="tr-TR" dirty="0" err="1"/>
              <a:t>Wiley</a:t>
            </a:r>
            <a:r>
              <a:rPr lang="tr-TR" dirty="0"/>
              <a:t> &amp; </a:t>
            </a:r>
            <a:r>
              <a:rPr lang="tr-TR" dirty="0" err="1"/>
              <a:t>Sons</a:t>
            </a:r>
            <a:r>
              <a:rPr lang="tr-TR" dirty="0"/>
              <a:t> </a:t>
            </a:r>
            <a:r>
              <a:rPr lang="tr-TR" dirty="0" err="1"/>
              <a:t>Australia</a:t>
            </a:r>
            <a:r>
              <a:rPr lang="tr-TR" dirty="0"/>
              <a:t> Ltd., </a:t>
            </a:r>
            <a:r>
              <a:rPr lang="tr-TR" dirty="0" err="1"/>
              <a:t>Brisbane</a:t>
            </a:r>
            <a:r>
              <a:rPr lang="tr-TR" dirty="0"/>
              <a:t>.</a:t>
            </a:r>
          </a:p>
          <a:p>
            <a:r>
              <a:rPr lang="tr-TR" dirty="0" err="1"/>
              <a:t>Meyer</a:t>
            </a:r>
            <a:r>
              <a:rPr lang="tr-TR" dirty="0"/>
              <a:t>, D. H., </a:t>
            </a:r>
            <a:r>
              <a:rPr lang="tr-TR" dirty="0" err="1"/>
              <a:t>Brightbill</a:t>
            </a:r>
            <a:r>
              <a:rPr lang="tr-TR" dirty="0"/>
              <a:t>, K. C. </a:t>
            </a:r>
            <a:r>
              <a:rPr lang="tr-TR" dirty="0" err="1"/>
              <a:t>and</a:t>
            </a:r>
            <a:r>
              <a:rPr lang="tr-TR" dirty="0"/>
              <a:t> </a:t>
            </a:r>
            <a:r>
              <a:rPr lang="tr-TR" dirty="0" err="1"/>
              <a:t>Sessoms</a:t>
            </a:r>
            <a:r>
              <a:rPr lang="tr-TR" dirty="0"/>
              <a:t>, D. H. (1969). </a:t>
            </a:r>
            <a:r>
              <a:rPr lang="tr-TR" dirty="0" err="1"/>
              <a:t>Community</a:t>
            </a:r>
            <a:r>
              <a:rPr lang="tr-TR" dirty="0"/>
              <a:t> </a:t>
            </a:r>
            <a:r>
              <a:rPr lang="tr-TR" dirty="0" err="1"/>
              <a:t>Recreation</a:t>
            </a:r>
            <a:r>
              <a:rPr lang="tr-TR" dirty="0"/>
              <a:t> A</a:t>
            </a:r>
          </a:p>
          <a:p>
            <a:r>
              <a:rPr lang="tr-TR" dirty="0"/>
              <a:t>Guide </a:t>
            </a:r>
            <a:r>
              <a:rPr lang="tr-TR" dirty="0" err="1"/>
              <a:t>to</a:t>
            </a:r>
            <a:r>
              <a:rPr lang="tr-TR" dirty="0"/>
              <a:t> </a:t>
            </a:r>
            <a:r>
              <a:rPr lang="tr-TR" dirty="0" err="1"/>
              <a:t>Its</a:t>
            </a:r>
            <a:r>
              <a:rPr lang="tr-TR" dirty="0"/>
              <a:t> </a:t>
            </a:r>
            <a:r>
              <a:rPr lang="tr-TR" dirty="0" err="1"/>
              <a:t>Organization</a:t>
            </a:r>
            <a:r>
              <a:rPr lang="tr-TR" dirty="0"/>
              <a:t>. (4th ed.). USA: </a:t>
            </a:r>
            <a:r>
              <a:rPr lang="tr-TR" dirty="0" err="1"/>
              <a:t>Prentice</a:t>
            </a:r>
            <a:r>
              <a:rPr lang="tr-TR" dirty="0"/>
              <a:t> </a:t>
            </a:r>
            <a:r>
              <a:rPr lang="tr-TR" dirty="0" err="1"/>
              <a:t>Hall</a:t>
            </a:r>
            <a:r>
              <a:rPr lang="tr-TR" dirty="0"/>
              <a:t>.</a:t>
            </a:r>
          </a:p>
          <a:p>
            <a:r>
              <a:rPr lang="tr-TR" dirty="0" err="1"/>
              <a:t>Mullett</a:t>
            </a:r>
            <a:r>
              <a:rPr lang="tr-TR" dirty="0"/>
              <a:t>, S.(1988). </a:t>
            </a:r>
            <a:r>
              <a:rPr lang="tr-TR" dirty="0" err="1"/>
              <a:t>Leisure</a:t>
            </a:r>
            <a:r>
              <a:rPr lang="tr-TR" dirty="0"/>
              <a:t> </a:t>
            </a:r>
            <a:r>
              <a:rPr lang="tr-TR" dirty="0" err="1"/>
              <a:t>and</a:t>
            </a:r>
            <a:r>
              <a:rPr lang="tr-TR" dirty="0"/>
              <a:t> </a:t>
            </a:r>
            <a:r>
              <a:rPr lang="tr-TR" dirty="0" err="1"/>
              <a:t>consumption</a:t>
            </a:r>
            <a:r>
              <a:rPr lang="tr-TR" dirty="0"/>
              <a:t>: </a:t>
            </a:r>
            <a:r>
              <a:rPr lang="tr-TR" dirty="0" err="1"/>
              <a:t>incompatible</a:t>
            </a:r>
            <a:r>
              <a:rPr lang="tr-TR" dirty="0"/>
              <a:t> </a:t>
            </a:r>
            <a:r>
              <a:rPr lang="tr-TR" dirty="0" err="1"/>
              <a:t>concepts</a:t>
            </a:r>
            <a:r>
              <a:rPr lang="tr-TR" dirty="0"/>
              <a:t>? . </a:t>
            </a:r>
            <a:r>
              <a:rPr lang="tr-TR" dirty="0" err="1"/>
              <a:t>Leisure</a:t>
            </a:r>
            <a:r>
              <a:rPr lang="tr-TR" dirty="0"/>
              <a:t> </a:t>
            </a:r>
            <a:r>
              <a:rPr lang="tr-TR" dirty="0" err="1"/>
              <a:t>Studies</a:t>
            </a:r>
            <a:r>
              <a:rPr lang="tr-TR" dirty="0"/>
              <a:t>, 7(3), 241-</a:t>
            </a:r>
          </a:p>
          <a:p>
            <a:r>
              <a:rPr lang="tr-TR" dirty="0"/>
              <a:t>253.</a:t>
            </a:r>
          </a:p>
          <a:p>
            <a:r>
              <a:rPr lang="tr-TR" dirty="0"/>
              <a:t>Omay, U. (2008). Boş zaman manipülasyonu ve çalışma. İş Güç İlişkileri ve İnsan Kaynakları</a:t>
            </a:r>
          </a:p>
          <a:p>
            <a:r>
              <a:rPr lang="tr-TR" dirty="0"/>
              <a:t>Dergisi, 10(3), 122-147.</a:t>
            </a:r>
          </a:p>
        </p:txBody>
      </p:sp>
    </p:spTree>
    <p:extLst>
      <p:ext uri="{BB962C8B-B14F-4D97-AF65-F5344CB8AC3E}">
        <p14:creationId xmlns:p14="http://schemas.microsoft.com/office/powerpoint/2010/main" val="194738342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7334" y="0"/>
            <a:ext cx="8596668" cy="6746487"/>
          </a:xfrm>
        </p:spPr>
        <p:txBody>
          <a:bodyPr>
            <a:normAutofit fontScale="70000" lnSpcReduction="20000"/>
          </a:bodyPr>
          <a:lstStyle/>
          <a:p>
            <a:r>
              <a:rPr lang="tr-TR" dirty="0" err="1"/>
              <a:t>Parker</a:t>
            </a:r>
            <a:r>
              <a:rPr lang="tr-TR" dirty="0"/>
              <a:t>, K. W. (2003). </a:t>
            </a:r>
            <a:r>
              <a:rPr lang="tr-TR" dirty="0" err="1"/>
              <a:t>Sign</a:t>
            </a:r>
            <a:r>
              <a:rPr lang="tr-TR" dirty="0"/>
              <a:t> </a:t>
            </a:r>
            <a:r>
              <a:rPr lang="tr-TR" dirty="0" err="1"/>
              <a:t>consumption</a:t>
            </a:r>
            <a:r>
              <a:rPr lang="tr-TR" dirty="0"/>
              <a:t> in </a:t>
            </a:r>
            <a:r>
              <a:rPr lang="tr-TR" dirty="0" err="1"/>
              <a:t>the</a:t>
            </a:r>
            <a:r>
              <a:rPr lang="tr-TR" dirty="0"/>
              <a:t> 19th-Century </a:t>
            </a:r>
            <a:r>
              <a:rPr lang="tr-TR" dirty="0" err="1"/>
              <a:t>store</a:t>
            </a:r>
            <a:r>
              <a:rPr lang="tr-TR" dirty="0"/>
              <a:t>: an </a:t>
            </a:r>
            <a:r>
              <a:rPr lang="tr-TR" dirty="0" err="1"/>
              <a:t>examination</a:t>
            </a:r>
            <a:r>
              <a:rPr lang="tr-TR" dirty="0"/>
              <a:t> of </a:t>
            </a:r>
            <a:r>
              <a:rPr lang="tr-TR" dirty="0" err="1"/>
              <a:t>visual</a:t>
            </a:r>
            <a:endParaRPr lang="tr-TR" dirty="0"/>
          </a:p>
          <a:p>
            <a:r>
              <a:rPr lang="tr-TR" dirty="0" err="1"/>
              <a:t>merchandising</a:t>
            </a:r>
            <a:r>
              <a:rPr lang="tr-TR" dirty="0"/>
              <a:t> in </a:t>
            </a:r>
            <a:r>
              <a:rPr lang="tr-TR" dirty="0" err="1"/>
              <a:t>the</a:t>
            </a:r>
            <a:r>
              <a:rPr lang="tr-TR" dirty="0"/>
              <a:t> </a:t>
            </a:r>
            <a:r>
              <a:rPr lang="tr-TR" dirty="0" err="1"/>
              <a:t>grand</a:t>
            </a:r>
            <a:r>
              <a:rPr lang="tr-TR" dirty="0"/>
              <a:t> </a:t>
            </a:r>
            <a:r>
              <a:rPr lang="tr-TR" dirty="0" err="1"/>
              <a:t>emporiums</a:t>
            </a:r>
            <a:r>
              <a:rPr lang="tr-TR" dirty="0"/>
              <a:t> (1846–1900)”, </a:t>
            </a:r>
            <a:r>
              <a:rPr lang="tr-TR" dirty="0" err="1"/>
              <a:t>Journal</a:t>
            </a:r>
            <a:r>
              <a:rPr lang="tr-TR" dirty="0"/>
              <a:t> of </a:t>
            </a:r>
            <a:r>
              <a:rPr lang="tr-TR" dirty="0" err="1"/>
              <a:t>Sociology</a:t>
            </a:r>
            <a:r>
              <a:rPr lang="tr-TR" dirty="0"/>
              <a:t>, 2003, 39(4) ,</a:t>
            </a:r>
          </a:p>
          <a:p>
            <a:r>
              <a:rPr lang="tr-TR" dirty="0"/>
              <a:t>353- 371.</a:t>
            </a:r>
          </a:p>
          <a:p>
            <a:r>
              <a:rPr lang="tr-TR" dirty="0" err="1"/>
              <a:t>Scoot</a:t>
            </a:r>
            <a:r>
              <a:rPr lang="tr-TR" dirty="0"/>
              <a:t> M. (1997). Zaman Yönetimi.(İkinci Basım) (Çev. A. Ç. Çevik). İstanbul: Rota Yayınları,</a:t>
            </a:r>
          </a:p>
          <a:p>
            <a:r>
              <a:rPr lang="tr-TR" dirty="0"/>
              <a:t>9.</a:t>
            </a:r>
          </a:p>
          <a:p>
            <a:r>
              <a:rPr lang="tr-TR" dirty="0" err="1"/>
              <a:t>Soule</a:t>
            </a:r>
            <a:r>
              <a:rPr lang="tr-TR" dirty="0"/>
              <a:t>, G. (1957). </a:t>
            </a:r>
            <a:r>
              <a:rPr lang="tr-TR" dirty="0" err="1"/>
              <a:t>The</a:t>
            </a:r>
            <a:r>
              <a:rPr lang="tr-TR" dirty="0"/>
              <a:t> </a:t>
            </a:r>
            <a:r>
              <a:rPr lang="tr-TR" dirty="0" err="1"/>
              <a:t>economics</a:t>
            </a:r>
            <a:r>
              <a:rPr lang="tr-TR" dirty="0"/>
              <a:t> of </a:t>
            </a:r>
            <a:r>
              <a:rPr lang="tr-TR" dirty="0" err="1"/>
              <a:t>leisure</a:t>
            </a:r>
            <a:r>
              <a:rPr lang="tr-TR" dirty="0"/>
              <a:t>. </a:t>
            </a:r>
            <a:r>
              <a:rPr lang="tr-TR" dirty="0" err="1"/>
              <a:t>Annals</a:t>
            </a:r>
            <a:r>
              <a:rPr lang="tr-TR" dirty="0"/>
              <a:t> of </a:t>
            </a:r>
            <a:r>
              <a:rPr lang="tr-TR" dirty="0" err="1"/>
              <a:t>the</a:t>
            </a:r>
            <a:r>
              <a:rPr lang="tr-TR" dirty="0"/>
              <a:t> </a:t>
            </a:r>
            <a:r>
              <a:rPr lang="tr-TR" dirty="0" err="1"/>
              <a:t>American</a:t>
            </a:r>
            <a:r>
              <a:rPr lang="tr-TR" dirty="0"/>
              <a:t> Academy of </a:t>
            </a:r>
            <a:r>
              <a:rPr lang="tr-TR" dirty="0" err="1"/>
              <a:t>Political</a:t>
            </a:r>
            <a:r>
              <a:rPr lang="tr-TR" dirty="0"/>
              <a:t> </a:t>
            </a:r>
            <a:r>
              <a:rPr lang="tr-TR" dirty="0" err="1"/>
              <a:t>and</a:t>
            </a:r>
            <a:endParaRPr lang="tr-TR" dirty="0"/>
          </a:p>
          <a:p>
            <a:r>
              <a:rPr lang="tr-TR" dirty="0" err="1"/>
              <a:t>Social</a:t>
            </a:r>
            <a:r>
              <a:rPr lang="tr-TR" dirty="0"/>
              <a:t> </a:t>
            </a:r>
            <a:r>
              <a:rPr lang="tr-TR" dirty="0" err="1"/>
              <a:t>Science</a:t>
            </a:r>
            <a:r>
              <a:rPr lang="tr-TR" dirty="0"/>
              <a:t>, 313, 16-24.</a:t>
            </a:r>
          </a:p>
          <a:p>
            <a:r>
              <a:rPr lang="tr-TR" dirty="0" err="1"/>
              <a:t>Suiçmez</a:t>
            </a:r>
            <a:r>
              <a:rPr lang="tr-TR" dirty="0"/>
              <a:t> H. (2000). Türkiye ve İngiltere’deki Sportif Rekreasyon Yöneticilerinin Karakteristik</a:t>
            </a:r>
          </a:p>
          <a:p>
            <a:r>
              <a:rPr lang="tr-TR" dirty="0"/>
              <a:t>Özellikleri. Yayımlanmamış Doktora Tezi. Doktora Tezi, Karadeniz Teknik Üniversitesi</a:t>
            </a:r>
          </a:p>
          <a:p>
            <a:r>
              <a:rPr lang="tr-TR" dirty="0"/>
              <a:t>Sosyal Bilimler Enstitüsü, Trabzon.</a:t>
            </a:r>
          </a:p>
          <a:p>
            <a:r>
              <a:rPr lang="tr-TR" dirty="0"/>
              <a:t>Tan, M. (1981). Toplum Bilime Giriş. Ankara: Ankara Üniversitesi Eğitim Fakültesi Yayınları,</a:t>
            </a:r>
          </a:p>
          <a:p>
            <a:r>
              <a:rPr lang="tr-TR" dirty="0"/>
              <a:t>97.</a:t>
            </a:r>
          </a:p>
          <a:p>
            <a:r>
              <a:rPr lang="tr-TR" dirty="0" err="1"/>
              <a:t>Tassiopoulos</a:t>
            </a:r>
            <a:r>
              <a:rPr lang="tr-TR" dirty="0"/>
              <a:t>, Dimitri (2005). </a:t>
            </a:r>
            <a:r>
              <a:rPr lang="tr-TR" dirty="0" err="1"/>
              <a:t>Event</a:t>
            </a:r>
            <a:r>
              <a:rPr lang="tr-TR" dirty="0"/>
              <a:t> Management: A Professional </a:t>
            </a:r>
            <a:r>
              <a:rPr lang="tr-TR" dirty="0" err="1"/>
              <a:t>And</a:t>
            </a:r>
            <a:r>
              <a:rPr lang="tr-TR" dirty="0"/>
              <a:t> </a:t>
            </a:r>
            <a:r>
              <a:rPr lang="tr-TR" dirty="0" err="1"/>
              <a:t>Developmental</a:t>
            </a:r>
            <a:r>
              <a:rPr lang="tr-TR" dirty="0"/>
              <a:t> </a:t>
            </a:r>
            <a:r>
              <a:rPr lang="tr-TR" dirty="0" err="1"/>
              <a:t>Approach</a:t>
            </a:r>
            <a:r>
              <a:rPr lang="tr-TR" dirty="0"/>
              <a:t>,</a:t>
            </a:r>
          </a:p>
          <a:p>
            <a:r>
              <a:rPr lang="tr-TR" dirty="0"/>
              <a:t>2nd </a:t>
            </a:r>
            <a:r>
              <a:rPr lang="tr-TR" dirty="0" err="1"/>
              <a:t>Editon</a:t>
            </a:r>
            <a:r>
              <a:rPr lang="tr-TR" dirty="0"/>
              <a:t>, </a:t>
            </a:r>
            <a:r>
              <a:rPr lang="tr-TR" dirty="0" err="1"/>
              <a:t>Juta</a:t>
            </a:r>
            <a:r>
              <a:rPr lang="tr-TR" dirty="0"/>
              <a:t> </a:t>
            </a:r>
            <a:r>
              <a:rPr lang="tr-TR" dirty="0" err="1"/>
              <a:t>Academic</a:t>
            </a:r>
            <a:r>
              <a:rPr lang="tr-TR" dirty="0"/>
              <a:t>, South </a:t>
            </a:r>
            <a:r>
              <a:rPr lang="tr-TR" dirty="0" err="1"/>
              <a:t>Africa</a:t>
            </a:r>
            <a:r>
              <a:rPr lang="tr-TR" dirty="0"/>
              <a:t>.</a:t>
            </a:r>
          </a:p>
          <a:p>
            <a:r>
              <a:rPr lang="tr-TR" dirty="0"/>
              <a:t>Tayfun A. ve Arslan E (2013). Festival Turizmi Kapsamında Yerli Turistlerin Ankara Alışveriş</a:t>
            </a:r>
          </a:p>
          <a:p>
            <a:r>
              <a:rPr lang="tr-TR" dirty="0"/>
              <a:t>Festivali’nden Memnuniyetleri Üzerine Bir Araştırma. İşletme Araştırmaları Dergisi, 5(2):</a:t>
            </a:r>
          </a:p>
          <a:p>
            <a:r>
              <a:rPr lang="tr-TR" dirty="0"/>
              <a:t>192-206.</a:t>
            </a:r>
          </a:p>
          <a:p>
            <a:r>
              <a:rPr lang="tr-TR" dirty="0"/>
              <a:t>Tezcan, M.(1977). Boş Zamanlar Sosyolojisi. Ankara: Doğan Matbaası.</a:t>
            </a:r>
          </a:p>
          <a:p>
            <a:r>
              <a:rPr lang="tr-TR" dirty="0" err="1"/>
              <a:t>Torkildson</a:t>
            </a:r>
            <a:r>
              <a:rPr lang="tr-TR" dirty="0"/>
              <a:t>, G.(1999). </a:t>
            </a:r>
            <a:r>
              <a:rPr lang="tr-TR" dirty="0" err="1"/>
              <a:t>Leisure</a:t>
            </a:r>
            <a:r>
              <a:rPr lang="tr-TR" dirty="0"/>
              <a:t> </a:t>
            </a:r>
            <a:r>
              <a:rPr lang="tr-TR" dirty="0" err="1"/>
              <a:t>and</a:t>
            </a:r>
            <a:r>
              <a:rPr lang="tr-TR" dirty="0"/>
              <a:t> </a:t>
            </a:r>
            <a:r>
              <a:rPr lang="tr-TR" dirty="0" err="1"/>
              <a:t>Recreation</a:t>
            </a:r>
            <a:r>
              <a:rPr lang="tr-TR" dirty="0"/>
              <a:t> Management. (Beşinci Baskı). </a:t>
            </a:r>
            <a:r>
              <a:rPr lang="tr-TR" dirty="0" err="1"/>
              <a:t>London</a:t>
            </a:r>
            <a:r>
              <a:rPr lang="tr-TR" dirty="0"/>
              <a:t>: </a:t>
            </a:r>
            <a:r>
              <a:rPr lang="tr-TR" dirty="0" err="1"/>
              <a:t>Routledge</a:t>
            </a:r>
            <a:r>
              <a:rPr lang="tr-TR" dirty="0"/>
              <a:t>.</a:t>
            </a:r>
          </a:p>
          <a:p>
            <a:r>
              <a:rPr lang="tr-TR" dirty="0"/>
              <a:t>Usta, Ö. (2012). Turizm Genel ve Yapısal Yaklaşım. Detay Yayıncılık: </a:t>
            </a:r>
            <a:r>
              <a:rPr lang="tr-TR" dirty="0" err="1"/>
              <a:t>Ankata</a:t>
            </a:r>
            <a:r>
              <a:rPr lang="tr-TR" dirty="0"/>
              <a:t>. 7.</a:t>
            </a:r>
          </a:p>
          <a:p>
            <a:r>
              <a:rPr lang="tr-TR" dirty="0" err="1"/>
              <a:t>Zuzanek</a:t>
            </a:r>
            <a:r>
              <a:rPr lang="tr-TR" dirty="0"/>
              <a:t>, J., </a:t>
            </a:r>
            <a:r>
              <a:rPr lang="tr-TR" dirty="0" err="1"/>
              <a:t>Mannell</a:t>
            </a:r>
            <a:r>
              <a:rPr lang="tr-TR" dirty="0"/>
              <a:t>, R. (1983). </a:t>
            </a:r>
            <a:r>
              <a:rPr lang="tr-TR" dirty="0" err="1"/>
              <a:t>Work-leisure</a:t>
            </a:r>
            <a:r>
              <a:rPr lang="tr-TR" dirty="0"/>
              <a:t> </a:t>
            </a:r>
            <a:r>
              <a:rPr lang="tr-TR" dirty="0" err="1"/>
              <a:t>relationships</a:t>
            </a:r>
            <a:r>
              <a:rPr lang="tr-TR" dirty="0"/>
              <a:t> </a:t>
            </a:r>
            <a:r>
              <a:rPr lang="tr-TR" dirty="0" err="1"/>
              <a:t>from</a:t>
            </a:r>
            <a:r>
              <a:rPr lang="tr-TR" dirty="0"/>
              <a:t> a </a:t>
            </a:r>
            <a:r>
              <a:rPr lang="tr-TR" dirty="0" err="1"/>
              <a:t>sociological</a:t>
            </a:r>
            <a:r>
              <a:rPr lang="tr-TR" dirty="0"/>
              <a:t> </a:t>
            </a:r>
            <a:r>
              <a:rPr lang="tr-TR" dirty="0" err="1"/>
              <a:t>and</a:t>
            </a:r>
            <a:r>
              <a:rPr lang="tr-TR" dirty="0"/>
              <a:t> </a:t>
            </a:r>
            <a:r>
              <a:rPr lang="tr-TR" dirty="0" err="1"/>
              <a:t>social</a:t>
            </a:r>
            <a:endParaRPr lang="tr-TR" dirty="0"/>
          </a:p>
          <a:p>
            <a:r>
              <a:rPr lang="tr-TR" dirty="0" err="1"/>
              <a:t>psychological</a:t>
            </a:r>
            <a:r>
              <a:rPr lang="tr-TR" dirty="0"/>
              <a:t> </a:t>
            </a:r>
            <a:r>
              <a:rPr lang="tr-TR" dirty="0" err="1"/>
              <a:t>perspective</a:t>
            </a:r>
            <a:r>
              <a:rPr lang="tr-TR" dirty="0"/>
              <a:t>. </a:t>
            </a:r>
            <a:r>
              <a:rPr lang="tr-TR" dirty="0" err="1"/>
              <a:t>Leisure</a:t>
            </a:r>
            <a:r>
              <a:rPr lang="tr-TR" dirty="0"/>
              <a:t> </a:t>
            </a:r>
            <a:r>
              <a:rPr lang="tr-TR" dirty="0" err="1"/>
              <a:t>Studies</a:t>
            </a:r>
            <a:r>
              <a:rPr lang="tr-TR" dirty="0"/>
              <a:t>, 2 (3), 327–344.</a:t>
            </a:r>
          </a:p>
          <a:p>
            <a:r>
              <a:rPr lang="tr-TR" dirty="0"/>
              <a:t>Williams, S. (2003). </a:t>
            </a:r>
            <a:r>
              <a:rPr lang="tr-TR" dirty="0" err="1"/>
              <a:t>Tourism</a:t>
            </a:r>
            <a:r>
              <a:rPr lang="tr-TR" dirty="0"/>
              <a:t> </a:t>
            </a:r>
            <a:r>
              <a:rPr lang="tr-TR" dirty="0" err="1"/>
              <a:t>and</a:t>
            </a:r>
            <a:r>
              <a:rPr lang="tr-TR" dirty="0"/>
              <a:t> </a:t>
            </a:r>
            <a:r>
              <a:rPr lang="tr-TR" dirty="0" err="1"/>
              <a:t>Recreation</a:t>
            </a:r>
            <a:r>
              <a:rPr lang="tr-TR" dirty="0"/>
              <a:t>. </a:t>
            </a:r>
            <a:r>
              <a:rPr lang="tr-TR" dirty="0" err="1"/>
              <a:t>Prentice</a:t>
            </a:r>
            <a:r>
              <a:rPr lang="tr-TR" dirty="0"/>
              <a:t> </a:t>
            </a:r>
            <a:r>
              <a:rPr lang="tr-TR" dirty="0" err="1"/>
              <a:t>Hall</a:t>
            </a:r>
            <a:r>
              <a:rPr lang="tr-TR" dirty="0"/>
              <a:t>, 7.</a:t>
            </a:r>
          </a:p>
        </p:txBody>
      </p:sp>
    </p:spTree>
    <p:extLst>
      <p:ext uri="{BB962C8B-B14F-4D97-AF65-F5344CB8AC3E}">
        <p14:creationId xmlns:p14="http://schemas.microsoft.com/office/powerpoint/2010/main" val="16530944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82031" y="612304"/>
            <a:ext cx="8596668" cy="5943599"/>
          </a:xfrm>
        </p:spPr>
        <p:txBody>
          <a:bodyPr>
            <a:noAutofit/>
          </a:bodyPr>
          <a:lstStyle/>
          <a:p>
            <a:pPr algn="ctr"/>
            <a:endParaRPr lang="tr-TR" sz="2400" u="sng" dirty="0" smtClean="0">
              <a:latin typeface="Arial" panose="020B0604020202020204" pitchFamily="34" charset="0"/>
              <a:cs typeface="Arial" panose="020B0604020202020204" pitchFamily="34" charset="0"/>
            </a:endParaRPr>
          </a:p>
          <a:p>
            <a:pPr algn="ctr"/>
            <a:r>
              <a:rPr lang="tr-TR" sz="2400" u="sng" dirty="0" smtClean="0">
                <a:latin typeface="Arial" panose="020B0604020202020204" pitchFamily="34" charset="0"/>
                <a:cs typeface="Arial" panose="020B0604020202020204" pitchFamily="34" charset="0"/>
              </a:rPr>
              <a:t>Turizm</a:t>
            </a:r>
            <a:r>
              <a:rPr lang="tr-TR" sz="2400" dirty="0" smtClean="0">
                <a:latin typeface="Arial" panose="020B0604020202020204" pitchFamily="34" charset="0"/>
                <a:cs typeface="Arial" panose="020B0604020202020204" pitchFamily="34" charset="0"/>
              </a:rPr>
              <a:t> </a:t>
            </a:r>
            <a:r>
              <a:rPr lang="tr-TR" sz="2400" dirty="0">
                <a:latin typeface="Arial" panose="020B0604020202020204" pitchFamily="34" charset="0"/>
                <a:cs typeface="Arial" panose="020B0604020202020204" pitchFamily="34" charset="0"/>
              </a:rPr>
              <a:t>zaman ve para açsından bakıldığında büyük bir satın alma olayıdır</a:t>
            </a:r>
            <a:r>
              <a:rPr lang="tr-TR" sz="2400" dirty="0" smtClean="0">
                <a:latin typeface="Arial" panose="020B0604020202020204" pitchFamily="34" charset="0"/>
                <a:cs typeface="Arial" panose="020B0604020202020204" pitchFamily="34" charset="0"/>
              </a:rPr>
              <a:t>.</a:t>
            </a:r>
          </a:p>
          <a:p>
            <a:pPr algn="ctr"/>
            <a:endParaRPr lang="tr-TR" sz="2400" dirty="0">
              <a:latin typeface="Arial" panose="020B0604020202020204" pitchFamily="34" charset="0"/>
              <a:cs typeface="Arial" panose="020B0604020202020204" pitchFamily="34" charset="0"/>
            </a:endParaRPr>
          </a:p>
          <a:p>
            <a:pPr algn="ctr"/>
            <a:r>
              <a:rPr lang="tr-TR" sz="2400" dirty="0" smtClean="0">
                <a:latin typeface="Arial" panose="020B0604020202020204" pitchFamily="34" charset="0"/>
                <a:cs typeface="Arial" panose="020B0604020202020204" pitchFamily="34" charset="0"/>
              </a:rPr>
              <a:t> </a:t>
            </a:r>
            <a:r>
              <a:rPr lang="tr-TR" sz="2400" dirty="0">
                <a:latin typeface="Arial" panose="020B0604020202020204" pitchFamily="34" charset="0"/>
                <a:cs typeface="Arial" panose="020B0604020202020204" pitchFamily="34" charset="0"/>
              </a:rPr>
              <a:t>Bu anlamda ele alındığında turizm daha geniş anlamlı bir yatırım bütçesi gerektirirken, günlük hayatımızın bir parçası olarak görülebilen </a:t>
            </a:r>
            <a:r>
              <a:rPr lang="tr-TR" sz="2400" dirty="0" err="1">
                <a:latin typeface="Arial" panose="020B0604020202020204" pitchFamily="34" charset="0"/>
                <a:cs typeface="Arial" panose="020B0604020202020204" pitchFamily="34" charset="0"/>
              </a:rPr>
              <a:t>rekreatif</a:t>
            </a:r>
            <a:r>
              <a:rPr lang="tr-TR" sz="2400" dirty="0">
                <a:latin typeface="Arial" panose="020B0604020202020204" pitchFamily="34" charset="0"/>
                <a:cs typeface="Arial" panose="020B0604020202020204" pitchFamily="34" charset="0"/>
              </a:rPr>
              <a:t> faaliyetler kişinin olağan tüketim alışkanlıklarının içinde yer alır. </a:t>
            </a:r>
            <a:endParaRPr lang="tr-TR" sz="2400" dirty="0" smtClean="0">
              <a:latin typeface="Arial" panose="020B0604020202020204" pitchFamily="34" charset="0"/>
              <a:cs typeface="Arial" panose="020B0604020202020204" pitchFamily="34" charset="0"/>
            </a:endParaRPr>
          </a:p>
          <a:p>
            <a:pPr marL="0" indent="0" algn="ctr">
              <a:buNone/>
            </a:pPr>
            <a:endParaRPr lang="tr-TR" sz="2400" dirty="0" smtClean="0">
              <a:latin typeface="Arial" panose="020B0604020202020204" pitchFamily="34" charset="0"/>
              <a:cs typeface="Arial" panose="020B0604020202020204" pitchFamily="34" charset="0"/>
            </a:endParaRPr>
          </a:p>
          <a:p>
            <a:pPr algn="ctr"/>
            <a:r>
              <a:rPr lang="tr-TR" sz="2400" dirty="0" smtClean="0">
                <a:latin typeface="Arial" panose="020B0604020202020204" pitchFamily="34" charset="0"/>
                <a:cs typeface="Arial" panose="020B0604020202020204" pitchFamily="34" charset="0"/>
              </a:rPr>
              <a:t>Turizm </a:t>
            </a:r>
            <a:r>
              <a:rPr lang="tr-TR" sz="2400" dirty="0">
                <a:latin typeface="Arial" panose="020B0604020202020204" pitchFamily="34" charset="0"/>
                <a:cs typeface="Arial" panose="020B0604020202020204" pitchFamily="34" charset="0"/>
              </a:rPr>
              <a:t>olayına harcanan zaman tek karelik ve dar bir özellik gösterirken </a:t>
            </a:r>
            <a:r>
              <a:rPr lang="tr-TR" sz="2400" dirty="0">
                <a:solidFill>
                  <a:srgbClr val="FF0000"/>
                </a:solidFill>
                <a:latin typeface="Arial" panose="020B0604020202020204" pitchFamily="34" charset="0"/>
                <a:cs typeface="Arial" panose="020B0604020202020204" pitchFamily="34" charset="0"/>
              </a:rPr>
              <a:t>eğlence</a:t>
            </a:r>
            <a:r>
              <a:rPr lang="tr-TR" sz="2400" dirty="0">
                <a:latin typeface="Arial" panose="020B0604020202020204" pitchFamily="34" charset="0"/>
                <a:cs typeface="Arial" panose="020B0604020202020204" pitchFamily="34" charset="0"/>
              </a:rPr>
              <a:t> ve </a:t>
            </a:r>
            <a:r>
              <a:rPr lang="tr-TR" sz="2400" dirty="0">
                <a:solidFill>
                  <a:srgbClr val="FF0000"/>
                </a:solidFill>
                <a:latin typeface="Arial" panose="020B0604020202020204" pitchFamily="34" charset="0"/>
                <a:cs typeface="Arial" panose="020B0604020202020204" pitchFamily="34" charset="0"/>
              </a:rPr>
              <a:t>dinlenmeye</a:t>
            </a:r>
            <a:r>
              <a:rPr lang="tr-TR" sz="2400" dirty="0">
                <a:latin typeface="Arial" panose="020B0604020202020204" pitchFamily="34" charset="0"/>
                <a:cs typeface="Arial" panose="020B0604020202020204" pitchFamily="34" charset="0"/>
              </a:rPr>
              <a:t> ayrılan zamanda ise süreklilik ve düzenlilik söz konusudur. </a:t>
            </a:r>
          </a:p>
        </p:txBody>
      </p:sp>
    </p:spTree>
    <p:extLst>
      <p:ext uri="{BB962C8B-B14F-4D97-AF65-F5344CB8AC3E}">
        <p14:creationId xmlns:p14="http://schemas.microsoft.com/office/powerpoint/2010/main" val="6025030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1"/>
          <p:cNvSpPr>
            <a:spLocks noGrp="1"/>
          </p:cNvSpPr>
          <p:nvPr>
            <p:ph idx="1"/>
          </p:nvPr>
        </p:nvSpPr>
        <p:spPr>
          <a:xfrm>
            <a:off x="1627931" y="1124899"/>
            <a:ext cx="8915400" cy="4895890"/>
          </a:xfrm>
        </p:spPr>
        <p:txBody>
          <a:bodyPr>
            <a:normAutofit/>
          </a:bodyPr>
          <a:lstStyle/>
          <a:p>
            <a:pPr algn="ctr"/>
            <a:r>
              <a:rPr lang="tr-TR" sz="2400" u="sng" dirty="0">
                <a:latin typeface="Arial" panose="020B0604020202020204" pitchFamily="34" charset="0"/>
                <a:cs typeface="Arial" panose="020B0604020202020204" pitchFamily="34" charset="0"/>
              </a:rPr>
              <a:t>Turizm</a:t>
            </a:r>
            <a:r>
              <a:rPr lang="tr-TR" sz="2400" dirty="0">
                <a:latin typeface="Arial" panose="020B0604020202020204" pitchFamily="34" charset="0"/>
                <a:cs typeface="Arial" panose="020B0604020202020204" pitchFamily="34" charset="0"/>
              </a:rPr>
              <a:t>, tüketicinin onu elde edebilmesi için evinden ayrılmasını gerektirirken </a:t>
            </a:r>
            <a:r>
              <a:rPr lang="tr-TR" sz="2400" dirty="0" err="1">
                <a:latin typeface="Arial" panose="020B0604020202020204" pitchFamily="34" charset="0"/>
                <a:cs typeface="Arial" panose="020B0604020202020204" pitchFamily="34" charset="0"/>
              </a:rPr>
              <a:t>rekreatif</a:t>
            </a:r>
            <a:r>
              <a:rPr lang="tr-TR" sz="2400" dirty="0">
                <a:latin typeface="Arial" panose="020B0604020202020204" pitchFamily="34" charset="0"/>
                <a:cs typeface="Arial" panose="020B0604020202020204" pitchFamily="34" charset="0"/>
              </a:rPr>
              <a:t> etkinliklerde böyle bir zorunluluk yoktur. </a:t>
            </a:r>
            <a:endParaRPr lang="tr-TR" sz="2400" dirty="0" smtClean="0">
              <a:latin typeface="Arial" panose="020B0604020202020204" pitchFamily="34" charset="0"/>
              <a:cs typeface="Arial" panose="020B0604020202020204" pitchFamily="34" charset="0"/>
            </a:endParaRPr>
          </a:p>
          <a:p>
            <a:pPr algn="ctr"/>
            <a:endParaRPr lang="tr-TR" sz="2400" u="sng" dirty="0">
              <a:latin typeface="Arial" panose="020B0604020202020204" pitchFamily="34" charset="0"/>
              <a:cs typeface="Arial" panose="020B0604020202020204" pitchFamily="34" charset="0"/>
            </a:endParaRPr>
          </a:p>
          <a:p>
            <a:pPr algn="ctr"/>
            <a:r>
              <a:rPr lang="tr-TR" sz="2400" u="sng" dirty="0" smtClean="0">
                <a:latin typeface="Arial" panose="020B0604020202020204" pitchFamily="34" charset="0"/>
                <a:cs typeface="Arial" panose="020B0604020202020204" pitchFamily="34" charset="0"/>
              </a:rPr>
              <a:t>Rekreatif </a:t>
            </a:r>
            <a:r>
              <a:rPr lang="tr-TR" sz="2400" u="sng" dirty="0">
                <a:latin typeface="Arial" panose="020B0604020202020204" pitchFamily="34" charset="0"/>
                <a:cs typeface="Arial" panose="020B0604020202020204" pitchFamily="34" charset="0"/>
              </a:rPr>
              <a:t>etkinlikler</a:t>
            </a:r>
            <a:r>
              <a:rPr lang="tr-TR" sz="2400" dirty="0">
                <a:latin typeface="Arial" panose="020B0604020202020204" pitchFamily="34" charset="0"/>
                <a:cs typeface="Arial" panose="020B0604020202020204" pitchFamily="34" charset="0"/>
              </a:rPr>
              <a:t> kişinin evinde veya evine çok yakın bir yerde de gerçekleştirilebilir</a:t>
            </a:r>
            <a:r>
              <a:rPr lang="tr-TR" sz="2400" dirty="0" smtClean="0">
                <a:latin typeface="Arial" panose="020B0604020202020204" pitchFamily="34" charset="0"/>
                <a:cs typeface="Arial" panose="020B0604020202020204" pitchFamily="34" charset="0"/>
              </a:rPr>
              <a:t>.</a:t>
            </a:r>
          </a:p>
          <a:p>
            <a:pPr algn="ctr"/>
            <a:endParaRPr lang="tr-TR" sz="2400" dirty="0">
              <a:latin typeface="Arial" panose="020B0604020202020204" pitchFamily="34" charset="0"/>
              <a:cs typeface="Arial" panose="020B0604020202020204" pitchFamily="34" charset="0"/>
            </a:endParaRPr>
          </a:p>
          <a:p>
            <a:pPr algn="ctr"/>
            <a:r>
              <a:rPr lang="tr-TR" sz="2400" dirty="0" smtClean="0">
                <a:latin typeface="Arial" panose="020B0604020202020204" pitchFamily="34" charset="0"/>
                <a:cs typeface="Arial" panose="020B0604020202020204" pitchFamily="34" charset="0"/>
              </a:rPr>
              <a:t> </a:t>
            </a:r>
            <a:r>
              <a:rPr lang="tr-TR" sz="2400" dirty="0">
                <a:latin typeface="Arial" panose="020B0604020202020204" pitchFamily="34" charset="0"/>
                <a:cs typeface="Arial" panose="020B0604020202020204" pitchFamily="34" charset="0"/>
              </a:rPr>
              <a:t>Ancak, turizm bu anlamda ele alındığında kişinin ayağına getirilemez. Turizm olayına katılan kişi turistik ürüne ürünün bulunduğu yere giderek ulaşabilmektedir (</a:t>
            </a:r>
            <a:r>
              <a:rPr lang="tr-TR" sz="2400" dirty="0" err="1">
                <a:latin typeface="Arial" panose="020B0604020202020204" pitchFamily="34" charset="0"/>
                <a:cs typeface="Arial" panose="020B0604020202020204" pitchFamily="34" charset="0"/>
              </a:rPr>
              <a:t>Karaküçük</a:t>
            </a:r>
            <a:r>
              <a:rPr lang="tr-TR" sz="2400" dirty="0">
                <a:latin typeface="Arial" panose="020B0604020202020204" pitchFamily="34" charset="0"/>
                <a:cs typeface="Arial" panose="020B0604020202020204" pitchFamily="34" charset="0"/>
              </a:rPr>
              <a:t>, 1999: 211-212).</a:t>
            </a:r>
            <a:endParaRPr lang="tr-TR" sz="2400" dirty="0"/>
          </a:p>
        </p:txBody>
      </p:sp>
    </p:spTree>
    <p:extLst>
      <p:ext uri="{BB962C8B-B14F-4D97-AF65-F5344CB8AC3E}">
        <p14:creationId xmlns:p14="http://schemas.microsoft.com/office/powerpoint/2010/main" val="15271942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96732" y="566107"/>
            <a:ext cx="8596668" cy="5882194"/>
          </a:xfrm>
        </p:spPr>
        <p:txBody>
          <a:bodyPr>
            <a:normAutofit lnSpcReduction="10000"/>
          </a:bodyPr>
          <a:lstStyle/>
          <a:p>
            <a:pPr algn="ctr"/>
            <a:r>
              <a:rPr lang="tr-TR" sz="2400" dirty="0">
                <a:latin typeface="Arial" panose="020B0604020202020204" pitchFamily="34" charset="0"/>
                <a:cs typeface="Arial" panose="020B0604020202020204" pitchFamily="34" charset="0"/>
              </a:rPr>
              <a:t>Rekreasyon ve turizm yapısı gereği boş zaman kapsamı içerisinde gerçekleştirilir. Fakat boş zamanın özgür irade tanımı dışına çıkan turizm ve rekreasyon alanları da mevcuttur. </a:t>
            </a:r>
            <a:endParaRPr lang="tr-TR" sz="2400" dirty="0" smtClean="0">
              <a:latin typeface="Arial" panose="020B0604020202020204" pitchFamily="34" charset="0"/>
              <a:cs typeface="Arial" panose="020B0604020202020204" pitchFamily="34" charset="0"/>
            </a:endParaRPr>
          </a:p>
          <a:p>
            <a:pPr marL="0" indent="0" algn="ctr">
              <a:buNone/>
            </a:pPr>
            <a:endParaRPr lang="tr-TR" sz="2400" dirty="0" smtClean="0">
              <a:latin typeface="Arial" panose="020B0604020202020204" pitchFamily="34" charset="0"/>
              <a:cs typeface="Arial" panose="020B0604020202020204" pitchFamily="34" charset="0"/>
            </a:endParaRPr>
          </a:p>
          <a:p>
            <a:pPr algn="ctr"/>
            <a:r>
              <a:rPr lang="tr-TR" sz="2400" dirty="0" smtClean="0">
                <a:latin typeface="Arial" panose="020B0604020202020204" pitchFamily="34" charset="0"/>
                <a:cs typeface="Arial" panose="020B0604020202020204" pitchFamily="34" charset="0"/>
              </a:rPr>
              <a:t>Örneğin </a:t>
            </a:r>
            <a:r>
              <a:rPr lang="tr-TR" sz="2400" dirty="0">
                <a:latin typeface="Arial" panose="020B0604020202020204" pitchFamily="34" charset="0"/>
                <a:cs typeface="Arial" panose="020B0604020202020204" pitchFamily="34" charset="0"/>
              </a:rPr>
              <a:t>iş amaçlı kongre veya konferans seyahatleri bir turizm etkinliğiyken </a:t>
            </a:r>
            <a:r>
              <a:rPr lang="tr-TR" sz="2400" dirty="0" err="1">
                <a:latin typeface="Arial" panose="020B0604020202020204" pitchFamily="34" charset="0"/>
                <a:cs typeface="Arial" panose="020B0604020202020204" pitchFamily="34" charset="0"/>
              </a:rPr>
              <a:t>rekreatif</a:t>
            </a:r>
            <a:r>
              <a:rPr lang="tr-TR" sz="2400" dirty="0">
                <a:latin typeface="Arial" panose="020B0604020202020204" pitchFamily="34" charset="0"/>
                <a:cs typeface="Arial" panose="020B0604020202020204" pitchFamily="34" charset="0"/>
              </a:rPr>
              <a:t> bir eylem değildir. </a:t>
            </a:r>
            <a:endParaRPr lang="tr-TR" sz="2400" dirty="0" smtClean="0">
              <a:latin typeface="Arial" panose="020B0604020202020204" pitchFamily="34" charset="0"/>
              <a:cs typeface="Arial" panose="020B0604020202020204" pitchFamily="34" charset="0"/>
            </a:endParaRPr>
          </a:p>
          <a:p>
            <a:pPr marL="0" indent="0" algn="ctr">
              <a:buNone/>
            </a:pPr>
            <a:endParaRPr lang="tr-TR" sz="2400" dirty="0" smtClean="0">
              <a:latin typeface="Arial" panose="020B0604020202020204" pitchFamily="34" charset="0"/>
              <a:cs typeface="Arial" panose="020B0604020202020204" pitchFamily="34" charset="0"/>
            </a:endParaRPr>
          </a:p>
          <a:p>
            <a:pPr algn="ctr"/>
            <a:r>
              <a:rPr lang="tr-TR" sz="2400" dirty="0" smtClean="0">
                <a:latin typeface="Arial" panose="020B0604020202020204" pitchFamily="34" charset="0"/>
                <a:cs typeface="Arial" panose="020B0604020202020204" pitchFamily="34" charset="0"/>
              </a:rPr>
              <a:t>Bireyin </a:t>
            </a:r>
            <a:r>
              <a:rPr lang="tr-TR" sz="2400" dirty="0">
                <a:latin typeface="Arial" panose="020B0604020202020204" pitchFamily="34" charset="0"/>
                <a:cs typeface="Arial" panose="020B0604020202020204" pitchFamily="34" charset="0"/>
              </a:rPr>
              <a:t>evine iş toplantıları için konuk çağırması veya işi ile ilgili kitaplar okuması, çeşitli eğitim programlarına katılması vb. durumlar birer boş zaman gibi gözükse de aslında iş zamanına da etki etmektedir. Bunlar maddi beklenti olmadan yapılsa da birey için sorumluluklarının bir parçası olarak görülebilir. Böylesi etkinlikler yarı boş zaman etkinliğidir (Tezcan, 1977: 3) </a:t>
            </a:r>
          </a:p>
        </p:txBody>
      </p:sp>
    </p:spTree>
    <p:extLst>
      <p:ext uri="{BB962C8B-B14F-4D97-AF65-F5344CB8AC3E}">
        <p14:creationId xmlns:p14="http://schemas.microsoft.com/office/powerpoint/2010/main" val="15599066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74861" y="1165954"/>
            <a:ext cx="8596668" cy="5160416"/>
          </a:xfrm>
        </p:spPr>
        <p:txBody>
          <a:bodyPr>
            <a:normAutofit/>
          </a:bodyPr>
          <a:lstStyle/>
          <a:p>
            <a:pPr algn="ctr"/>
            <a:r>
              <a:rPr lang="tr-TR" sz="2400" dirty="0" smtClean="0">
                <a:solidFill>
                  <a:srgbClr val="92D050"/>
                </a:solidFill>
                <a:latin typeface="Arial" panose="020B0604020202020204" pitchFamily="34" charset="0"/>
                <a:cs typeface="Arial" panose="020B0604020202020204" pitchFamily="34" charset="0"/>
              </a:rPr>
              <a:t>Sonuç: </a:t>
            </a:r>
            <a:r>
              <a:rPr lang="tr-TR" sz="2400" dirty="0">
                <a:latin typeface="Arial" panose="020B0604020202020204" pitchFamily="34" charset="0"/>
                <a:cs typeface="Arial" panose="020B0604020202020204" pitchFamily="34" charset="0"/>
              </a:rPr>
              <a:t>Rekreasyon ve turizm birbirini destekleyen iki kavramdır. Turizm olayı </a:t>
            </a:r>
            <a:r>
              <a:rPr lang="tr-TR" sz="2400" dirty="0" err="1">
                <a:latin typeface="Arial" panose="020B0604020202020204" pitchFamily="34" charset="0"/>
                <a:cs typeface="Arial" panose="020B0604020202020204" pitchFamily="34" charset="0"/>
              </a:rPr>
              <a:t>rekreatif</a:t>
            </a:r>
            <a:r>
              <a:rPr lang="tr-TR" sz="2400" dirty="0">
                <a:latin typeface="Arial" panose="020B0604020202020204" pitchFamily="34" charset="0"/>
                <a:cs typeface="Arial" panose="020B0604020202020204" pitchFamily="34" charset="0"/>
              </a:rPr>
              <a:t> faaliyetler sayesinde çekicilik kazanmaktadır. Rekreatif faaliyetler ile turistik bölgenin imajı güçlendirilebilmektedir. </a:t>
            </a:r>
            <a:endParaRPr lang="tr-TR" sz="2400" dirty="0" smtClean="0">
              <a:latin typeface="Arial" panose="020B0604020202020204" pitchFamily="34" charset="0"/>
              <a:cs typeface="Arial" panose="020B0604020202020204" pitchFamily="34" charset="0"/>
            </a:endParaRPr>
          </a:p>
          <a:p>
            <a:pPr algn="ctr"/>
            <a:endParaRPr lang="tr-TR" sz="2400" dirty="0">
              <a:latin typeface="Arial" panose="020B0604020202020204" pitchFamily="34" charset="0"/>
              <a:cs typeface="Arial" panose="020B0604020202020204" pitchFamily="34" charset="0"/>
            </a:endParaRPr>
          </a:p>
          <a:p>
            <a:pPr algn="ctr"/>
            <a:r>
              <a:rPr lang="tr-TR" sz="2400" dirty="0" smtClean="0">
                <a:latin typeface="Arial" panose="020B0604020202020204" pitchFamily="34" charset="0"/>
                <a:cs typeface="Arial" panose="020B0604020202020204" pitchFamily="34" charset="0"/>
              </a:rPr>
              <a:t>Rekreasyon </a:t>
            </a:r>
            <a:r>
              <a:rPr lang="tr-TR" sz="2400" dirty="0">
                <a:latin typeface="Arial" panose="020B0604020202020204" pitchFamily="34" charset="0"/>
                <a:cs typeface="Arial" panose="020B0604020202020204" pitchFamily="34" charset="0"/>
              </a:rPr>
              <a:t>turizme göre ulaşılması daha kolay bir olgudur. Birey bir </a:t>
            </a:r>
            <a:r>
              <a:rPr lang="tr-TR" sz="2400" dirty="0" err="1">
                <a:latin typeface="Arial" panose="020B0604020202020204" pitchFamily="34" charset="0"/>
                <a:cs typeface="Arial" panose="020B0604020202020204" pitchFamily="34" charset="0"/>
              </a:rPr>
              <a:t>rekreatif</a:t>
            </a:r>
            <a:r>
              <a:rPr lang="tr-TR" sz="2400" dirty="0">
                <a:latin typeface="Arial" panose="020B0604020202020204" pitchFamily="34" charset="0"/>
                <a:cs typeface="Arial" panose="020B0604020202020204" pitchFamily="34" charset="0"/>
              </a:rPr>
              <a:t> faaliyet için illa para harcamak zorunda değildir. Rekreatif bir faaliyeti kişi evinde de yapabilirken (Film izlemek </a:t>
            </a:r>
            <a:r>
              <a:rPr lang="tr-TR" sz="2400" dirty="0" err="1">
                <a:latin typeface="Arial" panose="020B0604020202020204" pitchFamily="34" charset="0"/>
                <a:cs typeface="Arial" panose="020B0604020202020204" pitchFamily="34" charset="0"/>
              </a:rPr>
              <a:t>vb</a:t>
            </a:r>
            <a:r>
              <a:rPr lang="tr-TR" sz="2400" dirty="0">
                <a:latin typeface="Arial" panose="020B0604020202020204" pitchFamily="34" charset="0"/>
                <a:cs typeface="Arial" panose="020B0604020202020204" pitchFamily="34" charset="0"/>
              </a:rPr>
              <a:t>), turizm olayına katılan birey sürekli yaşadığı yerden ayrılmak durumundadır. </a:t>
            </a:r>
            <a:endParaRPr lang="tr-TR" sz="2400" dirty="0">
              <a:solidFill>
                <a:srgbClr val="92D05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943593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17365" y="1664131"/>
            <a:ext cx="8596668" cy="5193869"/>
          </a:xfrm>
        </p:spPr>
        <p:txBody>
          <a:bodyPr>
            <a:noAutofit/>
          </a:bodyPr>
          <a:lstStyle/>
          <a:p>
            <a:pPr algn="ctr"/>
            <a:r>
              <a:rPr lang="tr-TR" sz="2400" dirty="0">
                <a:latin typeface="Arial" panose="020B0604020202020204" pitchFamily="34" charset="0"/>
                <a:cs typeface="Arial" panose="020B0604020202020204" pitchFamily="34" charset="0"/>
              </a:rPr>
              <a:t>Turizm birçok yönü ile bir </a:t>
            </a:r>
            <a:r>
              <a:rPr lang="tr-TR" sz="2400" dirty="0" err="1">
                <a:latin typeface="Arial" panose="020B0604020202020204" pitchFamily="34" charset="0"/>
                <a:cs typeface="Arial" panose="020B0604020202020204" pitchFamily="34" charset="0"/>
              </a:rPr>
              <a:t>rekreatif</a:t>
            </a:r>
            <a:r>
              <a:rPr lang="tr-TR" sz="2400" dirty="0">
                <a:latin typeface="Arial" panose="020B0604020202020204" pitchFamily="34" charset="0"/>
                <a:cs typeface="Arial" panose="020B0604020202020204" pitchFamily="34" charset="0"/>
              </a:rPr>
              <a:t> faaliyet özelliği gösterirken, mesleki ve sağlık gibi zorunlu seyahati gerçekleştirmeyi içeren turizm olayı </a:t>
            </a:r>
            <a:r>
              <a:rPr lang="tr-TR" sz="2400" dirty="0" err="1">
                <a:latin typeface="Arial" panose="020B0604020202020204" pitchFamily="34" charset="0"/>
                <a:cs typeface="Arial" panose="020B0604020202020204" pitchFamily="34" charset="0"/>
              </a:rPr>
              <a:t>rekreatif</a:t>
            </a:r>
            <a:r>
              <a:rPr lang="tr-TR" sz="2400" dirty="0">
                <a:latin typeface="Arial" panose="020B0604020202020204" pitchFamily="34" charset="0"/>
                <a:cs typeface="Arial" panose="020B0604020202020204" pitchFamily="34" charset="0"/>
              </a:rPr>
              <a:t> bir etkinlik sayılamaz. </a:t>
            </a:r>
            <a:endParaRPr lang="tr-TR" sz="2400" dirty="0" smtClean="0">
              <a:latin typeface="Arial" panose="020B0604020202020204" pitchFamily="34" charset="0"/>
              <a:cs typeface="Arial" panose="020B0604020202020204" pitchFamily="34" charset="0"/>
            </a:endParaRPr>
          </a:p>
          <a:p>
            <a:pPr marL="0" indent="0" algn="ctr">
              <a:buNone/>
            </a:pPr>
            <a:endParaRPr lang="tr-TR" sz="2400" dirty="0" smtClean="0">
              <a:latin typeface="Arial" panose="020B0604020202020204" pitchFamily="34" charset="0"/>
              <a:cs typeface="Arial" panose="020B0604020202020204" pitchFamily="34" charset="0"/>
            </a:endParaRPr>
          </a:p>
          <a:p>
            <a:pPr algn="ctr"/>
            <a:r>
              <a:rPr lang="tr-TR" sz="2400" dirty="0" smtClean="0">
                <a:latin typeface="Arial" panose="020B0604020202020204" pitchFamily="34" charset="0"/>
                <a:cs typeface="Arial" panose="020B0604020202020204" pitchFamily="34" charset="0"/>
              </a:rPr>
              <a:t>Özgür </a:t>
            </a:r>
            <a:r>
              <a:rPr lang="tr-TR" sz="2400" dirty="0">
                <a:latin typeface="Arial" panose="020B0604020202020204" pitchFamily="34" charset="0"/>
                <a:cs typeface="Arial" panose="020B0604020202020204" pitchFamily="34" charset="0"/>
              </a:rPr>
              <a:t>irade ile hiçbir zorlama olmaksızın yapılan boş zaman etkinleri ancak bir </a:t>
            </a:r>
            <a:r>
              <a:rPr lang="tr-TR" sz="2400" dirty="0" err="1">
                <a:latin typeface="Arial" panose="020B0604020202020204" pitchFamily="34" charset="0"/>
                <a:cs typeface="Arial" panose="020B0604020202020204" pitchFamily="34" charset="0"/>
              </a:rPr>
              <a:t>rekreatif</a:t>
            </a:r>
            <a:r>
              <a:rPr lang="tr-TR" sz="2400" dirty="0">
                <a:latin typeface="Arial" panose="020B0604020202020204" pitchFamily="34" charset="0"/>
                <a:cs typeface="Arial" panose="020B0604020202020204" pitchFamily="34" charset="0"/>
              </a:rPr>
              <a:t> etkinlik sayılabilir. Bu bağlamda tüm turizm türleri </a:t>
            </a:r>
            <a:r>
              <a:rPr lang="tr-TR" sz="2400" dirty="0" err="1">
                <a:latin typeface="Arial" panose="020B0604020202020204" pitchFamily="34" charset="0"/>
                <a:cs typeface="Arial" panose="020B0604020202020204" pitchFamily="34" charset="0"/>
              </a:rPr>
              <a:t>rekreatif</a:t>
            </a:r>
            <a:r>
              <a:rPr lang="tr-TR" sz="2400" dirty="0">
                <a:latin typeface="Arial" panose="020B0604020202020204" pitchFamily="34" charset="0"/>
                <a:cs typeface="Arial" panose="020B0604020202020204" pitchFamily="34" charset="0"/>
              </a:rPr>
              <a:t> bir etkinlik değildir</a:t>
            </a:r>
            <a:r>
              <a:rPr lang="tr-TR" sz="2400" dirty="0" smtClean="0">
                <a:latin typeface="Arial" panose="020B0604020202020204" pitchFamily="34" charset="0"/>
                <a:cs typeface="Arial" panose="020B0604020202020204" pitchFamily="34" charset="0"/>
              </a:rPr>
              <a:t>.</a:t>
            </a:r>
          </a:p>
          <a:p>
            <a:pPr marL="0" indent="0" algn="ctr">
              <a:buNone/>
            </a:pPr>
            <a:endParaRPr lang="tr-T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893322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69816" y="1599210"/>
            <a:ext cx="8915400" cy="3777622"/>
          </a:xfrm>
        </p:spPr>
        <p:txBody>
          <a:bodyPr>
            <a:normAutofit/>
          </a:bodyPr>
          <a:lstStyle/>
          <a:p>
            <a:pPr algn="ctr"/>
            <a:r>
              <a:rPr lang="tr-TR" sz="2400" dirty="0">
                <a:latin typeface="Arial" panose="020B0604020202020204" pitchFamily="34" charset="0"/>
                <a:cs typeface="Arial" panose="020B0604020202020204" pitchFamily="34" charset="0"/>
              </a:rPr>
              <a:t>Rekreatif etkinlikler turizm işletmeleri açısından çekicilik özelliği sunmaktadır. Birçok konaklama işletmesi müşterilerinin konaklama süresini artırmak ve daha fazla harcama yapmalarını sağlamak için çeşitli </a:t>
            </a:r>
            <a:r>
              <a:rPr lang="tr-TR" sz="2400" dirty="0" err="1">
                <a:latin typeface="Arial" panose="020B0604020202020204" pitchFamily="34" charset="0"/>
                <a:cs typeface="Arial" panose="020B0604020202020204" pitchFamily="34" charset="0"/>
              </a:rPr>
              <a:t>rekreatif</a:t>
            </a:r>
            <a:r>
              <a:rPr lang="tr-TR" sz="2400" dirty="0">
                <a:latin typeface="Arial" panose="020B0604020202020204" pitchFamily="34" charset="0"/>
                <a:cs typeface="Arial" panose="020B0604020202020204" pitchFamily="34" charset="0"/>
              </a:rPr>
              <a:t> etkinliklerden (animasyonlar) yararlanmaktadır. </a:t>
            </a:r>
            <a:endParaRPr lang="tr-TR" sz="2400" dirty="0" smtClean="0">
              <a:latin typeface="Arial" panose="020B0604020202020204" pitchFamily="34" charset="0"/>
              <a:cs typeface="Arial" panose="020B0604020202020204" pitchFamily="34" charset="0"/>
            </a:endParaRPr>
          </a:p>
          <a:p>
            <a:pPr algn="ctr"/>
            <a:endParaRPr lang="tr-TR" sz="2400" dirty="0">
              <a:latin typeface="Arial" panose="020B0604020202020204" pitchFamily="34" charset="0"/>
              <a:cs typeface="Arial" panose="020B0604020202020204" pitchFamily="34" charset="0"/>
            </a:endParaRPr>
          </a:p>
          <a:p>
            <a:pPr algn="ctr"/>
            <a:r>
              <a:rPr lang="tr-TR" sz="2400" dirty="0" smtClean="0">
                <a:latin typeface="Arial" panose="020B0604020202020204" pitchFamily="34" charset="0"/>
                <a:cs typeface="Arial" panose="020B0604020202020204" pitchFamily="34" charset="0"/>
              </a:rPr>
              <a:t>Bu </a:t>
            </a:r>
            <a:r>
              <a:rPr lang="tr-TR" sz="2400" dirty="0">
                <a:latin typeface="Arial" panose="020B0604020202020204" pitchFamily="34" charset="0"/>
                <a:cs typeface="Arial" panose="020B0604020202020204" pitchFamily="34" charset="0"/>
              </a:rPr>
              <a:t>bağlamda </a:t>
            </a:r>
            <a:r>
              <a:rPr lang="tr-TR" sz="2400" dirty="0" err="1">
                <a:solidFill>
                  <a:srgbClr val="FF0000"/>
                </a:solidFill>
                <a:latin typeface="Arial" panose="020B0604020202020204" pitchFamily="34" charset="0"/>
                <a:cs typeface="Arial" panose="020B0604020202020204" pitchFamily="34" charset="0"/>
              </a:rPr>
              <a:t>rekreatif</a:t>
            </a:r>
            <a:r>
              <a:rPr lang="tr-TR" sz="2400" dirty="0">
                <a:solidFill>
                  <a:srgbClr val="FF0000"/>
                </a:solidFill>
                <a:latin typeface="Arial" panose="020B0604020202020204" pitchFamily="34" charset="0"/>
                <a:cs typeface="Arial" panose="020B0604020202020204" pitchFamily="34" charset="0"/>
              </a:rPr>
              <a:t> etkinlikler </a:t>
            </a:r>
            <a:r>
              <a:rPr lang="tr-TR" sz="2400" dirty="0">
                <a:latin typeface="Arial" panose="020B0604020202020204" pitchFamily="34" charset="0"/>
                <a:cs typeface="Arial" panose="020B0604020202020204" pitchFamily="34" charset="0"/>
              </a:rPr>
              <a:t>turistlik işletmeler açısından gelir getirici özelliğinden dolayı önemlidir.</a:t>
            </a:r>
            <a:endParaRPr lang="tr-TR" sz="2400" dirty="0"/>
          </a:p>
        </p:txBody>
      </p:sp>
    </p:spTree>
    <p:extLst>
      <p:ext uri="{BB962C8B-B14F-4D97-AF65-F5344CB8AC3E}">
        <p14:creationId xmlns:p14="http://schemas.microsoft.com/office/powerpoint/2010/main" val="39060723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20482" y="1124247"/>
            <a:ext cx="8596668" cy="5249625"/>
          </a:xfrm>
        </p:spPr>
        <p:txBody>
          <a:bodyPr>
            <a:normAutofit/>
          </a:bodyPr>
          <a:lstStyle/>
          <a:p>
            <a:endParaRPr lang="tr-TR" sz="2400" dirty="0" smtClean="0">
              <a:latin typeface="Comic Sans MS" panose="030F0702030302020204" pitchFamily="66" charset="0"/>
            </a:endParaRPr>
          </a:p>
          <a:p>
            <a:endParaRPr lang="tr-TR" sz="2400" dirty="0">
              <a:latin typeface="Comic Sans MS" panose="030F0702030302020204" pitchFamily="66" charset="0"/>
            </a:endParaRPr>
          </a:p>
          <a:p>
            <a:pPr algn="ctr"/>
            <a:r>
              <a:rPr lang="tr-TR" sz="2400" dirty="0" smtClean="0">
                <a:latin typeface="Arial" panose="020B0604020202020204" pitchFamily="34" charset="0"/>
                <a:cs typeface="Arial" panose="020B0604020202020204" pitchFamily="34" charset="0"/>
              </a:rPr>
              <a:t>Bu </a:t>
            </a:r>
            <a:r>
              <a:rPr lang="tr-TR" sz="2400" dirty="0">
                <a:latin typeface="Arial" panose="020B0604020202020204" pitchFamily="34" charset="0"/>
                <a:cs typeface="Arial" panose="020B0604020202020204" pitchFamily="34" charset="0"/>
              </a:rPr>
              <a:t>bağlamda otel işletmelerine müşteri memnuniyetini artırmak, müşterilerin otelde kalış sürelerini uzatmak ve karını artırabilmek için işletmelerinde farklı </a:t>
            </a:r>
            <a:r>
              <a:rPr lang="tr-TR" sz="2400" dirty="0" err="1">
                <a:latin typeface="Arial" panose="020B0604020202020204" pitchFamily="34" charset="0"/>
                <a:cs typeface="Arial" panose="020B0604020202020204" pitchFamily="34" charset="0"/>
              </a:rPr>
              <a:t>rekreatif</a:t>
            </a:r>
            <a:r>
              <a:rPr lang="tr-TR" sz="2400" dirty="0">
                <a:latin typeface="Arial" panose="020B0604020202020204" pitchFamily="34" charset="0"/>
                <a:cs typeface="Arial" panose="020B0604020202020204" pitchFamily="34" charset="0"/>
              </a:rPr>
              <a:t> etkinliklere (</a:t>
            </a:r>
            <a:r>
              <a:rPr lang="tr-TR" sz="2400" dirty="0">
                <a:solidFill>
                  <a:srgbClr val="FF0000"/>
                </a:solidFill>
                <a:latin typeface="Arial" panose="020B0604020202020204" pitchFamily="34" charset="0"/>
                <a:cs typeface="Arial" panose="020B0604020202020204" pitchFamily="34" charset="0"/>
              </a:rPr>
              <a:t>kültürel canlandırma</a:t>
            </a:r>
            <a:r>
              <a:rPr lang="tr-TR" sz="2400" dirty="0">
                <a:latin typeface="Arial" panose="020B0604020202020204" pitchFamily="34" charset="0"/>
                <a:cs typeface="Arial" panose="020B0604020202020204" pitchFamily="34" charset="0"/>
              </a:rPr>
              <a:t>, </a:t>
            </a:r>
            <a:r>
              <a:rPr lang="tr-TR" sz="2400" dirty="0">
                <a:solidFill>
                  <a:srgbClr val="FF0000"/>
                </a:solidFill>
                <a:latin typeface="Arial" panose="020B0604020202020204" pitchFamily="34" charset="0"/>
                <a:cs typeface="Arial" panose="020B0604020202020204" pitchFamily="34" charset="0"/>
              </a:rPr>
              <a:t>sportif animasyon</a:t>
            </a:r>
            <a:r>
              <a:rPr lang="tr-TR" sz="2400" dirty="0">
                <a:latin typeface="Arial" panose="020B0604020202020204" pitchFamily="34" charset="0"/>
                <a:cs typeface="Arial" panose="020B0604020202020204" pitchFamily="34" charset="0"/>
              </a:rPr>
              <a:t>, </a:t>
            </a:r>
            <a:r>
              <a:rPr lang="tr-TR" sz="2400" dirty="0">
                <a:solidFill>
                  <a:srgbClr val="FF0000"/>
                </a:solidFill>
                <a:latin typeface="Arial" panose="020B0604020202020204" pitchFamily="34" charset="0"/>
                <a:cs typeface="Arial" panose="020B0604020202020204" pitchFamily="34" charset="0"/>
              </a:rPr>
              <a:t>sanatsal animasyon </a:t>
            </a:r>
            <a:r>
              <a:rPr lang="tr-TR" sz="2400" dirty="0">
                <a:latin typeface="Arial" panose="020B0604020202020204" pitchFamily="34" charset="0"/>
                <a:cs typeface="Arial" panose="020B0604020202020204" pitchFamily="34" charset="0"/>
              </a:rPr>
              <a:t>vb.) ağırlık vermeleri tavsiye edilmektedir. </a:t>
            </a:r>
          </a:p>
        </p:txBody>
      </p:sp>
    </p:spTree>
    <p:extLst>
      <p:ext uri="{BB962C8B-B14F-4D97-AF65-F5344CB8AC3E}">
        <p14:creationId xmlns:p14="http://schemas.microsoft.com/office/powerpoint/2010/main" val="28314173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7334" y="0"/>
            <a:ext cx="8596668" cy="6857999"/>
          </a:xfrm>
        </p:spPr>
        <p:txBody>
          <a:bodyPr>
            <a:normAutofit fontScale="92500" lnSpcReduction="20000"/>
          </a:bodyPr>
          <a:lstStyle/>
          <a:p>
            <a:r>
              <a:rPr lang="tr-TR" dirty="0"/>
              <a:t>Kaynakça</a:t>
            </a:r>
          </a:p>
          <a:p>
            <a:r>
              <a:rPr lang="tr-TR" dirty="0"/>
              <a:t>Abay, M. (2000). Zamanı Değerlendirmek. (Birinci Baskı). İstanbul: Babıali Kültür Yayıncılığı.</a:t>
            </a:r>
          </a:p>
          <a:p>
            <a:r>
              <a:rPr lang="tr-TR" dirty="0"/>
              <a:t>Arslan, S. (1996). Yüksek Öğrenim Kredi ve Yurtlar Kurumuna Bağlı Yurtlarda Kalan Bayan</a:t>
            </a:r>
          </a:p>
          <a:p>
            <a:r>
              <a:rPr lang="tr-TR" dirty="0"/>
              <a:t>Öğrencilerin Boş Zamanları Değerlendirme Sorunları Üzerine Bir Araştırma,</a:t>
            </a:r>
          </a:p>
          <a:p>
            <a:r>
              <a:rPr lang="tr-TR" dirty="0"/>
              <a:t>Yayımlanmamış Yüksek Lisans Tezi, Ankara, Gazi Üniversitesi Sağlık Bilimleri Enstitüsü,</a:t>
            </a:r>
          </a:p>
          <a:p>
            <a:r>
              <a:rPr lang="tr-TR" dirty="0"/>
              <a:t>Beden Eğitimi ve Spor Anabilim dalı, Ankara.</a:t>
            </a:r>
          </a:p>
          <a:p>
            <a:r>
              <a:rPr lang="tr-TR" dirty="0" err="1"/>
              <a:t>Bull</a:t>
            </a:r>
            <a:r>
              <a:rPr lang="tr-TR" dirty="0"/>
              <a:t>, C., </a:t>
            </a:r>
            <a:r>
              <a:rPr lang="tr-TR" dirty="0" err="1"/>
              <a:t>Hoose</a:t>
            </a:r>
            <a:r>
              <a:rPr lang="tr-TR" dirty="0"/>
              <a:t>, J. </a:t>
            </a:r>
            <a:r>
              <a:rPr lang="tr-TR" dirty="0" err="1"/>
              <a:t>and</a:t>
            </a:r>
            <a:r>
              <a:rPr lang="tr-TR" dirty="0"/>
              <a:t> </a:t>
            </a:r>
            <a:r>
              <a:rPr lang="tr-TR" dirty="0" err="1"/>
              <a:t>Weed</a:t>
            </a:r>
            <a:r>
              <a:rPr lang="tr-TR" dirty="0"/>
              <a:t>, M.(2003). An </a:t>
            </a:r>
            <a:r>
              <a:rPr lang="tr-TR" dirty="0" err="1"/>
              <a:t>Introduction</a:t>
            </a:r>
            <a:r>
              <a:rPr lang="tr-TR" dirty="0"/>
              <a:t> </a:t>
            </a:r>
            <a:r>
              <a:rPr lang="tr-TR" dirty="0" err="1"/>
              <a:t>to</a:t>
            </a:r>
            <a:r>
              <a:rPr lang="tr-TR" dirty="0"/>
              <a:t> </a:t>
            </a:r>
            <a:r>
              <a:rPr lang="tr-TR" dirty="0" err="1"/>
              <a:t>Leisure</a:t>
            </a:r>
            <a:r>
              <a:rPr lang="tr-TR" dirty="0"/>
              <a:t> </a:t>
            </a:r>
            <a:r>
              <a:rPr lang="tr-TR" dirty="0" err="1"/>
              <a:t>Studies</a:t>
            </a:r>
            <a:r>
              <a:rPr lang="tr-TR" dirty="0"/>
              <a:t>. </a:t>
            </a:r>
            <a:r>
              <a:rPr lang="tr-TR" dirty="0" err="1"/>
              <a:t>Englewood</a:t>
            </a:r>
            <a:r>
              <a:rPr lang="tr-TR" dirty="0"/>
              <a:t>: </a:t>
            </a:r>
            <a:r>
              <a:rPr lang="tr-TR" dirty="0" err="1"/>
              <a:t>Prentice</a:t>
            </a:r>
            <a:endParaRPr lang="tr-TR" dirty="0"/>
          </a:p>
          <a:p>
            <a:r>
              <a:rPr lang="tr-TR" dirty="0" err="1"/>
              <a:t>Hall</a:t>
            </a:r>
            <a:r>
              <a:rPr lang="tr-TR" dirty="0"/>
              <a:t>.</a:t>
            </a:r>
          </a:p>
          <a:p>
            <a:r>
              <a:rPr lang="tr-TR" dirty="0" err="1"/>
              <a:t>Brightbill</a:t>
            </a:r>
            <a:r>
              <a:rPr lang="tr-TR" dirty="0"/>
              <a:t>, C. (1960). </a:t>
            </a:r>
            <a:r>
              <a:rPr lang="tr-TR" dirty="0" err="1"/>
              <a:t>The</a:t>
            </a:r>
            <a:r>
              <a:rPr lang="tr-TR" dirty="0"/>
              <a:t> </a:t>
            </a:r>
            <a:r>
              <a:rPr lang="tr-TR" dirty="0" err="1"/>
              <a:t>Challange</a:t>
            </a:r>
            <a:r>
              <a:rPr lang="tr-TR" dirty="0"/>
              <a:t> of </a:t>
            </a:r>
            <a:r>
              <a:rPr lang="tr-TR" dirty="0" err="1"/>
              <a:t>Leisure</a:t>
            </a:r>
            <a:r>
              <a:rPr lang="tr-TR" dirty="0"/>
              <a:t>. </a:t>
            </a:r>
            <a:r>
              <a:rPr lang="tr-TR" dirty="0" err="1"/>
              <a:t>Englewood</a:t>
            </a:r>
            <a:r>
              <a:rPr lang="tr-TR" dirty="0"/>
              <a:t> </a:t>
            </a:r>
            <a:r>
              <a:rPr lang="tr-TR" dirty="0" err="1"/>
              <a:t>Cliffs</a:t>
            </a:r>
            <a:r>
              <a:rPr lang="tr-TR" dirty="0"/>
              <a:t>: </a:t>
            </a:r>
            <a:r>
              <a:rPr lang="tr-TR" dirty="0" err="1"/>
              <a:t>Prentice</a:t>
            </a:r>
            <a:r>
              <a:rPr lang="tr-TR" dirty="0"/>
              <a:t> </a:t>
            </a:r>
            <a:r>
              <a:rPr lang="tr-TR" dirty="0" err="1"/>
              <a:t>Hall</a:t>
            </a:r>
            <a:r>
              <a:rPr lang="tr-TR" dirty="0"/>
              <a:t>, 4.</a:t>
            </a:r>
          </a:p>
          <a:p>
            <a:r>
              <a:rPr lang="tr-TR" dirty="0" err="1"/>
              <a:t>Chick</a:t>
            </a:r>
            <a:r>
              <a:rPr lang="tr-TR" dirty="0"/>
              <a:t>, G.E. (1986). </a:t>
            </a:r>
            <a:r>
              <a:rPr lang="tr-TR" dirty="0" err="1"/>
              <a:t>Leisure</a:t>
            </a:r>
            <a:r>
              <a:rPr lang="tr-TR" dirty="0"/>
              <a:t>, </a:t>
            </a:r>
            <a:r>
              <a:rPr lang="tr-TR" dirty="0" err="1"/>
              <a:t>Labor</a:t>
            </a:r>
            <a:r>
              <a:rPr lang="tr-TR" dirty="0"/>
              <a:t> </a:t>
            </a:r>
            <a:r>
              <a:rPr lang="tr-TR" dirty="0" err="1"/>
              <a:t>and</a:t>
            </a:r>
            <a:r>
              <a:rPr lang="tr-TR" dirty="0"/>
              <a:t> </a:t>
            </a:r>
            <a:r>
              <a:rPr lang="tr-TR" dirty="0" err="1"/>
              <a:t>the</a:t>
            </a:r>
            <a:r>
              <a:rPr lang="tr-TR" dirty="0"/>
              <a:t> </a:t>
            </a:r>
            <a:r>
              <a:rPr lang="tr-TR" dirty="0" err="1"/>
              <a:t>Complexity</a:t>
            </a:r>
            <a:r>
              <a:rPr lang="tr-TR" dirty="0"/>
              <a:t> of </a:t>
            </a:r>
            <a:r>
              <a:rPr lang="tr-TR" dirty="0" err="1"/>
              <a:t>Culture</a:t>
            </a:r>
            <a:r>
              <a:rPr lang="tr-TR" dirty="0"/>
              <a:t>: An </a:t>
            </a:r>
            <a:r>
              <a:rPr lang="tr-TR" dirty="0" err="1"/>
              <a:t>Anthropogical</a:t>
            </a:r>
            <a:r>
              <a:rPr lang="tr-TR" dirty="0"/>
              <a:t> </a:t>
            </a:r>
            <a:r>
              <a:rPr lang="tr-TR" dirty="0" err="1"/>
              <a:t>Prespective</a:t>
            </a:r>
            <a:r>
              <a:rPr lang="tr-TR" dirty="0"/>
              <a:t>.</a:t>
            </a:r>
          </a:p>
          <a:p>
            <a:r>
              <a:rPr lang="tr-TR" dirty="0" err="1"/>
              <a:t>Journal</a:t>
            </a:r>
            <a:r>
              <a:rPr lang="tr-TR" dirty="0"/>
              <a:t> of </a:t>
            </a:r>
            <a:r>
              <a:rPr lang="tr-TR" dirty="0" err="1"/>
              <a:t>Leisure</a:t>
            </a:r>
            <a:r>
              <a:rPr lang="tr-TR" dirty="0"/>
              <a:t> </a:t>
            </a:r>
            <a:r>
              <a:rPr lang="tr-TR" dirty="0" err="1"/>
              <a:t>Research</a:t>
            </a:r>
            <a:r>
              <a:rPr lang="tr-TR" dirty="0"/>
              <a:t>, 18(3), 154-168</a:t>
            </a:r>
            <a:r>
              <a:rPr lang="tr-TR" dirty="0" smtClean="0"/>
              <a:t>.</a:t>
            </a:r>
          </a:p>
          <a:p>
            <a:r>
              <a:rPr lang="tr-TR" dirty="0"/>
              <a:t>Dikici, K. (1994). Adana ili lise öğrencilerinin boş zamanlarını değerlendirme alışkanlıkları.</a:t>
            </a:r>
          </a:p>
          <a:p>
            <a:r>
              <a:rPr lang="tr-TR" dirty="0"/>
              <a:t>Çukurova Üniversitesi Sağlık Bilimleri Enstitüsü. Yayımlanmamış Yüksek Lisans Tezi,</a:t>
            </a:r>
          </a:p>
          <a:p>
            <a:r>
              <a:rPr lang="tr-TR" dirty="0"/>
              <a:t>Adana.</a:t>
            </a:r>
          </a:p>
        </p:txBody>
      </p:sp>
    </p:spTree>
    <p:extLst>
      <p:ext uri="{BB962C8B-B14F-4D97-AF65-F5344CB8AC3E}">
        <p14:creationId xmlns:p14="http://schemas.microsoft.com/office/powerpoint/2010/main" val="4066611267"/>
      </p:ext>
    </p:extLst>
  </p:cSld>
  <p:clrMapOvr>
    <a:masterClrMapping/>
  </p:clrMapOvr>
  <p:timing>
    <p:tnLst>
      <p:par>
        <p:cTn id="1" dur="indefinite" restart="never" nodeType="tmRoot"/>
      </p:par>
    </p:tnLst>
  </p:timing>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344</TotalTime>
  <Words>1188</Words>
  <Application>Microsoft Office PowerPoint</Application>
  <PresentationFormat>Özel</PresentationFormat>
  <Paragraphs>93</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Duman</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KİLİMCİLİK</dc:title>
  <dc:creator>Sıla Balıkçı</dc:creator>
  <cp:lastModifiedBy>kumsaal</cp:lastModifiedBy>
  <cp:revision>32</cp:revision>
  <dcterms:created xsi:type="dcterms:W3CDTF">2019-12-25T06:30:39Z</dcterms:created>
  <dcterms:modified xsi:type="dcterms:W3CDTF">2020-05-10T13:09:38Z</dcterms:modified>
</cp:coreProperties>
</file>