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wmf" ContentType="image/x-wmf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Default Extension="doc" ContentType="application/msword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Default Extension="vml" ContentType="application/vnd.openxmlformats-officedocument.vmlDrawing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5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FF5C93-F47E-4D34-8F53-9E83DAC36EEF}" type="datetimeFigureOut">
              <a:rPr lang="tr-TR" smtClean="0"/>
              <a:t>16.10.2018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AC728D-D825-475C-A2A0-6A39D2E8E7C0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7459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/>
          </a:p>
        </p:txBody>
      </p:sp>
      <p:sp>
        <p:nvSpPr>
          <p:cNvPr id="147460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3E71D018-89E7-46C2-AE6B-0CF22A7D7017}" type="slidenum">
              <a:rPr lang="tr-TR" sz="1200">
                <a:latin typeface="Times New Roman" charset="0"/>
              </a:rPr>
              <a:pPr algn="r"/>
              <a:t>1</a:t>
            </a:fld>
            <a:endParaRPr lang="tr-TR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6675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/>
          </a:p>
        </p:txBody>
      </p:sp>
      <p:sp>
        <p:nvSpPr>
          <p:cNvPr id="156676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12992D0F-7D07-484A-BA0D-9DE87BE50E79}" type="slidenum">
              <a:rPr lang="tr-TR" sz="1200">
                <a:latin typeface="Times New Roman" charset="0"/>
              </a:rPr>
              <a:pPr algn="r"/>
              <a:t>10</a:t>
            </a:fld>
            <a:endParaRPr lang="tr-TR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7699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tr-TR"/>
          </a:p>
        </p:txBody>
      </p:sp>
      <p:sp>
        <p:nvSpPr>
          <p:cNvPr id="157700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7403699D-3F40-4A93-B34A-7AB00A444F8A}" type="slidenum">
              <a:rPr lang="tr-TR" sz="1200">
                <a:latin typeface="Times New Roman" charset="0"/>
              </a:rPr>
              <a:pPr algn="r"/>
              <a:t>11</a:t>
            </a:fld>
            <a:endParaRPr lang="tr-TR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8723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/>
          </a:p>
        </p:txBody>
      </p:sp>
      <p:sp>
        <p:nvSpPr>
          <p:cNvPr id="158724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030A012C-F457-4937-A1D7-B2C9BCF74606}" type="slidenum">
              <a:rPr lang="tr-TR" sz="1200">
                <a:latin typeface="Times New Roman" charset="0"/>
              </a:rPr>
              <a:pPr algn="r"/>
              <a:t>12</a:t>
            </a:fld>
            <a:endParaRPr lang="tr-TR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9747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/>
          </a:p>
        </p:txBody>
      </p:sp>
      <p:sp>
        <p:nvSpPr>
          <p:cNvPr id="159748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16139E9-7C12-4669-882F-B00F7E14DF23}" type="slidenum">
              <a:rPr lang="tr-TR" sz="1200">
                <a:latin typeface="Times New Roman" charset="0"/>
              </a:rPr>
              <a:pPr algn="r"/>
              <a:t>13</a:t>
            </a:fld>
            <a:endParaRPr lang="tr-TR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0771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tr-TR"/>
          </a:p>
        </p:txBody>
      </p:sp>
      <p:sp>
        <p:nvSpPr>
          <p:cNvPr id="160772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8A2EB95A-3142-46F9-8656-B8EA8517804A}" type="slidenum">
              <a:rPr lang="tr-TR" sz="1200">
                <a:latin typeface="Times New Roman" charset="0"/>
              </a:rPr>
              <a:pPr algn="r"/>
              <a:t>14</a:t>
            </a:fld>
            <a:endParaRPr lang="tr-TR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1795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tr-TR"/>
          </a:p>
        </p:txBody>
      </p:sp>
      <p:sp>
        <p:nvSpPr>
          <p:cNvPr id="161796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96864177-E917-471F-8C8B-5147930D473C}" type="slidenum">
              <a:rPr lang="tr-TR" sz="1200">
                <a:latin typeface="Times New Roman" charset="0"/>
              </a:rPr>
              <a:pPr algn="r"/>
              <a:t>15</a:t>
            </a:fld>
            <a:endParaRPr lang="tr-TR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2819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/>
          </a:p>
        </p:txBody>
      </p:sp>
      <p:sp>
        <p:nvSpPr>
          <p:cNvPr id="162820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83D5D488-BEB7-493D-BB2F-93D52E3825CB}" type="slidenum">
              <a:rPr lang="tr-TR" sz="1200">
                <a:latin typeface="Times New Roman" charset="0"/>
              </a:rPr>
              <a:pPr algn="r"/>
              <a:t>16</a:t>
            </a:fld>
            <a:endParaRPr lang="tr-TR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43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tr-TR"/>
          </a:p>
        </p:txBody>
      </p:sp>
      <p:sp>
        <p:nvSpPr>
          <p:cNvPr id="163844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0F5E201F-E7A4-4425-B3B0-03B8CC38FCE4}" type="slidenum">
              <a:rPr lang="tr-TR" sz="1200">
                <a:latin typeface="Times New Roman" charset="0"/>
              </a:rPr>
              <a:pPr algn="r"/>
              <a:t>17</a:t>
            </a:fld>
            <a:endParaRPr lang="tr-TR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4867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/>
          </a:p>
        </p:txBody>
      </p:sp>
      <p:sp>
        <p:nvSpPr>
          <p:cNvPr id="164868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CA6FC7F-2D49-40AE-A2FC-2E4C3044BDB0}" type="slidenum">
              <a:rPr lang="tr-TR" sz="1200">
                <a:latin typeface="Times New Roman" charset="0"/>
              </a:rPr>
              <a:pPr algn="r"/>
              <a:t>18</a:t>
            </a:fld>
            <a:endParaRPr lang="tr-TR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5891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tr-TR"/>
          </a:p>
        </p:txBody>
      </p:sp>
      <p:sp>
        <p:nvSpPr>
          <p:cNvPr id="165892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3F47BB02-848D-43A0-BE07-07A023679741}" type="slidenum">
              <a:rPr lang="tr-TR" sz="1200">
                <a:latin typeface="Times New Roman" charset="0"/>
              </a:rPr>
              <a:pPr algn="r"/>
              <a:t>19</a:t>
            </a:fld>
            <a:endParaRPr lang="tr-TR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8483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/>
          </a:p>
        </p:txBody>
      </p:sp>
      <p:sp>
        <p:nvSpPr>
          <p:cNvPr id="148484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EBD7F358-6EC6-4068-A06E-AA6BE673011D}" type="slidenum">
              <a:rPr lang="tr-TR" sz="1200">
                <a:latin typeface="Times New Roman" charset="0"/>
              </a:rPr>
              <a:pPr algn="r"/>
              <a:t>2</a:t>
            </a:fld>
            <a:endParaRPr lang="tr-TR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6915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tr-TR"/>
          </a:p>
        </p:txBody>
      </p:sp>
      <p:sp>
        <p:nvSpPr>
          <p:cNvPr id="166916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104F3EBA-431E-4FBD-A5F2-7ED7097EE251}" type="slidenum">
              <a:rPr lang="tr-TR" sz="1200">
                <a:latin typeface="Times New Roman" charset="0"/>
              </a:rPr>
              <a:pPr algn="r"/>
              <a:t>20</a:t>
            </a:fld>
            <a:endParaRPr lang="tr-TR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7939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/>
          </a:p>
        </p:txBody>
      </p:sp>
      <p:sp>
        <p:nvSpPr>
          <p:cNvPr id="167940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2FF348BB-AADC-4A8B-B4CA-690DC977C3B5}" type="slidenum">
              <a:rPr lang="tr-TR" sz="1200">
                <a:latin typeface="Times New Roman" charset="0"/>
              </a:rPr>
              <a:pPr algn="r"/>
              <a:t>21</a:t>
            </a:fld>
            <a:endParaRPr lang="tr-TR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8963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tr-TR"/>
          </a:p>
        </p:txBody>
      </p:sp>
      <p:sp>
        <p:nvSpPr>
          <p:cNvPr id="168964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20223CD-34AB-4ECF-91DA-F40D8EA582E1}" type="slidenum">
              <a:rPr lang="tr-TR" sz="1200">
                <a:latin typeface="Times New Roman" charset="0"/>
              </a:rPr>
              <a:pPr algn="r"/>
              <a:t>22</a:t>
            </a:fld>
            <a:endParaRPr lang="tr-TR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9987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/>
          </a:p>
        </p:txBody>
      </p:sp>
      <p:sp>
        <p:nvSpPr>
          <p:cNvPr id="169988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9F769C7C-9EA7-4596-9FF3-B26A8BFBBF10}" type="slidenum">
              <a:rPr lang="tr-TR" sz="1200">
                <a:latin typeface="Times New Roman" charset="0"/>
              </a:rPr>
              <a:pPr algn="r"/>
              <a:t>23</a:t>
            </a:fld>
            <a:endParaRPr lang="tr-TR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1011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tr-TR"/>
          </a:p>
        </p:txBody>
      </p:sp>
      <p:sp>
        <p:nvSpPr>
          <p:cNvPr id="171012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764865B6-CE43-4C12-BC3B-1FA5F9812DF7}" type="slidenum">
              <a:rPr lang="tr-TR" sz="1200">
                <a:latin typeface="Times New Roman" charset="0"/>
              </a:rPr>
              <a:pPr algn="r"/>
              <a:t>24</a:t>
            </a:fld>
            <a:endParaRPr lang="tr-TR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2035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/>
          </a:p>
        </p:txBody>
      </p:sp>
      <p:sp>
        <p:nvSpPr>
          <p:cNvPr id="172036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2751CB2F-F2B7-4092-A204-4E1645F8695D}" type="slidenum">
              <a:rPr lang="tr-TR" sz="1200">
                <a:latin typeface="Times New Roman" charset="0"/>
              </a:rPr>
              <a:pPr algn="r"/>
              <a:t>25</a:t>
            </a:fld>
            <a:endParaRPr lang="tr-TR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3059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/>
          </a:p>
        </p:txBody>
      </p:sp>
      <p:sp>
        <p:nvSpPr>
          <p:cNvPr id="173060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B0FFD3A5-E58E-4E80-AA47-521C7732D23B}" type="slidenum">
              <a:rPr lang="tr-TR" sz="1200">
                <a:latin typeface="Times New Roman" charset="0"/>
              </a:rPr>
              <a:pPr algn="r"/>
              <a:t>26</a:t>
            </a:fld>
            <a:endParaRPr lang="tr-TR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083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/>
          </a:p>
        </p:txBody>
      </p:sp>
      <p:sp>
        <p:nvSpPr>
          <p:cNvPr id="174084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5991524-E982-429C-9858-0D5074108B01}" type="slidenum">
              <a:rPr lang="tr-TR" sz="1200">
                <a:latin typeface="Times New Roman" charset="0"/>
              </a:rPr>
              <a:pPr algn="r"/>
              <a:t>27</a:t>
            </a:fld>
            <a:endParaRPr lang="tr-TR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5107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/>
          </a:p>
        </p:txBody>
      </p:sp>
      <p:sp>
        <p:nvSpPr>
          <p:cNvPr id="175108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E68956C9-9868-4DD5-9C1C-92BD6EF42E9E}" type="slidenum">
              <a:rPr lang="tr-TR" sz="1200">
                <a:latin typeface="Times New Roman" charset="0"/>
              </a:rPr>
              <a:pPr algn="r"/>
              <a:t>28</a:t>
            </a:fld>
            <a:endParaRPr lang="tr-TR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6131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/>
          </a:p>
        </p:txBody>
      </p:sp>
      <p:sp>
        <p:nvSpPr>
          <p:cNvPr id="176132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E76BF557-D4F3-4F24-BC81-DD29DCFEBD6A}" type="slidenum">
              <a:rPr lang="tr-TR" sz="1200">
                <a:latin typeface="Times New Roman" charset="0"/>
              </a:rPr>
              <a:pPr algn="r"/>
              <a:t>29</a:t>
            </a:fld>
            <a:endParaRPr lang="tr-TR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9507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/>
          </a:p>
        </p:txBody>
      </p:sp>
      <p:sp>
        <p:nvSpPr>
          <p:cNvPr id="149508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B446CB6B-2529-4F85-9F09-90373D23D6EB}" type="slidenum">
              <a:rPr lang="tr-TR" sz="1200">
                <a:latin typeface="Times New Roman" charset="0"/>
              </a:rPr>
              <a:pPr algn="r"/>
              <a:t>3</a:t>
            </a:fld>
            <a:endParaRPr lang="tr-TR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7155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/>
          </a:p>
        </p:txBody>
      </p:sp>
      <p:sp>
        <p:nvSpPr>
          <p:cNvPr id="177156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0F6F1F85-3420-43E6-9381-A53A1FA532F0}" type="slidenum">
              <a:rPr lang="tr-TR" sz="1200">
                <a:latin typeface="Times New Roman" charset="0"/>
              </a:rPr>
              <a:pPr algn="r"/>
              <a:t>30</a:t>
            </a:fld>
            <a:endParaRPr lang="tr-TR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8179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/>
          </a:p>
        </p:txBody>
      </p:sp>
      <p:sp>
        <p:nvSpPr>
          <p:cNvPr id="178180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B44ED194-4571-4162-BC40-83C5144A3E60}" type="slidenum">
              <a:rPr lang="tr-TR" sz="1200">
                <a:latin typeface="Times New Roman" charset="0"/>
              </a:rPr>
              <a:pPr algn="r"/>
              <a:t>31</a:t>
            </a:fld>
            <a:endParaRPr lang="tr-TR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9203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/>
          </a:p>
        </p:txBody>
      </p:sp>
      <p:sp>
        <p:nvSpPr>
          <p:cNvPr id="179204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91074910-BBDF-4BEC-94E4-97D6586A80F1}" type="slidenum">
              <a:rPr lang="tr-TR" sz="1200">
                <a:latin typeface="Times New Roman" charset="0"/>
              </a:rPr>
              <a:pPr algn="r"/>
              <a:t>32</a:t>
            </a:fld>
            <a:endParaRPr lang="tr-TR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0227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tr-TR"/>
          </a:p>
        </p:txBody>
      </p:sp>
      <p:sp>
        <p:nvSpPr>
          <p:cNvPr id="180228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92A7FCCB-7CEF-42A4-BA8F-F7390FC7B6A7}" type="slidenum">
              <a:rPr lang="tr-TR" sz="1200">
                <a:latin typeface="Times New Roman" charset="0"/>
              </a:rPr>
              <a:pPr algn="r"/>
              <a:t>33</a:t>
            </a:fld>
            <a:endParaRPr lang="tr-TR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1251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/>
          </a:p>
        </p:txBody>
      </p:sp>
      <p:sp>
        <p:nvSpPr>
          <p:cNvPr id="181252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23F2F7E7-F5D5-42CE-A1B8-3AAE69E8849D}" type="slidenum">
              <a:rPr lang="tr-TR" sz="1200">
                <a:latin typeface="Times New Roman" charset="0"/>
              </a:rPr>
              <a:pPr algn="r"/>
              <a:t>34</a:t>
            </a:fld>
            <a:endParaRPr lang="tr-TR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2275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/>
          </a:p>
        </p:txBody>
      </p:sp>
      <p:sp>
        <p:nvSpPr>
          <p:cNvPr id="182276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01992181-4A0E-4996-A2EB-C1C6B7A81237}" type="slidenum">
              <a:rPr lang="tr-TR" sz="1200">
                <a:latin typeface="Times New Roman" charset="0"/>
              </a:rPr>
              <a:pPr algn="r"/>
              <a:t>35</a:t>
            </a:fld>
            <a:endParaRPr lang="tr-TR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0531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/>
          </a:p>
        </p:txBody>
      </p:sp>
      <p:sp>
        <p:nvSpPr>
          <p:cNvPr id="150532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A5568F9B-E16A-4E41-A3F6-E8EE744B9F87}" type="slidenum">
              <a:rPr lang="tr-TR" sz="1200">
                <a:latin typeface="Times New Roman" charset="0"/>
              </a:rPr>
              <a:pPr algn="r"/>
              <a:t>4</a:t>
            </a:fld>
            <a:endParaRPr lang="tr-TR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1555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/>
          </a:p>
        </p:txBody>
      </p:sp>
      <p:sp>
        <p:nvSpPr>
          <p:cNvPr id="151556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01C4C330-740B-43D8-9CBF-195CBE722469}" type="slidenum">
              <a:rPr lang="tr-TR" sz="1200">
                <a:latin typeface="Times New Roman" charset="0"/>
              </a:rPr>
              <a:pPr algn="r"/>
              <a:t>5</a:t>
            </a:fld>
            <a:endParaRPr lang="tr-TR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2579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/>
          </a:p>
        </p:txBody>
      </p:sp>
      <p:sp>
        <p:nvSpPr>
          <p:cNvPr id="152580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71194520-1F0D-4B47-BC14-AC671136E67A}" type="slidenum">
              <a:rPr lang="tr-TR" sz="1200">
                <a:latin typeface="Times New Roman" charset="0"/>
              </a:rPr>
              <a:pPr algn="r"/>
              <a:t>6</a:t>
            </a:fld>
            <a:endParaRPr lang="tr-TR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03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/>
          </a:p>
        </p:txBody>
      </p:sp>
      <p:sp>
        <p:nvSpPr>
          <p:cNvPr id="153604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8EDC908A-19F8-4790-AF2C-0701E6E59B5A}" type="slidenum">
              <a:rPr lang="tr-TR" sz="1200">
                <a:latin typeface="Times New Roman" charset="0"/>
              </a:rPr>
              <a:pPr algn="r"/>
              <a:t>7</a:t>
            </a:fld>
            <a:endParaRPr lang="tr-TR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4627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/>
          </a:p>
        </p:txBody>
      </p:sp>
      <p:sp>
        <p:nvSpPr>
          <p:cNvPr id="154628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8FC2D9B0-1ABB-4D11-95E7-F48AC2E4B1B7}" type="slidenum">
              <a:rPr lang="tr-TR" sz="1200">
                <a:latin typeface="Times New Roman" charset="0"/>
              </a:rPr>
              <a:pPr algn="r"/>
              <a:t>8</a:t>
            </a:fld>
            <a:endParaRPr lang="tr-TR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5651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/>
          </a:p>
        </p:txBody>
      </p:sp>
      <p:sp>
        <p:nvSpPr>
          <p:cNvPr id="155652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30AEB627-966A-4D4F-A0B8-64DB151304C7}" type="slidenum">
              <a:rPr lang="tr-TR" sz="1200">
                <a:latin typeface="Times New Roman" charset="0"/>
              </a:rPr>
              <a:pPr algn="r"/>
              <a:t>9</a:t>
            </a:fld>
            <a:endParaRPr lang="tr-TR" sz="1200">
              <a:latin typeface="Times New Roman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57958-D1BB-469C-B321-75D57DCCC58E}" type="datetimeFigureOut">
              <a:rPr lang="tr-TR" smtClean="0"/>
              <a:t>16.10.2018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6F3CD-797B-4604-AE82-306E7C8CD1E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57958-D1BB-469C-B321-75D57DCCC58E}" type="datetimeFigureOut">
              <a:rPr lang="tr-TR" smtClean="0"/>
              <a:t>16.10.2018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6F3CD-797B-4604-AE82-306E7C8CD1E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57958-D1BB-469C-B321-75D57DCCC58E}" type="datetimeFigureOut">
              <a:rPr lang="tr-TR" smtClean="0"/>
              <a:t>16.10.2018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6F3CD-797B-4604-AE82-306E7C8CD1E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57958-D1BB-469C-B321-75D57DCCC58E}" type="datetimeFigureOut">
              <a:rPr lang="tr-TR" smtClean="0"/>
              <a:t>16.10.2018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6F3CD-797B-4604-AE82-306E7C8CD1E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57958-D1BB-469C-B321-75D57DCCC58E}" type="datetimeFigureOut">
              <a:rPr lang="tr-TR" smtClean="0"/>
              <a:t>16.10.2018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6F3CD-797B-4604-AE82-306E7C8CD1E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57958-D1BB-469C-B321-75D57DCCC58E}" type="datetimeFigureOut">
              <a:rPr lang="tr-TR" smtClean="0"/>
              <a:t>16.10.2018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6F3CD-797B-4604-AE82-306E7C8CD1E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57958-D1BB-469C-B321-75D57DCCC58E}" type="datetimeFigureOut">
              <a:rPr lang="tr-TR" smtClean="0"/>
              <a:t>16.10.2018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6F3CD-797B-4604-AE82-306E7C8CD1E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57958-D1BB-469C-B321-75D57DCCC58E}" type="datetimeFigureOut">
              <a:rPr lang="tr-TR" smtClean="0"/>
              <a:t>16.10.2018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6F3CD-797B-4604-AE82-306E7C8CD1E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57958-D1BB-469C-B321-75D57DCCC58E}" type="datetimeFigureOut">
              <a:rPr lang="tr-TR" smtClean="0"/>
              <a:t>16.10.2018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6F3CD-797B-4604-AE82-306E7C8CD1E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57958-D1BB-469C-B321-75D57DCCC58E}" type="datetimeFigureOut">
              <a:rPr lang="tr-TR" smtClean="0"/>
              <a:t>16.10.2018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6F3CD-797B-4604-AE82-306E7C8CD1E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57958-D1BB-469C-B321-75D57DCCC58E}" type="datetimeFigureOut">
              <a:rPr lang="tr-TR" smtClean="0"/>
              <a:t>16.10.2018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6F3CD-797B-4604-AE82-306E7C8CD1E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A57958-D1BB-469C-B321-75D57DCCC58E}" type="datetimeFigureOut">
              <a:rPr lang="tr-TR" smtClean="0"/>
              <a:t>16.10.2018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46F3CD-797B-4604-AE82-306E7C8CD1EC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Microsoft_Office_Word_97_-_2003_Belgesi1.doc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571500" y="2428875"/>
            <a:ext cx="7086600" cy="198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2" algn="ctr">
              <a:spcBef>
                <a:spcPts val="1863"/>
              </a:spcBef>
              <a:defRPr/>
            </a:pPr>
            <a:r>
              <a:rPr lang="tr-TR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-94"/>
              </a:rPr>
              <a:t>Elektron Transport </a:t>
            </a:r>
            <a:r>
              <a:rPr lang="tr-TR" sz="36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-94"/>
              </a:rPr>
              <a:t>Zincirî</a:t>
            </a:r>
            <a:r>
              <a:rPr lang="tr-TR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-94"/>
              </a:rPr>
              <a:t> (Solunum Zinciri)</a:t>
            </a:r>
            <a:endParaRPr lang="tr-TR" sz="36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-94"/>
            </a:endParaRPr>
          </a:p>
          <a:p>
            <a:pPr algn="ctr">
              <a:spcBef>
                <a:spcPct val="50000"/>
              </a:spcBef>
              <a:defRPr/>
            </a:pPr>
            <a:endParaRPr lang="tr-TR" sz="34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-94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2"/>
          <p:cNvSpPr txBox="1">
            <a:spLocks noChangeArrowheads="1"/>
          </p:cNvSpPr>
          <p:nvPr/>
        </p:nvSpPr>
        <p:spPr bwMode="auto">
          <a:xfrm>
            <a:off x="1214438" y="1143000"/>
            <a:ext cx="6643687" cy="5078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200000"/>
              </a:lnSpc>
              <a:spcBef>
                <a:spcPct val="50000"/>
              </a:spcBef>
            </a:pPr>
            <a:r>
              <a:rPr lang="tr-TR">
                <a:solidFill>
                  <a:srgbClr val="000000"/>
                </a:solidFill>
                <a:latin typeface="Times New Roman" charset="0"/>
              </a:rPr>
              <a:t>Bu komplekslerde demir atomu, Fe</a:t>
            </a:r>
            <a:r>
              <a:rPr lang="tr-TR" baseline="30000">
                <a:solidFill>
                  <a:srgbClr val="000000"/>
                </a:solidFill>
                <a:latin typeface="Times New Roman" charset="0"/>
              </a:rPr>
              <a:t>+2</a:t>
            </a:r>
            <a:r>
              <a:rPr lang="tr-TR" baseline="-25000">
                <a:solidFill>
                  <a:srgbClr val="000000"/>
                </a:solidFill>
                <a:latin typeface="Times New Roman" charset="0"/>
              </a:rPr>
              <a:t> </a:t>
            </a:r>
            <a:r>
              <a:rPr lang="tr-TR">
                <a:solidFill>
                  <a:srgbClr val="000000"/>
                </a:solidFill>
                <a:latin typeface="Times New Roman" charset="0"/>
              </a:rPr>
              <a:t>ve Fe</a:t>
            </a:r>
            <a:r>
              <a:rPr lang="tr-TR" baseline="30000">
                <a:solidFill>
                  <a:srgbClr val="000000"/>
                </a:solidFill>
                <a:latin typeface="Times New Roman" charset="0"/>
              </a:rPr>
              <a:t>+3</a:t>
            </a:r>
            <a:r>
              <a:rPr lang="tr-TR">
                <a:solidFill>
                  <a:srgbClr val="000000"/>
                </a:solidFill>
                <a:latin typeface="Times New Roman" charset="0"/>
              </a:rPr>
              <a:t> yükseltgenme basamaklarındadır. </a:t>
            </a:r>
          </a:p>
          <a:p>
            <a:pPr algn="just">
              <a:lnSpc>
                <a:spcPct val="200000"/>
              </a:lnSpc>
              <a:spcBef>
                <a:spcPct val="50000"/>
              </a:spcBef>
            </a:pPr>
            <a:endParaRPr lang="tr-TR">
              <a:solidFill>
                <a:srgbClr val="000000"/>
              </a:solidFill>
              <a:latin typeface="Times New Roman" charset="0"/>
            </a:endParaRPr>
          </a:p>
          <a:p>
            <a:pPr algn="just">
              <a:lnSpc>
                <a:spcPct val="200000"/>
              </a:lnSpc>
              <a:spcBef>
                <a:spcPct val="50000"/>
              </a:spcBef>
            </a:pPr>
            <a:r>
              <a:rPr lang="tr-TR">
                <a:solidFill>
                  <a:srgbClr val="000000"/>
                </a:solidFill>
                <a:latin typeface="Times New Roman" charset="0"/>
              </a:rPr>
              <a:t>NADH dehidrogenaz sisteminde hem Fe</a:t>
            </a:r>
            <a:r>
              <a:rPr lang="tr-TR" baseline="-25000">
                <a:solidFill>
                  <a:srgbClr val="000000"/>
                </a:solidFill>
                <a:latin typeface="Times New Roman" charset="0"/>
              </a:rPr>
              <a:t>2</a:t>
            </a:r>
            <a:r>
              <a:rPr lang="tr-TR">
                <a:solidFill>
                  <a:srgbClr val="000000"/>
                </a:solidFill>
                <a:latin typeface="Times New Roman" charset="0"/>
              </a:rPr>
              <a:t>S</a:t>
            </a:r>
            <a:r>
              <a:rPr lang="tr-TR" baseline="-25000">
                <a:solidFill>
                  <a:srgbClr val="000000"/>
                </a:solidFill>
                <a:latin typeface="Times New Roman" charset="0"/>
              </a:rPr>
              <a:t>2</a:t>
            </a:r>
            <a:r>
              <a:rPr lang="tr-TR">
                <a:solidFill>
                  <a:srgbClr val="000000"/>
                </a:solidFill>
                <a:latin typeface="Times New Roman" charset="0"/>
              </a:rPr>
              <a:t> hem de</a:t>
            </a:r>
            <a:br>
              <a:rPr lang="tr-TR">
                <a:solidFill>
                  <a:srgbClr val="000000"/>
                </a:solidFill>
                <a:latin typeface="Times New Roman" charset="0"/>
              </a:rPr>
            </a:br>
            <a:r>
              <a:rPr lang="tr-TR">
                <a:solidFill>
                  <a:srgbClr val="000000"/>
                </a:solidFill>
                <a:latin typeface="Times New Roman" charset="0"/>
              </a:rPr>
              <a:t>Fe</a:t>
            </a:r>
            <a:r>
              <a:rPr lang="tr-TR" baseline="-25000">
                <a:solidFill>
                  <a:srgbClr val="000000"/>
                </a:solidFill>
                <a:latin typeface="Times New Roman" charset="0"/>
              </a:rPr>
              <a:t>4</a:t>
            </a:r>
            <a:r>
              <a:rPr lang="tr-TR">
                <a:solidFill>
                  <a:srgbClr val="000000"/>
                </a:solidFill>
                <a:latin typeface="Times New Roman" charset="0"/>
              </a:rPr>
              <a:t>S</a:t>
            </a:r>
            <a:r>
              <a:rPr lang="tr-TR" baseline="-25000">
                <a:solidFill>
                  <a:srgbClr val="000000"/>
                </a:solidFill>
                <a:latin typeface="Times New Roman" charset="0"/>
              </a:rPr>
              <a:t>4</a:t>
            </a:r>
            <a:r>
              <a:rPr lang="tr-TR">
                <a:solidFill>
                  <a:srgbClr val="000000"/>
                </a:solidFill>
                <a:latin typeface="Times New Roman" charset="0"/>
              </a:rPr>
              <a:t> tipindeki merkezler vardır.</a:t>
            </a:r>
          </a:p>
          <a:p>
            <a:pPr algn="just">
              <a:lnSpc>
                <a:spcPct val="200000"/>
              </a:lnSpc>
              <a:spcBef>
                <a:spcPct val="50000"/>
              </a:spcBef>
            </a:pPr>
            <a:r>
              <a:rPr lang="tr-TR">
                <a:solidFill>
                  <a:srgbClr val="000000"/>
                </a:solidFill>
                <a:latin typeface="Times New Roman" charset="0"/>
              </a:rPr>
              <a:t>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1 Metin kutusu"/>
          <p:cNvSpPr txBox="1">
            <a:spLocks noChangeArrowheads="1"/>
          </p:cNvSpPr>
          <p:nvPr/>
        </p:nvSpPr>
        <p:spPr bwMode="auto">
          <a:xfrm>
            <a:off x="1143000" y="428625"/>
            <a:ext cx="7000875" cy="415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200000"/>
              </a:lnSpc>
            </a:pPr>
            <a:r>
              <a:rPr lang="tr-TR" b="1">
                <a:solidFill>
                  <a:srgbClr val="FF3399"/>
                </a:solidFill>
                <a:latin typeface="Times New Roman" charset="0"/>
              </a:rPr>
              <a:t>Kompleks III'de </a:t>
            </a:r>
            <a:r>
              <a:rPr lang="tr-TR">
                <a:solidFill>
                  <a:srgbClr val="000000"/>
                </a:solidFill>
                <a:latin typeface="Times New Roman" charset="0"/>
              </a:rPr>
              <a:t>yapısı Fe</a:t>
            </a:r>
            <a:r>
              <a:rPr lang="tr-TR" baseline="-25000">
                <a:solidFill>
                  <a:srgbClr val="000000"/>
                </a:solidFill>
                <a:latin typeface="Times New Roman" charset="0"/>
              </a:rPr>
              <a:t>2</a:t>
            </a:r>
            <a:r>
              <a:rPr lang="tr-TR">
                <a:solidFill>
                  <a:srgbClr val="000000"/>
                </a:solidFill>
                <a:latin typeface="Times New Roman" charset="0"/>
              </a:rPr>
              <a:t>S</a:t>
            </a:r>
            <a:r>
              <a:rPr lang="tr-TR" baseline="-25000">
                <a:solidFill>
                  <a:srgbClr val="000000"/>
                </a:solidFill>
                <a:latin typeface="Times New Roman" charset="0"/>
              </a:rPr>
              <a:t>2</a:t>
            </a:r>
            <a:r>
              <a:rPr lang="tr-TR">
                <a:solidFill>
                  <a:srgbClr val="000000"/>
                </a:solidFill>
                <a:latin typeface="Times New Roman" charset="0"/>
              </a:rPr>
              <a:t>'ye benzeyen</a:t>
            </a:r>
            <a:br>
              <a:rPr lang="tr-TR">
                <a:solidFill>
                  <a:srgbClr val="000000"/>
                </a:solidFill>
                <a:latin typeface="Times New Roman" charset="0"/>
              </a:rPr>
            </a:br>
            <a:r>
              <a:rPr lang="tr-TR">
                <a:solidFill>
                  <a:srgbClr val="000000"/>
                </a:solidFill>
                <a:latin typeface="Times New Roman" charset="0"/>
              </a:rPr>
              <a:t>ve Fe'lerinden birisinin protein yapısında bulunan 2 Cys yerine, 2 tane His imidazol N'a bağlı bulunduğu </a:t>
            </a:r>
            <a:r>
              <a:rPr lang="tr-TR" i="1">
                <a:solidFill>
                  <a:srgbClr val="000000"/>
                </a:solidFill>
                <a:latin typeface="Times New Roman" charset="0"/>
              </a:rPr>
              <a:t>Rieske Fe-S </a:t>
            </a:r>
            <a:r>
              <a:rPr lang="tr-TR">
                <a:solidFill>
                  <a:srgbClr val="000000"/>
                </a:solidFill>
                <a:latin typeface="Times New Roman" charset="0"/>
              </a:rPr>
              <a:t>proteinleri yer alır.</a:t>
            </a:r>
            <a:br>
              <a:rPr lang="tr-TR">
                <a:solidFill>
                  <a:srgbClr val="000000"/>
                </a:solidFill>
                <a:latin typeface="Times New Roman" charset="0"/>
              </a:rPr>
            </a:br>
            <a:endParaRPr lang="tr-TR">
              <a:solidFill>
                <a:srgbClr val="000000"/>
              </a:solidFill>
              <a:latin typeface="Times New Roman" charset="0"/>
            </a:endParaRPr>
          </a:p>
          <a:p>
            <a:endParaRPr lang="tr-TR">
              <a:latin typeface="Times New Roman" charset="0"/>
            </a:endParaRPr>
          </a:p>
        </p:txBody>
      </p:sp>
      <p:pic>
        <p:nvPicPr>
          <p:cNvPr id="3686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14563" y="3429000"/>
            <a:ext cx="4310062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2"/>
          <p:cNvSpPr txBox="1">
            <a:spLocks noChangeArrowheads="1"/>
          </p:cNvSpPr>
          <p:nvPr/>
        </p:nvSpPr>
        <p:spPr bwMode="auto">
          <a:xfrm>
            <a:off x="857250" y="428625"/>
            <a:ext cx="7500938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200000"/>
              </a:lnSpc>
              <a:spcBef>
                <a:spcPct val="50000"/>
              </a:spcBef>
            </a:pPr>
            <a:r>
              <a:rPr lang="tr-TR" b="1">
                <a:solidFill>
                  <a:srgbClr val="C00000"/>
                </a:solidFill>
                <a:latin typeface="Times New Roman" charset="0"/>
              </a:rPr>
              <a:t>NADH dehidrogenaz enzimindeki demir-kükürt merkezlerinden elektronlar, koenzimQ'ya transfer edilir</a:t>
            </a:r>
          </a:p>
        </p:txBody>
      </p:sp>
      <p:pic>
        <p:nvPicPr>
          <p:cNvPr id="3789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8688" y="3000375"/>
            <a:ext cx="7300912" cy="288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071563" y="685800"/>
            <a:ext cx="7715250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tr-TR">
                <a:solidFill>
                  <a:srgbClr val="000000"/>
                </a:solidFill>
                <a:latin typeface="Times New Roman" charset="0"/>
              </a:rPr>
              <a:t>Koenzim Q (CoQ), uzun bir izopren zinciri takılı bir kinon türevidir  </a:t>
            </a:r>
          </a:p>
        </p:txBody>
      </p:sp>
      <p:sp>
        <p:nvSpPr>
          <p:cNvPr id="38915" name="2 Metin kutusu"/>
          <p:cNvSpPr txBox="1">
            <a:spLocks noChangeArrowheads="1"/>
          </p:cNvSpPr>
          <p:nvPr/>
        </p:nvSpPr>
        <p:spPr bwMode="auto">
          <a:xfrm>
            <a:off x="1071563" y="3286125"/>
            <a:ext cx="7429500" cy="304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>
                <a:solidFill>
                  <a:srgbClr val="000000"/>
                </a:solidFill>
                <a:latin typeface="Times New Roman" charset="0"/>
              </a:rPr>
              <a:t>İzopren birimlerinin sayısı  türden türe değişir</a:t>
            </a:r>
          </a:p>
          <a:p>
            <a:pPr>
              <a:spcBef>
                <a:spcPct val="50000"/>
              </a:spcBef>
            </a:pPr>
            <a:endParaRPr lang="tr-TR">
              <a:solidFill>
                <a:srgbClr val="000000"/>
              </a:solidFill>
              <a:latin typeface="Times New Roman" charset="0"/>
            </a:endParaRPr>
          </a:p>
          <a:p>
            <a:pPr>
              <a:spcBef>
                <a:spcPct val="50000"/>
              </a:spcBef>
            </a:pPr>
            <a:r>
              <a:rPr lang="tr-TR">
                <a:solidFill>
                  <a:srgbClr val="000000"/>
                </a:solidFill>
                <a:latin typeface="Times New Roman" charset="0"/>
              </a:rPr>
              <a:t>Memelilerde en bol bulunanı n=10 </a:t>
            </a:r>
          </a:p>
          <a:p>
            <a:pPr>
              <a:spcBef>
                <a:spcPct val="50000"/>
              </a:spcBef>
            </a:pPr>
            <a:endParaRPr lang="tr-TR">
              <a:solidFill>
                <a:srgbClr val="000000"/>
              </a:solidFill>
              <a:latin typeface="Times New Roman" charset="0"/>
            </a:endParaRPr>
          </a:p>
          <a:p>
            <a:pPr>
              <a:spcBef>
                <a:spcPct val="50000"/>
              </a:spcBef>
            </a:pPr>
            <a:r>
              <a:rPr lang="tr-TR" b="1">
                <a:solidFill>
                  <a:srgbClr val="FF5050"/>
                </a:solidFill>
                <a:latin typeface="Times New Roman" charset="0"/>
              </a:rPr>
              <a:t>CoQıo</a:t>
            </a:r>
            <a:r>
              <a:rPr lang="tr-TR">
                <a:latin typeface="Times New Roman" charset="0"/>
              </a:rPr>
              <a:t> olarak gösterilir</a:t>
            </a:r>
            <a:endParaRPr lang="tr-TR">
              <a:solidFill>
                <a:srgbClr val="000000"/>
              </a:solidFill>
              <a:latin typeface="Times New Roman" charset="0"/>
            </a:endParaRPr>
          </a:p>
          <a:p>
            <a:endParaRPr lang="tr-TR">
              <a:latin typeface="Times New Roman" charset="0"/>
            </a:endParaRPr>
          </a:p>
        </p:txBody>
      </p:sp>
      <p:sp>
        <p:nvSpPr>
          <p:cNvPr id="38916" name="4 Şimşek İşareti"/>
          <p:cNvSpPr>
            <a:spLocks noChangeArrowheads="1"/>
          </p:cNvSpPr>
          <p:nvPr/>
        </p:nvSpPr>
        <p:spPr bwMode="auto">
          <a:xfrm>
            <a:off x="3000375" y="1357313"/>
            <a:ext cx="1928813" cy="714375"/>
          </a:xfrm>
          <a:prstGeom prst="lightningBol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r-TR">
              <a:latin typeface="Times New Roman" charset="0"/>
            </a:endParaRPr>
          </a:p>
        </p:txBody>
      </p:sp>
      <p:sp>
        <p:nvSpPr>
          <p:cNvPr id="38917" name="5 Metin kutusu"/>
          <p:cNvSpPr txBox="1">
            <a:spLocks noChangeArrowheads="1"/>
          </p:cNvSpPr>
          <p:nvPr/>
        </p:nvSpPr>
        <p:spPr bwMode="auto">
          <a:xfrm>
            <a:off x="4929188" y="1928813"/>
            <a:ext cx="3000375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 b="1">
                <a:solidFill>
                  <a:srgbClr val="FF5050"/>
                </a:solidFill>
                <a:latin typeface="Times New Roman" charset="0"/>
              </a:rPr>
              <a:t>UBİKİNON adı  da verilir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3000" y="428625"/>
            <a:ext cx="7000875" cy="392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Metin kutusu"/>
          <p:cNvSpPr txBox="1"/>
          <p:nvPr/>
        </p:nvSpPr>
        <p:spPr>
          <a:xfrm>
            <a:off x="1357313" y="5072063"/>
            <a:ext cx="70723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tr-TR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-94"/>
              </a:rPr>
              <a:t>Koenzim Q (CoQ)’nun okside ve redükte yapıları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1 Metin kutusu"/>
          <p:cNvSpPr txBox="1">
            <a:spLocks noChangeArrowheads="1"/>
          </p:cNvSpPr>
          <p:nvPr/>
        </p:nvSpPr>
        <p:spPr bwMode="auto">
          <a:xfrm>
            <a:off x="1143000" y="714375"/>
            <a:ext cx="7000875" cy="544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>
                <a:solidFill>
                  <a:srgbClr val="000000"/>
                </a:solidFill>
                <a:latin typeface="Times New Roman" charset="0"/>
              </a:rPr>
              <a:t>İzopren zinciri CoQ'yu oldukça apolar yapar ve iç mitokondri membranında hidrokarbon fazına kolayca difüze olmasını sağlar. </a:t>
            </a:r>
          </a:p>
          <a:p>
            <a:pPr algn="just">
              <a:lnSpc>
                <a:spcPct val="150000"/>
              </a:lnSpc>
            </a:pPr>
            <a:endParaRPr lang="tr-TR">
              <a:solidFill>
                <a:srgbClr val="000000"/>
              </a:solidFill>
              <a:latin typeface="Times New Roman" charset="0"/>
            </a:endParaRPr>
          </a:p>
          <a:p>
            <a:pPr algn="just">
              <a:lnSpc>
                <a:spcPct val="150000"/>
              </a:lnSpc>
            </a:pPr>
            <a:endParaRPr lang="tr-TR">
              <a:solidFill>
                <a:srgbClr val="000000"/>
              </a:solidFill>
              <a:latin typeface="Times New Roman" charset="0"/>
            </a:endParaRPr>
          </a:p>
          <a:p>
            <a:pPr algn="just">
              <a:lnSpc>
                <a:spcPct val="150000"/>
              </a:lnSpc>
            </a:pPr>
            <a:r>
              <a:rPr lang="tr-TR">
                <a:solidFill>
                  <a:srgbClr val="000000"/>
                </a:solidFill>
                <a:latin typeface="Times New Roman" charset="0"/>
              </a:rPr>
              <a:t>CoQ solunum  zincirinde bir proteinin  prostetik  grubu  olmayan tek  elektron taşıyıcısıdır ve zincirin flavoproteinleri ile sitokromları arasında oldukça hareketli bir taşıyıcılık görevi yapabilmesine yol açar.</a:t>
            </a:r>
            <a:endParaRPr lang="tr-TR">
              <a:latin typeface="Times New Roman" charset="0"/>
            </a:endParaRPr>
          </a:p>
          <a:p>
            <a:endParaRPr lang="tr-TR">
              <a:latin typeface="Times New Roman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1071563" y="533400"/>
            <a:ext cx="7072312" cy="618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200000"/>
              </a:lnSpc>
              <a:spcBef>
                <a:spcPct val="50000"/>
              </a:spcBef>
            </a:pPr>
            <a:r>
              <a:rPr lang="tr-TR" b="1">
                <a:solidFill>
                  <a:srgbClr val="C00000"/>
                </a:solidFill>
                <a:latin typeface="Times New Roman" charset="0"/>
              </a:rPr>
              <a:t>Süksinat dehidfogenaz enzimi  </a:t>
            </a:r>
            <a:r>
              <a:rPr lang="tr-TR">
                <a:solidFill>
                  <a:srgbClr val="000000"/>
                </a:solidFill>
                <a:latin typeface="Times New Roman" charset="0"/>
              </a:rPr>
              <a:t>tarafından sitrik asit devrinde, süksinatın fumarata yükseltgenniesiyle FADH</a:t>
            </a:r>
            <a:r>
              <a:rPr lang="tr-TR" baseline="-25000">
                <a:solidFill>
                  <a:srgbClr val="000000"/>
                </a:solidFill>
                <a:latin typeface="Times New Roman" charset="0"/>
              </a:rPr>
              <a:t>2</a:t>
            </a:r>
            <a:r>
              <a:rPr lang="tr-TR">
                <a:solidFill>
                  <a:srgbClr val="000000"/>
                </a:solidFill>
                <a:latin typeface="Times New Roman" charset="0"/>
              </a:rPr>
              <a:t> oluşur.</a:t>
            </a:r>
          </a:p>
          <a:p>
            <a:pPr algn="just">
              <a:lnSpc>
                <a:spcPct val="200000"/>
              </a:lnSpc>
              <a:spcBef>
                <a:spcPct val="50000"/>
              </a:spcBef>
            </a:pPr>
            <a:r>
              <a:rPr lang="tr-TR">
                <a:solidFill>
                  <a:srgbClr val="000000"/>
                </a:solidFill>
                <a:latin typeface="Times New Roman" charset="0"/>
              </a:rPr>
              <a:t> </a:t>
            </a:r>
          </a:p>
          <a:p>
            <a:pPr algn="just">
              <a:lnSpc>
                <a:spcPct val="200000"/>
              </a:lnSpc>
              <a:spcBef>
                <a:spcPct val="50000"/>
              </a:spcBef>
            </a:pPr>
            <a:r>
              <a:rPr lang="tr-TR">
                <a:solidFill>
                  <a:srgbClr val="000000"/>
                </a:solidFill>
                <a:latin typeface="Times New Roman" charset="0"/>
              </a:rPr>
              <a:t>Bu enzim </a:t>
            </a:r>
            <a:r>
              <a:rPr lang="tr-TR" b="1">
                <a:solidFill>
                  <a:srgbClr val="000000"/>
                </a:solidFill>
                <a:latin typeface="Times New Roman" charset="0"/>
              </a:rPr>
              <a:t>süksinat-CoQ redüktâz enzim kompleksinin </a:t>
            </a:r>
            <a:r>
              <a:rPr lang="tr-TR">
                <a:solidFill>
                  <a:srgbClr val="000000"/>
                </a:solidFill>
                <a:latin typeface="Times New Roman" charset="0"/>
              </a:rPr>
              <a:t>bir bileşeni olup, diğer bileşeni de 3 adet Fe-S merkezine şahip olan bir proteindir</a:t>
            </a:r>
          </a:p>
          <a:p>
            <a:pPr>
              <a:spcBef>
                <a:spcPct val="50000"/>
              </a:spcBef>
            </a:pPr>
            <a:endParaRPr lang="tr-TR">
              <a:solidFill>
                <a:srgbClr val="000000"/>
              </a:solidFill>
              <a:latin typeface="Times New Roman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1 Metin kutusu"/>
          <p:cNvSpPr txBox="1">
            <a:spLocks noChangeArrowheads="1"/>
          </p:cNvSpPr>
          <p:nvPr/>
        </p:nvSpPr>
        <p:spPr bwMode="auto">
          <a:xfrm>
            <a:off x="1071563" y="1357313"/>
            <a:ext cx="7000875" cy="3970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>
                <a:solidFill>
                  <a:srgbClr val="000000"/>
                </a:solidFill>
                <a:latin typeface="Times New Roman" charset="0"/>
              </a:rPr>
              <a:t>Bu kompleks de NADH dehidrogenaz gibi iç mitokondri membranının integral proteinidir.</a:t>
            </a:r>
          </a:p>
          <a:p>
            <a:pPr algn="just">
              <a:lnSpc>
                <a:spcPct val="150000"/>
              </a:lnSpc>
            </a:pPr>
            <a:endParaRPr lang="tr-TR">
              <a:solidFill>
                <a:srgbClr val="000000"/>
              </a:solidFill>
              <a:latin typeface="Times New Roman" charset="0"/>
            </a:endParaRPr>
          </a:p>
          <a:p>
            <a:pPr algn="just">
              <a:lnSpc>
                <a:spcPct val="150000"/>
              </a:lnSpc>
            </a:pPr>
            <a:endParaRPr lang="tr-TR">
              <a:solidFill>
                <a:srgbClr val="000000"/>
              </a:solidFill>
              <a:latin typeface="Times New Roman" charset="0"/>
            </a:endParaRPr>
          </a:p>
          <a:p>
            <a:pPr algn="just">
              <a:lnSpc>
                <a:spcPct val="150000"/>
              </a:lnSpc>
            </a:pPr>
            <a:r>
              <a:rPr lang="tr-TR">
                <a:solidFill>
                  <a:srgbClr val="000000"/>
                </a:solidFill>
                <a:latin typeface="Times New Roman" charset="0"/>
              </a:rPr>
              <a:t>FADH</a:t>
            </a:r>
            <a:r>
              <a:rPr lang="tr-TR" baseline="-25000">
                <a:solidFill>
                  <a:srgbClr val="000000"/>
                </a:solidFill>
                <a:latin typeface="Times New Roman" charset="0"/>
              </a:rPr>
              <a:t>2</a:t>
            </a:r>
            <a:r>
              <a:rPr lang="tr-TR">
                <a:solidFill>
                  <a:srgbClr val="000000"/>
                </a:solidFill>
                <a:latin typeface="Times New Roman" charset="0"/>
              </a:rPr>
              <a:t>' deki yüksek potansiyele sahip elektronlar kompleksteki FeS merkezlerine ve oradan da solunum zincirindeki CoQ'ya aktarılır. </a:t>
            </a:r>
            <a:endParaRPr lang="tr-TR">
              <a:latin typeface="Times New Roman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ext Box 2"/>
          <p:cNvSpPr txBox="1">
            <a:spLocks noChangeArrowheads="1"/>
          </p:cNvSpPr>
          <p:nvPr/>
        </p:nvSpPr>
        <p:spPr bwMode="auto">
          <a:xfrm>
            <a:off x="1357313" y="1428750"/>
            <a:ext cx="6715125" cy="394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49000"/>
              </a:lnSpc>
            </a:pPr>
            <a:r>
              <a:rPr lang="tr-TR">
                <a:solidFill>
                  <a:srgbClr val="000000"/>
                </a:solidFill>
                <a:latin typeface="Times New Roman" charset="0"/>
              </a:rPr>
              <a:t>Bu kompleksin yapısında membrana gömülü altbirimlerine bağlı olarak bir </a:t>
            </a:r>
            <a:r>
              <a:rPr lang="tr-TR" b="1" i="1">
                <a:solidFill>
                  <a:srgbClr val="C00000"/>
                </a:solidFill>
                <a:latin typeface="Times New Roman" charset="0"/>
              </a:rPr>
              <a:t>Hem b </a:t>
            </a:r>
            <a:r>
              <a:rPr lang="tr-TR">
                <a:solidFill>
                  <a:srgbClr val="000000"/>
                </a:solidFill>
                <a:latin typeface="Times New Roman" charset="0"/>
              </a:rPr>
              <a:t>prostetik ğrubu bulunmaktadır. </a:t>
            </a:r>
          </a:p>
          <a:p>
            <a:pPr algn="just">
              <a:lnSpc>
                <a:spcPct val="149000"/>
              </a:lnSpc>
            </a:pPr>
            <a:endParaRPr lang="tr-TR">
              <a:solidFill>
                <a:srgbClr val="000000"/>
              </a:solidFill>
              <a:latin typeface="Times New Roman" charset="0"/>
            </a:endParaRPr>
          </a:p>
          <a:p>
            <a:pPr algn="just">
              <a:lnSpc>
                <a:spcPct val="149000"/>
              </a:lnSpc>
            </a:pPr>
            <a:endParaRPr lang="tr-TR">
              <a:solidFill>
                <a:srgbClr val="000000"/>
              </a:solidFill>
              <a:latin typeface="Times New Roman" charset="0"/>
            </a:endParaRPr>
          </a:p>
          <a:p>
            <a:pPr algn="just">
              <a:lnSpc>
                <a:spcPct val="149000"/>
              </a:lnSpc>
            </a:pPr>
            <a:r>
              <a:rPr lang="tr-TR">
                <a:solidFill>
                  <a:srgbClr val="000000"/>
                </a:solidFill>
                <a:latin typeface="Times New Roman" charset="0"/>
              </a:rPr>
              <a:t>Ancak, bu grup e transferinde görev almaz, süperoksit oluşumunun engellenmesinde bulunur. </a:t>
            </a:r>
            <a:endParaRPr lang="tr-TR">
              <a:latin typeface="Times New Roman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1 Metin kutusu"/>
          <p:cNvSpPr txBox="1">
            <a:spLocks noChangeArrowheads="1"/>
          </p:cNvSpPr>
          <p:nvPr/>
        </p:nvSpPr>
        <p:spPr bwMode="auto">
          <a:xfrm>
            <a:off x="214313" y="142875"/>
            <a:ext cx="6858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>
                <a:solidFill>
                  <a:srgbClr val="000000"/>
                </a:solidFill>
                <a:latin typeface="Times New Roman" charset="0"/>
              </a:rPr>
              <a:t>Ayni şekilde;</a:t>
            </a:r>
            <a:endParaRPr lang="tr-TR">
              <a:latin typeface="Times New Roman" charset="0"/>
            </a:endParaRPr>
          </a:p>
        </p:txBody>
      </p:sp>
      <p:sp>
        <p:nvSpPr>
          <p:cNvPr id="45059" name="2 Metin kutusu"/>
          <p:cNvSpPr txBox="1">
            <a:spLocks noChangeArrowheads="1"/>
          </p:cNvSpPr>
          <p:nvPr/>
        </p:nvSpPr>
        <p:spPr bwMode="auto">
          <a:xfrm>
            <a:off x="4786313" y="2571750"/>
            <a:ext cx="4214812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>
                <a:solidFill>
                  <a:srgbClr val="000000"/>
                </a:solidFill>
                <a:latin typeface="Times New Roman" charset="0"/>
              </a:rPr>
              <a:t>FADH</a:t>
            </a:r>
            <a:r>
              <a:rPr lang="tr-TR" baseline="-25000">
                <a:solidFill>
                  <a:srgbClr val="000000"/>
                </a:solidFill>
                <a:latin typeface="Times New Roman" charset="0"/>
              </a:rPr>
              <a:t>2</a:t>
            </a:r>
            <a:r>
              <a:rPr lang="tr-TR">
                <a:solidFill>
                  <a:srgbClr val="000000"/>
                </a:solidFill>
                <a:latin typeface="Times New Roman" charset="0"/>
              </a:rPr>
              <a:t> prostetik gruplarındaki elektronların farklı yollarla CoQ'ya aktararak CoQH</a:t>
            </a:r>
            <a:r>
              <a:rPr lang="tr-TR" baseline="-25000">
                <a:solidFill>
                  <a:srgbClr val="000000"/>
                </a:solidFill>
                <a:latin typeface="Times New Roman" charset="0"/>
              </a:rPr>
              <a:t>2</a:t>
            </a:r>
            <a:r>
              <a:rPr lang="tr-TR">
                <a:solidFill>
                  <a:srgbClr val="000000"/>
                </a:solidFill>
                <a:latin typeface="Times New Roman" charset="0"/>
              </a:rPr>
              <a:t>'yi oluştururlar </a:t>
            </a:r>
            <a:endParaRPr lang="tr-TR">
              <a:latin typeface="Times New Roman" charset="0"/>
            </a:endParaRPr>
          </a:p>
          <a:p>
            <a:pPr algn="ctr"/>
            <a:endParaRPr lang="tr-TR">
              <a:latin typeface="Times New Roman" charset="0"/>
            </a:endParaRPr>
          </a:p>
        </p:txBody>
      </p:sp>
      <p:sp>
        <p:nvSpPr>
          <p:cNvPr id="45060" name="3 Metin kutusu"/>
          <p:cNvSpPr txBox="1">
            <a:spLocks noChangeArrowheads="1"/>
          </p:cNvSpPr>
          <p:nvPr/>
        </p:nvSpPr>
        <p:spPr bwMode="auto">
          <a:xfrm>
            <a:off x="785813" y="1500188"/>
            <a:ext cx="3571875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>
                <a:solidFill>
                  <a:srgbClr val="000000"/>
                </a:solidFill>
                <a:latin typeface="Times New Roman" charset="0"/>
              </a:rPr>
              <a:t>Glikoliz olayında meydana gelen NADH elektronlarını devralan gliserol fosfat dehidrogenaz</a:t>
            </a:r>
            <a:endParaRPr lang="tr-TR">
              <a:latin typeface="Times New Roman" charset="0"/>
            </a:endParaRPr>
          </a:p>
        </p:txBody>
      </p:sp>
      <p:sp>
        <p:nvSpPr>
          <p:cNvPr id="45061" name="4 Metin kutusu"/>
          <p:cNvSpPr txBox="1">
            <a:spLocks noChangeArrowheads="1"/>
          </p:cNvSpPr>
          <p:nvPr/>
        </p:nvSpPr>
        <p:spPr bwMode="auto">
          <a:xfrm>
            <a:off x="1000125" y="3857625"/>
            <a:ext cx="3000375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>
                <a:solidFill>
                  <a:srgbClr val="000000"/>
                </a:solidFill>
                <a:latin typeface="Times New Roman" charset="0"/>
              </a:rPr>
              <a:t>Yağ asitlerinin oksidasyonunda görev alan yağ açil CoA dehidrogenaz enzimleri</a:t>
            </a:r>
            <a:endParaRPr lang="tr-TR">
              <a:latin typeface="Times New Roman" charset="0"/>
            </a:endParaRPr>
          </a:p>
        </p:txBody>
      </p:sp>
      <p:sp>
        <p:nvSpPr>
          <p:cNvPr id="45062" name="5 Sağ Ayraç"/>
          <p:cNvSpPr>
            <a:spLocks/>
          </p:cNvSpPr>
          <p:nvPr/>
        </p:nvSpPr>
        <p:spPr bwMode="auto">
          <a:xfrm>
            <a:off x="3929063" y="1285875"/>
            <a:ext cx="1143000" cy="4429125"/>
          </a:xfrm>
          <a:prstGeom prst="rightBrace">
            <a:avLst>
              <a:gd name="adj1" fmla="val 8324"/>
              <a:gd name="adj2" fmla="val 50000"/>
            </a:avLst>
          </a:prstGeom>
          <a:noFill/>
          <a:ln w="50800" algn="ctr">
            <a:solidFill>
              <a:srgbClr val="FF9900">
                <a:alpha val="81175"/>
              </a:srgbClr>
            </a:solidFill>
            <a:round/>
            <a:headEnd/>
            <a:tailEnd/>
          </a:ln>
        </p:spPr>
        <p:txBody>
          <a:bodyPr/>
          <a:lstStyle/>
          <a:p>
            <a:endParaRPr lang="tr-TR">
              <a:latin typeface="Times New Roman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2"/>
          <p:cNvSpPr txBox="1">
            <a:spLocks noChangeArrowheads="1"/>
          </p:cNvSpPr>
          <p:nvPr/>
        </p:nvSpPr>
        <p:spPr bwMode="auto">
          <a:xfrm>
            <a:off x="428625" y="357188"/>
            <a:ext cx="6143625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>
                <a:solidFill>
                  <a:srgbClr val="000000"/>
                </a:solidFill>
                <a:latin typeface="Times New Roman" charset="0"/>
              </a:rPr>
              <a:t>Elektronlar ;</a:t>
            </a:r>
          </a:p>
          <a:p>
            <a:pPr>
              <a:spcBef>
                <a:spcPct val="50000"/>
              </a:spcBef>
            </a:pPr>
            <a:r>
              <a:rPr lang="tr-TR">
                <a:solidFill>
                  <a:srgbClr val="000000"/>
                </a:solidFill>
                <a:latin typeface="Times New Roman" charset="0"/>
              </a:rPr>
              <a:t>                      NADH'tan                    0</a:t>
            </a:r>
            <a:r>
              <a:rPr lang="tr-TR" baseline="-25000">
                <a:solidFill>
                  <a:srgbClr val="000000"/>
                </a:solidFill>
                <a:latin typeface="Times New Roman" charset="0"/>
              </a:rPr>
              <a:t>2</a:t>
            </a:r>
            <a:r>
              <a:rPr lang="tr-TR">
                <a:solidFill>
                  <a:srgbClr val="000000"/>
                </a:solidFill>
                <a:latin typeface="Times New Roman" charset="0"/>
              </a:rPr>
              <a:t>'ye, </a:t>
            </a:r>
          </a:p>
        </p:txBody>
      </p:sp>
      <p:sp>
        <p:nvSpPr>
          <p:cNvPr id="27651" name="4 Metin kutusu"/>
          <p:cNvSpPr txBox="1">
            <a:spLocks noChangeArrowheads="1"/>
          </p:cNvSpPr>
          <p:nvPr/>
        </p:nvSpPr>
        <p:spPr bwMode="auto">
          <a:xfrm>
            <a:off x="1643063" y="1714500"/>
            <a:ext cx="6286500" cy="286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  <a:buClr>
                <a:srgbClr val="FF0000"/>
              </a:buClr>
              <a:buSzPct val="150000"/>
              <a:buFont typeface="Wingdings" pitchFamily="2" charset="2"/>
              <a:buChar char="Ø"/>
            </a:pPr>
            <a:r>
              <a:rPr lang="tr-TR">
                <a:solidFill>
                  <a:srgbClr val="000000"/>
                </a:solidFill>
                <a:latin typeface="Times New Roman" charset="0"/>
              </a:rPr>
              <a:t>Flavinlerden, </a:t>
            </a:r>
          </a:p>
          <a:p>
            <a:pPr>
              <a:lnSpc>
                <a:spcPct val="150000"/>
              </a:lnSpc>
              <a:buClr>
                <a:srgbClr val="FF0000"/>
              </a:buClr>
              <a:buSzPct val="150000"/>
              <a:buFont typeface="Wingdings" pitchFamily="2" charset="2"/>
              <a:buChar char="Ø"/>
            </a:pPr>
            <a:r>
              <a:rPr lang="tr-TR">
                <a:solidFill>
                  <a:srgbClr val="000000"/>
                </a:solidFill>
                <a:latin typeface="Times New Roman" charset="0"/>
              </a:rPr>
              <a:t>Hem gruplarından, </a:t>
            </a:r>
          </a:p>
          <a:p>
            <a:pPr>
              <a:lnSpc>
                <a:spcPct val="150000"/>
              </a:lnSpc>
              <a:buClr>
                <a:srgbClr val="FF0000"/>
              </a:buClr>
              <a:buSzPct val="150000"/>
              <a:buFont typeface="Wingdings" pitchFamily="2" charset="2"/>
              <a:buChar char="Ø"/>
            </a:pPr>
            <a:r>
              <a:rPr lang="tr-TR">
                <a:solidFill>
                  <a:srgbClr val="000000"/>
                </a:solidFill>
                <a:latin typeface="Times New Roman" charset="0"/>
              </a:rPr>
              <a:t>Fe-S protein komplekslerinden, </a:t>
            </a:r>
          </a:p>
          <a:p>
            <a:pPr>
              <a:lnSpc>
                <a:spcPct val="150000"/>
              </a:lnSpc>
              <a:buClr>
                <a:srgbClr val="FF0000"/>
              </a:buClr>
              <a:buSzPct val="150000"/>
              <a:buFont typeface="Wingdings" pitchFamily="2" charset="2"/>
              <a:buChar char="Ø"/>
            </a:pPr>
            <a:r>
              <a:rPr lang="tr-TR">
                <a:solidFill>
                  <a:srgbClr val="000000"/>
                </a:solidFill>
                <a:latin typeface="Times New Roman" charset="0"/>
              </a:rPr>
              <a:t>Kinonlardan ibaret elektron taşıyıcıları tarafından aktarılır</a:t>
            </a:r>
            <a:endParaRPr lang="tr-TR">
              <a:latin typeface="Times New Roman" charset="0"/>
            </a:endParaRPr>
          </a:p>
        </p:txBody>
      </p:sp>
      <p:sp>
        <p:nvSpPr>
          <p:cNvPr id="6" name="5 Metin kutusu"/>
          <p:cNvSpPr txBox="1"/>
          <p:nvPr/>
        </p:nvSpPr>
        <p:spPr>
          <a:xfrm>
            <a:off x="928688" y="5000625"/>
            <a:ext cx="7500937" cy="16875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defRPr/>
            </a:pPr>
            <a:r>
              <a:rPr lang="tr-TR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-94"/>
              </a:rPr>
              <a:t>Kinonların</a:t>
            </a:r>
            <a:r>
              <a:rPr lang="tr-TR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-94"/>
              </a:rPr>
              <a:t> dışında bu elektron taşıyıcılarının tamamı proteinlerin </a:t>
            </a:r>
            <a:r>
              <a:rPr lang="tr-TR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-94"/>
              </a:rPr>
              <a:t>prostetik</a:t>
            </a:r>
            <a:r>
              <a:rPr lang="tr-TR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-94"/>
              </a:rPr>
              <a:t> gruplarıdır.</a:t>
            </a:r>
          </a:p>
          <a:p>
            <a:pPr>
              <a:lnSpc>
                <a:spcPct val="150000"/>
              </a:lnSpc>
              <a:defRPr/>
            </a:pPr>
            <a:endParaRPr lang="tr-TR" dirty="0">
              <a:solidFill>
                <a:srgbClr val="FF0000"/>
              </a:solidFill>
              <a:latin typeface="Times New Roman" pitchFamily="18" charset="-94"/>
            </a:endParaRPr>
          </a:p>
        </p:txBody>
      </p:sp>
      <p:cxnSp>
        <p:nvCxnSpPr>
          <p:cNvPr id="10" name="9 Eğri Bağlayıcı"/>
          <p:cNvCxnSpPr/>
          <p:nvPr/>
        </p:nvCxnSpPr>
        <p:spPr bwMode="auto">
          <a:xfrm>
            <a:off x="3786188" y="1143000"/>
            <a:ext cx="857250" cy="1588"/>
          </a:xfrm>
          <a:prstGeom prst="curvedConnector3">
            <a:avLst>
              <a:gd name="adj1" fmla="val 50000"/>
            </a:avLst>
          </a:prstGeom>
          <a:solidFill>
            <a:schemeClr val="accent1"/>
          </a:solidFill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>
            <a:outerShdw blurRad="50800" dist="50800" dir="5400000" algn="ctr" rotWithShape="0">
              <a:srgbClr val="000000">
                <a:alpha val="80000"/>
              </a:srgbClr>
            </a:outerShdw>
          </a:effectLst>
        </p:spPr>
      </p:cxn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71625" y="0"/>
            <a:ext cx="6143625" cy="6215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6083" name="2 Metin kutusu"/>
          <p:cNvSpPr txBox="1">
            <a:spLocks noChangeArrowheads="1"/>
          </p:cNvSpPr>
          <p:nvPr/>
        </p:nvSpPr>
        <p:spPr bwMode="auto">
          <a:xfrm>
            <a:off x="1143000" y="6149975"/>
            <a:ext cx="72866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 sz="2000" b="1">
                <a:solidFill>
                  <a:srgbClr val="FF3399"/>
                </a:solidFill>
                <a:latin typeface="Times New Roman" charset="0"/>
              </a:rPr>
              <a:t>NADH, suksinat , yağ-acil CoA ve gliserol 3 fosfattan  Co Q ya elektronların taşınması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ext Box 2"/>
          <p:cNvSpPr txBox="1">
            <a:spLocks noChangeArrowheads="1"/>
          </p:cNvSpPr>
          <p:nvPr/>
        </p:nvSpPr>
        <p:spPr bwMode="auto">
          <a:xfrm>
            <a:off x="1428750" y="609600"/>
            <a:ext cx="6929438" cy="2119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200000"/>
              </a:lnSpc>
            </a:pPr>
            <a:r>
              <a:rPr lang="tr-TR">
                <a:solidFill>
                  <a:srgbClr val="000000"/>
                </a:solidFill>
                <a:latin typeface="Times New Roman" charset="0"/>
              </a:rPr>
              <a:t>CoQH</a:t>
            </a:r>
            <a:r>
              <a:rPr lang="tr-TR" baseline="-25000">
                <a:solidFill>
                  <a:srgbClr val="000000"/>
                </a:solidFill>
                <a:latin typeface="Times New Roman" charset="0"/>
              </a:rPr>
              <a:t>2</a:t>
            </a:r>
            <a:r>
              <a:rPr lang="tr-TR">
                <a:solidFill>
                  <a:srgbClr val="000000"/>
                </a:solidFill>
                <a:latin typeface="Times New Roman" charset="0"/>
              </a:rPr>
              <a:t> ile O</a:t>
            </a:r>
            <a:r>
              <a:rPr lang="tr-TR" baseline="-25000">
                <a:solidFill>
                  <a:srgbClr val="000000"/>
                </a:solidFill>
                <a:latin typeface="Times New Roman" charset="0"/>
              </a:rPr>
              <a:t>2</a:t>
            </a:r>
            <a:r>
              <a:rPr lang="tr-TR">
                <a:solidFill>
                  <a:srgbClr val="000000"/>
                </a:solidFill>
                <a:latin typeface="Times New Roman" charset="0"/>
              </a:rPr>
              <a:t> arasındaki elektron taşıyıcıların bir tane FeS proteinin dışında, hepsi </a:t>
            </a:r>
            <a:r>
              <a:rPr lang="tr-TR" b="1">
                <a:solidFill>
                  <a:srgbClr val="FF3399"/>
                </a:solidFill>
                <a:latin typeface="Times New Roman" charset="0"/>
              </a:rPr>
              <a:t>SİTOKROMLARDIR. </a:t>
            </a:r>
          </a:p>
          <a:p>
            <a:pPr algn="just">
              <a:lnSpc>
                <a:spcPct val="149000"/>
              </a:lnSpc>
            </a:pPr>
            <a:endParaRPr lang="tr-TR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4" name="3 Bulut"/>
          <p:cNvSpPr/>
          <p:nvPr/>
        </p:nvSpPr>
        <p:spPr bwMode="auto">
          <a:xfrm>
            <a:off x="1928813" y="2786063"/>
            <a:ext cx="6000750" cy="2857500"/>
          </a:xfrm>
          <a:prstGeom prst="cloud">
            <a:avLst/>
          </a:prstGeom>
          <a:solidFill>
            <a:schemeClr val="tx2">
              <a:lumMod val="95000"/>
              <a:lumOff val="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tr-TR">
              <a:latin typeface="Times New Roman" pitchFamily="18" charset="-94"/>
            </a:endParaRPr>
          </a:p>
        </p:txBody>
      </p:sp>
      <p:sp>
        <p:nvSpPr>
          <p:cNvPr id="47108" name="4 Metin kutusu"/>
          <p:cNvSpPr txBox="1">
            <a:spLocks noChangeArrowheads="1"/>
          </p:cNvSpPr>
          <p:nvPr/>
        </p:nvSpPr>
        <p:spPr bwMode="auto">
          <a:xfrm>
            <a:off x="2928938" y="3143250"/>
            <a:ext cx="4000500" cy="286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b="1">
                <a:solidFill>
                  <a:srgbClr val="F8F8F8"/>
                </a:solidFill>
                <a:latin typeface="Times New Roman" charset="0"/>
              </a:rPr>
              <a:t>Sitokromlar prostetik grup olarak "hem" grubu ihtiva eden elektron taşıyıcı proteinlerdir</a:t>
            </a:r>
          </a:p>
          <a:p>
            <a:pPr algn="ctr">
              <a:lnSpc>
                <a:spcPct val="150000"/>
              </a:lnSpc>
            </a:pPr>
            <a:endParaRPr lang="tr-TR">
              <a:solidFill>
                <a:srgbClr val="F8F8F8"/>
              </a:solidFill>
              <a:latin typeface="Times New Roman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1 Metin kutusu"/>
          <p:cNvSpPr txBox="1">
            <a:spLocks noChangeArrowheads="1"/>
          </p:cNvSpPr>
          <p:nvPr/>
        </p:nvSpPr>
        <p:spPr bwMode="auto">
          <a:xfrm>
            <a:off x="1143000" y="161925"/>
            <a:ext cx="6929438" cy="669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49000"/>
              </a:lnSpc>
              <a:buClr>
                <a:srgbClr val="0070C0"/>
              </a:buClr>
              <a:buSzPct val="150000"/>
              <a:buFont typeface="Wingdings" pitchFamily="2" charset="2"/>
              <a:buChar char="ü"/>
            </a:pPr>
            <a:r>
              <a:rPr lang="tr-TR">
                <a:solidFill>
                  <a:srgbClr val="FF0000"/>
                </a:solidFill>
                <a:latin typeface="Times New Roman" charset="0"/>
              </a:rPr>
              <a:t> Sitokromlardaki Fe atomları indirgenmiş Fe</a:t>
            </a:r>
            <a:r>
              <a:rPr lang="tr-TR" baseline="30000">
                <a:solidFill>
                  <a:srgbClr val="FF0000"/>
                </a:solidFill>
                <a:latin typeface="Times New Roman" charset="0"/>
              </a:rPr>
              <a:t>+2</a:t>
            </a:r>
            <a:r>
              <a:rPr lang="tr-TR">
                <a:solidFill>
                  <a:srgbClr val="FF0000"/>
                </a:solidFill>
                <a:latin typeface="Times New Roman" charset="0"/>
              </a:rPr>
              <a:t> hali ile, yükseltgenmiş Fe</a:t>
            </a:r>
            <a:r>
              <a:rPr lang="tr-TR" baseline="30000">
                <a:solidFill>
                  <a:srgbClr val="FF0000"/>
                </a:solidFill>
                <a:latin typeface="Times New Roman" charset="0"/>
              </a:rPr>
              <a:t>+3 </a:t>
            </a:r>
            <a:r>
              <a:rPr lang="tr-TR">
                <a:solidFill>
                  <a:srgbClr val="FF0000"/>
                </a:solidFill>
                <a:latin typeface="Times New Roman" charset="0"/>
              </a:rPr>
              <a:t>hali arasında mekik dokur. </a:t>
            </a:r>
          </a:p>
          <a:p>
            <a:pPr algn="just">
              <a:lnSpc>
                <a:spcPct val="149000"/>
              </a:lnSpc>
              <a:buClr>
                <a:srgbClr val="0070C0"/>
              </a:buClr>
              <a:buSzPct val="150000"/>
              <a:buFont typeface="Wingdings" pitchFamily="2" charset="2"/>
              <a:buChar char="ü"/>
            </a:pPr>
            <a:endParaRPr lang="tr-TR">
              <a:solidFill>
                <a:srgbClr val="000000"/>
              </a:solidFill>
              <a:latin typeface="Times New Roman" charset="0"/>
            </a:endParaRPr>
          </a:p>
          <a:p>
            <a:pPr algn="just">
              <a:lnSpc>
                <a:spcPct val="149000"/>
              </a:lnSpc>
              <a:buClr>
                <a:srgbClr val="0070C0"/>
              </a:buClr>
              <a:buSzPct val="150000"/>
              <a:buFont typeface="Wingdings" pitchFamily="2" charset="2"/>
              <a:buChar char="ü"/>
            </a:pPr>
            <a:r>
              <a:rPr lang="tr-TR">
                <a:solidFill>
                  <a:srgbClr val="7030A0"/>
                </a:solidFill>
                <a:latin typeface="Times New Roman" charset="0"/>
              </a:rPr>
              <a:t> Hem grubu bir FeS merkezi gibi tek elektron taşıyabilir. </a:t>
            </a:r>
          </a:p>
          <a:p>
            <a:pPr algn="just">
              <a:lnSpc>
                <a:spcPct val="149000"/>
              </a:lnSpc>
              <a:buClr>
                <a:srgbClr val="0070C0"/>
              </a:buClr>
              <a:buSzPct val="150000"/>
              <a:buFont typeface="Wingdings" pitchFamily="2" charset="2"/>
              <a:buChar char="ü"/>
            </a:pPr>
            <a:endParaRPr lang="tr-TR">
              <a:solidFill>
                <a:srgbClr val="000000"/>
              </a:solidFill>
              <a:latin typeface="Times New Roman" charset="0"/>
            </a:endParaRPr>
          </a:p>
          <a:p>
            <a:pPr algn="just">
              <a:lnSpc>
                <a:spcPct val="149000"/>
              </a:lnSpc>
              <a:buClr>
                <a:srgbClr val="0070C0"/>
              </a:buClr>
              <a:buSzPct val="150000"/>
              <a:buFont typeface="Wingdings" pitchFamily="2" charset="2"/>
              <a:buChar char="ü"/>
            </a:pPr>
            <a:r>
              <a:rPr lang="tr-TR">
                <a:solidFill>
                  <a:srgbClr val="C00000"/>
                </a:solidFill>
                <a:latin typeface="Times New Roman" charset="0"/>
              </a:rPr>
              <a:t> NAOH, flavinler ve CoQ iki elektron transfer edebilir.</a:t>
            </a:r>
          </a:p>
          <a:p>
            <a:pPr algn="just">
              <a:lnSpc>
                <a:spcPct val="149000"/>
              </a:lnSpc>
            </a:pPr>
            <a:endParaRPr lang="tr-TR">
              <a:solidFill>
                <a:srgbClr val="000000"/>
              </a:solidFill>
              <a:latin typeface="Times New Roman" charset="0"/>
            </a:endParaRPr>
          </a:p>
          <a:p>
            <a:pPr algn="just">
              <a:lnSpc>
                <a:spcPct val="149000"/>
              </a:lnSpc>
              <a:buClr>
                <a:srgbClr val="FF3399"/>
              </a:buClr>
              <a:buSzPct val="150000"/>
              <a:buFont typeface="Wingdings" pitchFamily="2" charset="2"/>
              <a:buChar char="ü"/>
            </a:pPr>
            <a:r>
              <a:rPr lang="tr-TR">
                <a:solidFill>
                  <a:srgbClr val="000000"/>
                </a:solidFill>
                <a:latin typeface="Times New Roman" charset="0"/>
              </a:rPr>
              <a:t>Bir CoQH</a:t>
            </a:r>
            <a:r>
              <a:rPr lang="tr-TR" baseline="-25000">
                <a:solidFill>
                  <a:srgbClr val="000000"/>
                </a:solidFill>
                <a:latin typeface="Times New Roman" charset="0"/>
              </a:rPr>
              <a:t>2</a:t>
            </a:r>
            <a:r>
              <a:rPr lang="tr-TR">
                <a:solidFill>
                  <a:srgbClr val="000000"/>
                </a:solidFill>
                <a:latin typeface="Times New Roman" charset="0"/>
              </a:rPr>
              <a:t> molekülü yüksek potansiyelli iki elektronunu solunum zincirinin daha sonraki üyesi olan iki adet sitokrom b'ye aktarır</a:t>
            </a:r>
            <a:endParaRPr lang="tr-TR">
              <a:latin typeface="Times New Roman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2 Metin kutusu"/>
          <p:cNvSpPr txBox="1">
            <a:spLocks noChangeArrowheads="1"/>
          </p:cNvSpPr>
          <p:nvPr/>
        </p:nvSpPr>
        <p:spPr bwMode="auto">
          <a:xfrm>
            <a:off x="1214438" y="1071563"/>
            <a:ext cx="7000875" cy="5078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lvl="2" algn="just">
              <a:lnSpc>
                <a:spcPct val="150000"/>
              </a:lnSpc>
            </a:pPr>
            <a:r>
              <a:rPr lang="tr-TR">
                <a:solidFill>
                  <a:srgbClr val="000000"/>
                </a:solidFill>
                <a:latin typeface="Times New Roman" charset="0"/>
              </a:rPr>
              <a:t>CoQH</a:t>
            </a:r>
            <a:r>
              <a:rPr lang="tr-TR" baseline="-25000">
                <a:solidFill>
                  <a:srgbClr val="000000"/>
                </a:solidFill>
                <a:latin typeface="Times New Roman" charset="0"/>
              </a:rPr>
              <a:t>2</a:t>
            </a:r>
            <a:r>
              <a:rPr lang="tr-TR">
                <a:solidFill>
                  <a:srgbClr val="000000"/>
                </a:solidFill>
                <a:latin typeface="Times New Roman" charset="0"/>
              </a:rPr>
              <a:t> ve 0</a:t>
            </a:r>
            <a:r>
              <a:rPr lang="tr-TR" baseline="-25000">
                <a:solidFill>
                  <a:srgbClr val="000000"/>
                </a:solidFill>
                <a:latin typeface="Times New Roman" charset="0"/>
              </a:rPr>
              <a:t>2</a:t>
            </a:r>
            <a:r>
              <a:rPr lang="tr-TR">
                <a:solidFill>
                  <a:srgbClr val="000000"/>
                </a:solidFill>
                <a:latin typeface="Times New Roman" charset="0"/>
              </a:rPr>
              <a:t> arasında beş çeşit sitokrom vardır</a:t>
            </a:r>
          </a:p>
          <a:p>
            <a:pPr marL="0" lvl="2" algn="just">
              <a:lnSpc>
                <a:spcPct val="150000"/>
              </a:lnSpc>
            </a:pPr>
            <a:r>
              <a:rPr lang="tr-TR">
                <a:solidFill>
                  <a:srgbClr val="000000"/>
                </a:solidFill>
                <a:latin typeface="Times New Roman" charset="0"/>
              </a:rPr>
              <a:t> </a:t>
            </a:r>
          </a:p>
          <a:p>
            <a:pPr marL="0" lvl="2" algn="just">
              <a:lnSpc>
                <a:spcPct val="150000"/>
              </a:lnSpc>
            </a:pPr>
            <a:endParaRPr lang="tr-TR">
              <a:solidFill>
                <a:srgbClr val="000000"/>
              </a:solidFill>
              <a:latin typeface="Times New Roman" charset="0"/>
            </a:endParaRPr>
          </a:p>
          <a:p>
            <a:pPr marL="0" lvl="2" algn="just">
              <a:lnSpc>
                <a:spcPct val="150000"/>
              </a:lnSpc>
            </a:pPr>
            <a:r>
              <a:rPr lang="tr-TR">
                <a:solidFill>
                  <a:srgbClr val="000000"/>
                </a:solidFill>
                <a:latin typeface="Times New Roman" charset="0"/>
              </a:rPr>
              <a:t>Sitokrom b ve cı, bir tane   FeS </a:t>
            </a:r>
            <a:r>
              <a:rPr lang="tr-TR" i="1">
                <a:solidFill>
                  <a:srgbClr val="000000"/>
                </a:solidFill>
                <a:latin typeface="Times New Roman" charset="0"/>
              </a:rPr>
              <a:t>TprotQİm(Rieske Fe-S </a:t>
            </a:r>
            <a:r>
              <a:rPr lang="tr-TR">
                <a:solidFill>
                  <a:srgbClr val="000000"/>
                </a:solidFill>
                <a:latin typeface="Times New Roman" charset="0"/>
              </a:rPr>
              <a:t>) ile beraber </a:t>
            </a:r>
            <a:r>
              <a:rPr lang="tr-TR" b="1">
                <a:solidFill>
                  <a:srgbClr val="000000"/>
                </a:solidFill>
                <a:latin typeface="Times New Roman" charset="0"/>
              </a:rPr>
              <a:t>CoQ-Sit c redüktaz (veya ubikinon-sitokrom     c     oksidoredüktaz)    multienzim     kompleksinin bileşenleridir.</a:t>
            </a:r>
            <a:endParaRPr lang="tr-TR">
              <a:latin typeface="Times New Roman" charset="0"/>
            </a:endParaRPr>
          </a:p>
          <a:p>
            <a:pPr marL="0" lvl="2" algn="just">
              <a:lnSpc>
                <a:spcPct val="150000"/>
              </a:lnSpc>
            </a:pPr>
            <a:endParaRPr lang="tr-TR">
              <a:latin typeface="Times New Roman" charset="0"/>
            </a:endParaRPr>
          </a:p>
          <a:p>
            <a:pPr algn="just">
              <a:lnSpc>
                <a:spcPct val="150000"/>
              </a:lnSpc>
            </a:pPr>
            <a:endParaRPr lang="tr-TR">
              <a:latin typeface="Times New Roman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ext Box 2"/>
          <p:cNvSpPr txBox="1">
            <a:spLocks noChangeArrowheads="1"/>
          </p:cNvSpPr>
          <p:nvPr/>
        </p:nvSpPr>
        <p:spPr bwMode="auto">
          <a:xfrm>
            <a:off x="1285875" y="571500"/>
            <a:ext cx="6715125" cy="449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49000"/>
              </a:lnSpc>
            </a:pPr>
            <a:r>
              <a:rPr lang="tr-TR">
                <a:solidFill>
                  <a:srgbClr val="000000"/>
                </a:solidFill>
                <a:latin typeface="Times New Roman" charset="0"/>
              </a:rPr>
              <a:t>Sitokrom c, elektronları bu kompleksten, bileşen olarak sitokrom a ve a</a:t>
            </a:r>
            <a:r>
              <a:rPr lang="tr-TR" baseline="-25000">
                <a:solidFill>
                  <a:srgbClr val="000000"/>
                </a:solidFill>
                <a:latin typeface="Times New Roman" charset="0"/>
              </a:rPr>
              <a:t>3</a:t>
            </a:r>
            <a:r>
              <a:rPr lang="tr-TR">
                <a:solidFill>
                  <a:srgbClr val="000000"/>
                </a:solidFill>
                <a:latin typeface="Times New Roman" charset="0"/>
              </a:rPr>
              <a:t> ihtiva eden, </a:t>
            </a:r>
            <a:r>
              <a:rPr lang="tr-TR" b="1">
                <a:solidFill>
                  <a:srgbClr val="000000"/>
                </a:solidFill>
                <a:latin typeface="Times New Roman" charset="0"/>
              </a:rPr>
              <a:t>Sit </a:t>
            </a:r>
            <a:r>
              <a:rPr lang="tr-TR">
                <a:solidFill>
                  <a:srgbClr val="000000"/>
                </a:solidFill>
                <a:latin typeface="Times New Roman" charset="0"/>
              </a:rPr>
              <a:t>c, </a:t>
            </a:r>
            <a:r>
              <a:rPr lang="tr-TR" b="1">
                <a:solidFill>
                  <a:srgbClr val="000000"/>
                </a:solidFill>
                <a:latin typeface="Times New Roman" charset="0"/>
              </a:rPr>
              <a:t>oksidaz (yeya sitokrom oksidaz) kompleksiııe </a:t>
            </a:r>
            <a:r>
              <a:rPr lang="tr-TR">
                <a:solidFill>
                  <a:srgbClr val="000000"/>
                </a:solidFill>
                <a:latin typeface="Times New Roman" charset="0"/>
              </a:rPr>
              <a:t>transfer ederler. </a:t>
            </a:r>
          </a:p>
          <a:p>
            <a:pPr algn="just">
              <a:lnSpc>
                <a:spcPct val="149000"/>
              </a:lnSpc>
            </a:pPr>
            <a:endParaRPr lang="tr-TR">
              <a:solidFill>
                <a:srgbClr val="000000"/>
              </a:solidFill>
              <a:latin typeface="Times New Roman" charset="0"/>
            </a:endParaRPr>
          </a:p>
          <a:p>
            <a:pPr algn="just">
              <a:lnSpc>
                <a:spcPct val="149000"/>
              </a:lnSpc>
            </a:pPr>
            <a:r>
              <a:rPr lang="tr-TR">
                <a:solidFill>
                  <a:srgbClr val="000000"/>
                </a:solidFill>
                <a:latin typeface="Times New Roman" charset="0"/>
              </a:rPr>
              <a:t>Bu sitokromlar artan indirgenme potansiyellerine göre sıralanmıştır.</a:t>
            </a:r>
            <a:endParaRPr lang="tr-TR">
              <a:latin typeface="Times New Roman" charset="0"/>
            </a:endParaRPr>
          </a:p>
          <a:p>
            <a:pPr>
              <a:spcBef>
                <a:spcPct val="50000"/>
              </a:spcBef>
            </a:pPr>
            <a:endParaRPr lang="tr-TR">
              <a:latin typeface="Times New Roman" charset="0"/>
            </a:endParaRPr>
          </a:p>
        </p:txBody>
      </p:sp>
      <p:sp>
        <p:nvSpPr>
          <p:cNvPr id="50179" name="2 Metin kutusu"/>
          <p:cNvSpPr txBox="1">
            <a:spLocks noChangeArrowheads="1"/>
          </p:cNvSpPr>
          <p:nvPr/>
        </p:nvSpPr>
        <p:spPr bwMode="auto">
          <a:xfrm>
            <a:off x="1000125" y="5072063"/>
            <a:ext cx="77152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>
                <a:latin typeface="Times New Roman" charset="0"/>
              </a:rPr>
              <a:t>OH</a:t>
            </a:r>
            <a:r>
              <a:rPr lang="tr-TR" baseline="-25000">
                <a:latin typeface="Times New Roman" charset="0"/>
              </a:rPr>
              <a:t>2 </a:t>
            </a:r>
            <a:r>
              <a:rPr lang="tr-TR">
                <a:latin typeface="Times New Roman" charset="0"/>
              </a:rPr>
              <a:t>      Sit b     FeS      Sit c</a:t>
            </a:r>
            <a:r>
              <a:rPr lang="tr-TR" baseline="-25000">
                <a:latin typeface="Times New Roman" charset="0"/>
              </a:rPr>
              <a:t>1</a:t>
            </a:r>
            <a:r>
              <a:rPr lang="tr-TR">
                <a:latin typeface="Times New Roman" charset="0"/>
              </a:rPr>
              <a:t>      Sit c     Sit a      Sit a</a:t>
            </a:r>
            <a:r>
              <a:rPr lang="tr-TR" baseline="-25000">
                <a:latin typeface="Times New Roman" charset="0"/>
              </a:rPr>
              <a:t>3</a:t>
            </a:r>
            <a:r>
              <a:rPr lang="tr-TR">
                <a:latin typeface="Times New Roman" charset="0"/>
              </a:rPr>
              <a:t>      O</a:t>
            </a:r>
            <a:r>
              <a:rPr lang="tr-TR" baseline="-25000">
                <a:latin typeface="Times New Roman" charset="0"/>
              </a:rPr>
              <a:t>2</a:t>
            </a:r>
          </a:p>
        </p:txBody>
      </p:sp>
      <p:cxnSp>
        <p:nvCxnSpPr>
          <p:cNvPr id="50180" name="4 Düz Ok Bağlayıcısı"/>
          <p:cNvCxnSpPr>
            <a:cxnSpLocks noChangeShapeType="1"/>
          </p:cNvCxnSpPr>
          <p:nvPr/>
        </p:nvCxnSpPr>
        <p:spPr bwMode="auto">
          <a:xfrm>
            <a:off x="1714500" y="5286375"/>
            <a:ext cx="357188" cy="1588"/>
          </a:xfrm>
          <a:prstGeom prst="straightConnector1">
            <a:avLst/>
          </a:prstGeom>
          <a:noFill/>
          <a:ln w="31750" algn="ctr">
            <a:solidFill>
              <a:srgbClr val="FF0000"/>
            </a:solidFill>
            <a:round/>
            <a:headEnd/>
            <a:tailEnd type="arrow" w="med" len="med"/>
          </a:ln>
        </p:spPr>
      </p:cxnSp>
      <p:cxnSp>
        <p:nvCxnSpPr>
          <p:cNvPr id="50181" name="6 Düz Ok Bağlayıcısı"/>
          <p:cNvCxnSpPr>
            <a:cxnSpLocks noChangeShapeType="1"/>
          </p:cNvCxnSpPr>
          <p:nvPr/>
        </p:nvCxnSpPr>
        <p:spPr bwMode="auto">
          <a:xfrm>
            <a:off x="2714625" y="5286375"/>
            <a:ext cx="357188" cy="1588"/>
          </a:xfrm>
          <a:prstGeom prst="straightConnector1">
            <a:avLst/>
          </a:prstGeom>
          <a:noFill/>
          <a:ln w="31750" algn="ctr">
            <a:solidFill>
              <a:srgbClr val="FF0000"/>
            </a:solidFill>
            <a:round/>
            <a:headEnd/>
            <a:tailEnd type="arrow" w="med" len="med"/>
          </a:ln>
        </p:spPr>
      </p:cxnSp>
      <p:cxnSp>
        <p:nvCxnSpPr>
          <p:cNvPr id="50182" name="7 Düz Ok Bağlayıcısı"/>
          <p:cNvCxnSpPr>
            <a:cxnSpLocks noChangeShapeType="1"/>
          </p:cNvCxnSpPr>
          <p:nvPr/>
        </p:nvCxnSpPr>
        <p:spPr bwMode="auto">
          <a:xfrm>
            <a:off x="3643313" y="5286375"/>
            <a:ext cx="357187" cy="1588"/>
          </a:xfrm>
          <a:prstGeom prst="straightConnector1">
            <a:avLst/>
          </a:prstGeom>
          <a:noFill/>
          <a:ln w="31750" algn="ctr">
            <a:solidFill>
              <a:srgbClr val="FF0000"/>
            </a:solidFill>
            <a:round/>
            <a:headEnd/>
            <a:tailEnd type="arrow" w="med" len="med"/>
          </a:ln>
        </p:spPr>
      </p:cxnSp>
      <p:cxnSp>
        <p:nvCxnSpPr>
          <p:cNvPr id="50183" name="8 Düz Ok Bağlayıcısı"/>
          <p:cNvCxnSpPr>
            <a:cxnSpLocks noChangeShapeType="1"/>
          </p:cNvCxnSpPr>
          <p:nvPr/>
        </p:nvCxnSpPr>
        <p:spPr bwMode="auto">
          <a:xfrm>
            <a:off x="4714875" y="5286375"/>
            <a:ext cx="357188" cy="1588"/>
          </a:xfrm>
          <a:prstGeom prst="straightConnector1">
            <a:avLst/>
          </a:prstGeom>
          <a:noFill/>
          <a:ln w="31750" algn="ctr">
            <a:solidFill>
              <a:srgbClr val="FF0000"/>
            </a:solidFill>
            <a:round/>
            <a:headEnd/>
            <a:tailEnd type="arrow" w="med" len="med"/>
          </a:ln>
        </p:spPr>
      </p:cxnSp>
      <p:cxnSp>
        <p:nvCxnSpPr>
          <p:cNvPr id="50184" name="9 Düz Ok Bağlayıcısı"/>
          <p:cNvCxnSpPr>
            <a:cxnSpLocks noChangeShapeType="1"/>
          </p:cNvCxnSpPr>
          <p:nvPr/>
        </p:nvCxnSpPr>
        <p:spPr bwMode="auto">
          <a:xfrm>
            <a:off x="5715000" y="5286375"/>
            <a:ext cx="357188" cy="1588"/>
          </a:xfrm>
          <a:prstGeom prst="straightConnector1">
            <a:avLst/>
          </a:prstGeom>
          <a:noFill/>
          <a:ln w="31750" algn="ctr">
            <a:solidFill>
              <a:srgbClr val="FF0000"/>
            </a:solidFill>
            <a:round/>
            <a:headEnd/>
            <a:tailEnd type="arrow" w="med" len="med"/>
          </a:ln>
        </p:spPr>
      </p:cxnSp>
      <p:cxnSp>
        <p:nvCxnSpPr>
          <p:cNvPr id="50185" name="10 Düz Ok Bağlayıcısı"/>
          <p:cNvCxnSpPr>
            <a:cxnSpLocks noChangeShapeType="1"/>
          </p:cNvCxnSpPr>
          <p:nvPr/>
        </p:nvCxnSpPr>
        <p:spPr bwMode="auto">
          <a:xfrm>
            <a:off x="6643688" y="5286375"/>
            <a:ext cx="357187" cy="1588"/>
          </a:xfrm>
          <a:prstGeom prst="straightConnector1">
            <a:avLst/>
          </a:prstGeom>
          <a:noFill/>
          <a:ln w="31750" algn="ctr">
            <a:solidFill>
              <a:srgbClr val="FF0000"/>
            </a:solidFill>
            <a:round/>
            <a:headEnd/>
            <a:tailEnd type="arrow" w="med" len="med"/>
          </a:ln>
        </p:spPr>
      </p:cxnSp>
      <p:cxnSp>
        <p:nvCxnSpPr>
          <p:cNvPr id="50186" name="11 Düz Ok Bağlayıcısı"/>
          <p:cNvCxnSpPr>
            <a:cxnSpLocks noChangeShapeType="1"/>
          </p:cNvCxnSpPr>
          <p:nvPr/>
        </p:nvCxnSpPr>
        <p:spPr bwMode="auto">
          <a:xfrm>
            <a:off x="7572375" y="5286375"/>
            <a:ext cx="357188" cy="1588"/>
          </a:xfrm>
          <a:prstGeom prst="straightConnector1">
            <a:avLst/>
          </a:prstGeom>
          <a:noFill/>
          <a:ln w="31750" algn="ctr">
            <a:solidFill>
              <a:srgbClr val="FF0000"/>
            </a:solidFill>
            <a:round/>
            <a:headEnd/>
            <a:tailEnd type="arrow" w="med" len="med"/>
          </a:ln>
        </p:spPr>
      </p:cxn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2057400" y="1066800"/>
          <a:ext cx="5387975" cy="5154613"/>
        </p:xfrm>
        <a:graphic>
          <a:graphicData uri="http://schemas.openxmlformats.org/presentationml/2006/ole">
            <p:oleObj spid="_x0000_s1026" name="Belge" r:id="rId4" imgW="3077280" imgH="2944440" progId="Word.Document.8">
              <p:embed/>
            </p:oleObj>
          </a:graphicData>
        </a:graphic>
      </p:graphicFrame>
      <p:sp>
        <p:nvSpPr>
          <p:cNvPr id="1027" name="Text Box 3"/>
          <p:cNvSpPr txBox="1">
            <a:spLocks noChangeArrowheads="1"/>
          </p:cNvSpPr>
          <p:nvPr/>
        </p:nvSpPr>
        <p:spPr bwMode="auto">
          <a:xfrm>
            <a:off x="1066800" y="6019800"/>
            <a:ext cx="7772400" cy="77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81000" lvl="2">
              <a:lnSpc>
                <a:spcPct val="149000"/>
              </a:lnSpc>
              <a:spcBef>
                <a:spcPts val="2225"/>
              </a:spcBef>
            </a:pPr>
            <a:r>
              <a:rPr lang="tr-TR" sz="1800" b="1">
                <a:solidFill>
                  <a:srgbClr val="000000"/>
                </a:solidFill>
                <a:latin typeface="Times New Roman" charset="0"/>
              </a:rPr>
              <a:t>Şekil 10.8. </a:t>
            </a:r>
            <a:r>
              <a:rPr lang="tr-TR" sz="1800">
                <a:solidFill>
                  <a:srgbClr val="000000"/>
                </a:solidFill>
                <a:latin typeface="Times New Roman" charset="0"/>
              </a:rPr>
              <a:t>NADH, süksinat, yağ acü-CoA ve gliserol 3-fosfattan CoQ'ya</a:t>
            </a:r>
            <a:endParaRPr lang="tr-TR" sz="1800">
              <a:latin typeface="Times New Roman" charset="0"/>
            </a:endParaRPr>
          </a:p>
          <a:p>
            <a:r>
              <a:rPr lang="tr-TR" sz="1800">
                <a:solidFill>
                  <a:srgbClr val="000000"/>
                </a:solidFill>
                <a:latin typeface="Times New Roman" charset="0"/>
              </a:rPr>
              <a:t>elektronlann taşmması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3 Metin kutusu"/>
          <p:cNvSpPr txBox="1">
            <a:spLocks noChangeArrowheads="1"/>
          </p:cNvSpPr>
          <p:nvPr/>
        </p:nvSpPr>
        <p:spPr bwMode="auto">
          <a:xfrm>
            <a:off x="1071563" y="500063"/>
            <a:ext cx="7143750" cy="6186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buClr>
                <a:srgbClr val="FF0000"/>
              </a:buClr>
              <a:buSzPct val="150000"/>
              <a:buFont typeface="Wingdings" pitchFamily="2" charset="2"/>
              <a:buChar char="Ø"/>
            </a:pPr>
            <a:r>
              <a:rPr lang="tr-TR">
                <a:latin typeface="Times New Roman" charset="0"/>
              </a:rPr>
              <a:t>Bu sitokromların yapıları birbirinden farklı özelliklere sahiptir.</a:t>
            </a:r>
          </a:p>
          <a:p>
            <a:pPr algn="just">
              <a:lnSpc>
                <a:spcPct val="150000"/>
              </a:lnSpc>
              <a:buClr>
                <a:srgbClr val="FF0000"/>
              </a:buClr>
              <a:buSzPct val="150000"/>
              <a:buFont typeface="Wingdings" pitchFamily="2" charset="2"/>
              <a:buChar char="Ø"/>
            </a:pPr>
            <a:endParaRPr lang="tr-TR">
              <a:latin typeface="Times New Roman" charset="0"/>
            </a:endParaRPr>
          </a:p>
          <a:p>
            <a:pPr algn="just">
              <a:lnSpc>
                <a:spcPct val="150000"/>
              </a:lnSpc>
              <a:buClr>
                <a:srgbClr val="FF0000"/>
              </a:buClr>
              <a:buSzPct val="150000"/>
              <a:buFont typeface="Wingdings" pitchFamily="2" charset="2"/>
              <a:buChar char="Ø"/>
            </a:pPr>
            <a:r>
              <a:rPr lang="tr-TR">
                <a:latin typeface="Times New Roman" charset="0"/>
              </a:rPr>
              <a:t>Sitokrom b c</a:t>
            </a:r>
            <a:r>
              <a:rPr lang="tr-TR" baseline="-25000">
                <a:latin typeface="Times New Roman" charset="0"/>
              </a:rPr>
              <a:t>1</a:t>
            </a:r>
            <a:r>
              <a:rPr lang="tr-TR">
                <a:latin typeface="Times New Roman" charset="0"/>
              </a:rPr>
              <a:t> ve c de prostetik grup  “hem” adı verilen bir  demir protoporfirin IX’dur. </a:t>
            </a:r>
          </a:p>
          <a:p>
            <a:pPr algn="just">
              <a:lnSpc>
                <a:spcPct val="150000"/>
              </a:lnSpc>
              <a:buClr>
                <a:srgbClr val="FF0000"/>
              </a:buClr>
              <a:buSzPct val="150000"/>
              <a:buFont typeface="Wingdings" pitchFamily="2" charset="2"/>
              <a:buChar char="Ø"/>
            </a:pPr>
            <a:endParaRPr lang="tr-TR">
              <a:latin typeface="Times New Roman" charset="0"/>
            </a:endParaRPr>
          </a:p>
          <a:p>
            <a:pPr algn="just">
              <a:lnSpc>
                <a:spcPct val="150000"/>
              </a:lnSpc>
              <a:buClr>
                <a:srgbClr val="FF0000"/>
              </a:buClr>
              <a:buSzPct val="150000"/>
              <a:buFont typeface="Wingdings" pitchFamily="2" charset="2"/>
              <a:buChar char="Ø"/>
            </a:pPr>
            <a:r>
              <a:rPr lang="tr-TR">
                <a:latin typeface="Times New Roman" charset="0"/>
              </a:rPr>
              <a:t>Sitokrom b de “hem” proteine kovalent bağanmamıstır.</a:t>
            </a:r>
          </a:p>
          <a:p>
            <a:pPr algn="just">
              <a:lnSpc>
                <a:spcPct val="150000"/>
              </a:lnSpc>
              <a:buClr>
                <a:srgbClr val="FF0000"/>
              </a:buClr>
              <a:buSzPct val="150000"/>
              <a:buFont typeface="Wingdings" pitchFamily="2" charset="2"/>
              <a:buChar char="Ø"/>
            </a:pPr>
            <a:endParaRPr lang="tr-TR">
              <a:latin typeface="Times New Roman" charset="0"/>
            </a:endParaRPr>
          </a:p>
          <a:p>
            <a:pPr algn="just">
              <a:lnSpc>
                <a:spcPct val="150000"/>
              </a:lnSpc>
              <a:buClr>
                <a:srgbClr val="FF0000"/>
              </a:buClr>
              <a:buSzPct val="150000"/>
              <a:buFont typeface="Wingdings" pitchFamily="2" charset="2"/>
              <a:buChar char="Ø"/>
            </a:pPr>
            <a:r>
              <a:rPr lang="tr-TR">
                <a:latin typeface="Times New Roman" charset="0"/>
              </a:rPr>
              <a:t>Sitokrom c ve c</a:t>
            </a:r>
            <a:r>
              <a:rPr lang="tr-TR" baseline="-25000">
                <a:latin typeface="Times New Roman" charset="0"/>
              </a:rPr>
              <a:t>1</a:t>
            </a:r>
            <a:r>
              <a:rPr lang="tr-TR">
                <a:latin typeface="Times New Roman" charset="0"/>
              </a:rPr>
              <a:t> de “hem” proteine tiyoeter bağlarıyla bağlanmıştır. 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ext Box 2"/>
          <p:cNvSpPr txBox="1">
            <a:spLocks noChangeArrowheads="1"/>
          </p:cNvSpPr>
          <p:nvPr/>
        </p:nvSpPr>
        <p:spPr bwMode="auto">
          <a:xfrm>
            <a:off x="642938" y="6215063"/>
            <a:ext cx="8153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2">
              <a:spcBef>
                <a:spcPts val="1325"/>
              </a:spcBef>
            </a:pPr>
            <a:r>
              <a:rPr lang="tr-TR" b="1" i="1">
                <a:solidFill>
                  <a:srgbClr val="C00000"/>
                </a:solidFill>
                <a:latin typeface="Times New Roman" charset="0"/>
              </a:rPr>
              <a:t>Sitokrom c ve Cı'in yapısı ve tiyoeter bağı oluşumu</a:t>
            </a:r>
          </a:p>
        </p:txBody>
      </p:sp>
      <p:sp>
        <p:nvSpPr>
          <p:cNvPr id="52227" name="2 Metin kutusu"/>
          <p:cNvSpPr txBox="1">
            <a:spLocks noChangeArrowheads="1"/>
          </p:cNvSpPr>
          <p:nvPr/>
        </p:nvSpPr>
        <p:spPr bwMode="auto">
          <a:xfrm>
            <a:off x="1285875" y="428625"/>
            <a:ext cx="7000875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>
                <a:latin typeface="Times New Roman" charset="0"/>
              </a:rPr>
              <a:t>Bu bağlar protein yapısında bulunan iki sisteinin -SH gruplarının hem’in vinil gruplarına katılmasıyla oluşmuştur</a:t>
            </a:r>
          </a:p>
          <a:p>
            <a:endParaRPr lang="tr-TR">
              <a:latin typeface="Times New Roman" charset="0"/>
            </a:endParaRPr>
          </a:p>
        </p:txBody>
      </p:sp>
      <p:pic>
        <p:nvPicPr>
          <p:cNvPr id="52228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57375" y="2214563"/>
            <a:ext cx="5819775" cy="3678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50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29063" y="1071563"/>
            <a:ext cx="5029200" cy="359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3251" name="4 Metin kutusu"/>
          <p:cNvSpPr txBox="1">
            <a:spLocks noChangeArrowheads="1"/>
          </p:cNvSpPr>
          <p:nvPr/>
        </p:nvSpPr>
        <p:spPr bwMode="auto">
          <a:xfrm>
            <a:off x="1428750" y="2500313"/>
            <a:ext cx="2714625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lvl="2"/>
            <a:r>
              <a:rPr lang="tr-TR" b="1">
                <a:solidFill>
                  <a:srgbClr val="FF3399"/>
                </a:solidFill>
                <a:latin typeface="Times New Roman" charset="0"/>
              </a:rPr>
              <a:t>Hem a’nın yapısı</a:t>
            </a:r>
          </a:p>
          <a:p>
            <a:endParaRPr lang="tr-TR">
              <a:latin typeface="Times New Roman" charset="0"/>
            </a:endParaRPr>
          </a:p>
        </p:txBody>
      </p:sp>
      <p:sp>
        <p:nvSpPr>
          <p:cNvPr id="53252" name="Text Box 2"/>
          <p:cNvSpPr txBox="1">
            <a:spLocks noChangeArrowheads="1"/>
          </p:cNvSpPr>
          <p:nvPr/>
        </p:nvSpPr>
        <p:spPr bwMode="auto">
          <a:xfrm>
            <a:off x="571500" y="142875"/>
            <a:ext cx="7824788" cy="114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2" algn="just">
              <a:lnSpc>
                <a:spcPct val="152000"/>
              </a:lnSpc>
              <a:spcBef>
                <a:spcPts val="1825"/>
              </a:spcBef>
            </a:pPr>
            <a:r>
              <a:rPr lang="tr-TR">
                <a:solidFill>
                  <a:srgbClr val="000000"/>
                </a:solidFill>
                <a:latin typeface="Times New Roman" charset="0"/>
              </a:rPr>
              <a:t>Sitokrom a ve a</a:t>
            </a:r>
            <a:r>
              <a:rPr lang="tr-TR" baseline="-25000">
                <a:solidFill>
                  <a:srgbClr val="000000"/>
                </a:solidFill>
                <a:latin typeface="Times New Roman" charset="0"/>
              </a:rPr>
              <a:t>3</a:t>
            </a:r>
            <a:r>
              <a:rPr lang="tr-TR">
                <a:solidFill>
                  <a:srgbClr val="000000"/>
                </a:solidFill>
                <a:latin typeface="Times New Roman" charset="0"/>
              </a:rPr>
              <a:t>, </a:t>
            </a:r>
            <a:r>
              <a:rPr lang="tr-TR" b="1">
                <a:solidFill>
                  <a:srgbClr val="FF3399"/>
                </a:solidFill>
                <a:latin typeface="Times New Roman" charset="0"/>
              </a:rPr>
              <a:t>hem A </a:t>
            </a:r>
            <a:r>
              <a:rPr lang="tr-TR">
                <a:solidFill>
                  <a:srgbClr val="000000"/>
                </a:solidFill>
                <a:latin typeface="Times New Roman" charset="0"/>
              </a:rPr>
              <a:t>adı verilen farklı bir demir-porfirin prostetik grubuna sahiptir</a:t>
            </a:r>
            <a:endParaRPr lang="tr-TR">
              <a:latin typeface="Times New Roman" charset="0"/>
            </a:endParaRPr>
          </a:p>
        </p:txBody>
      </p:sp>
      <p:sp>
        <p:nvSpPr>
          <p:cNvPr id="53253" name="6 Metin kutusu"/>
          <p:cNvSpPr txBox="1">
            <a:spLocks noChangeArrowheads="1"/>
          </p:cNvSpPr>
          <p:nvPr/>
        </p:nvSpPr>
        <p:spPr bwMode="auto">
          <a:xfrm>
            <a:off x="1285875" y="3995738"/>
            <a:ext cx="7215188" cy="286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tr-TR">
                <a:solidFill>
                  <a:srgbClr val="000000"/>
                </a:solidFill>
                <a:latin typeface="Times New Roman" charset="0"/>
              </a:rPr>
              <a:t>Hem'den farklı olarak;</a:t>
            </a:r>
          </a:p>
          <a:p>
            <a:pPr>
              <a:lnSpc>
                <a:spcPct val="200000"/>
              </a:lnSpc>
              <a:buClr>
                <a:srgbClr val="00B050"/>
              </a:buClr>
              <a:buSzPct val="150000"/>
              <a:buFont typeface="Wingdings" pitchFamily="2" charset="2"/>
              <a:buChar char="Ø"/>
            </a:pPr>
            <a:r>
              <a:rPr lang="tr-TR">
                <a:solidFill>
                  <a:srgbClr val="000000"/>
                </a:solidFill>
                <a:latin typeface="Times New Roman" charset="0"/>
              </a:rPr>
              <a:t> Metil gruplarından birinin yerini bir </a:t>
            </a:r>
            <a:r>
              <a:rPr lang="tr-TR" b="1">
                <a:solidFill>
                  <a:srgbClr val="FF0000"/>
                </a:solidFill>
                <a:latin typeface="Times New Roman" charset="0"/>
              </a:rPr>
              <a:t>formil grubu</a:t>
            </a:r>
            <a:r>
              <a:rPr lang="tr-TR">
                <a:solidFill>
                  <a:srgbClr val="000000"/>
                </a:solidFill>
                <a:latin typeface="Times New Roman" charset="0"/>
              </a:rPr>
              <a:t>, </a:t>
            </a:r>
          </a:p>
          <a:p>
            <a:pPr>
              <a:lnSpc>
                <a:spcPct val="200000"/>
              </a:lnSpc>
              <a:buClr>
                <a:srgbClr val="00B050"/>
              </a:buClr>
              <a:buSzPct val="150000"/>
              <a:buFont typeface="Wingdings" pitchFamily="2" charset="2"/>
              <a:buChar char="Ø"/>
            </a:pPr>
            <a:r>
              <a:rPr lang="tr-TR">
                <a:solidFill>
                  <a:srgbClr val="000000"/>
                </a:solidFill>
                <a:latin typeface="Times New Roman" charset="0"/>
              </a:rPr>
              <a:t> Vinil gruplarından birinin yerini de bir </a:t>
            </a:r>
            <a:r>
              <a:rPr lang="tr-TR" b="1">
                <a:solidFill>
                  <a:srgbClr val="FF0000"/>
                </a:solidFill>
                <a:latin typeface="Times New Roman" charset="0"/>
              </a:rPr>
              <a:t>hidrokarbon     zinciri </a:t>
            </a:r>
            <a:r>
              <a:rPr lang="tr-TR">
                <a:solidFill>
                  <a:srgbClr val="000000"/>
                </a:solidFill>
                <a:latin typeface="Times New Roman" charset="0"/>
              </a:rPr>
              <a:t>alır</a:t>
            </a:r>
            <a:endParaRPr lang="tr-TR">
              <a:latin typeface="Times New Roman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2 Metin kutusu"/>
          <p:cNvSpPr txBox="1">
            <a:spLocks noChangeArrowheads="1"/>
          </p:cNvSpPr>
          <p:nvPr/>
        </p:nvSpPr>
        <p:spPr bwMode="auto">
          <a:xfrm>
            <a:off x="1500188" y="2071688"/>
            <a:ext cx="6357937" cy="267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200000"/>
              </a:lnSpc>
            </a:pPr>
            <a:r>
              <a:rPr lang="tr-TR">
                <a:solidFill>
                  <a:srgbClr val="000000"/>
                </a:solidFill>
                <a:latin typeface="Times New Roman" charset="0"/>
              </a:rPr>
              <a:t>Sitokrom a ve a</a:t>
            </a:r>
            <a:r>
              <a:rPr lang="tr-TR" baseline="-25000">
                <a:solidFill>
                  <a:srgbClr val="000000"/>
                </a:solidFill>
                <a:latin typeface="Times New Roman" charset="0"/>
              </a:rPr>
              <a:t>3</a:t>
            </a:r>
            <a:r>
              <a:rPr lang="tr-TR">
                <a:solidFill>
                  <a:srgbClr val="000000"/>
                </a:solidFill>
                <a:latin typeface="Times New Roman" charset="0"/>
              </a:rPr>
              <a:t>, solunum zincirinin son üyeleridir ve bazen sitokrom oksidaz adı da verilen bir kompleks halinde bulunur.</a:t>
            </a:r>
            <a:endParaRPr lang="tr-TR">
              <a:latin typeface="Times New Roman" charset="0"/>
            </a:endParaRPr>
          </a:p>
          <a:p>
            <a:endParaRPr lang="tr-TR">
              <a:latin typeface="Times New Roman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928688" y="357188"/>
            <a:ext cx="7224712" cy="3878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49000"/>
              </a:lnSpc>
            </a:pPr>
            <a:r>
              <a:rPr lang="tr-TR">
                <a:solidFill>
                  <a:srgbClr val="000000"/>
                </a:solidFill>
                <a:latin typeface="Times New Roman" charset="0"/>
              </a:rPr>
              <a:t>İlk reaksiyon NADH'ın </a:t>
            </a:r>
            <a:r>
              <a:rPr lang="tr-TR" b="1">
                <a:solidFill>
                  <a:srgbClr val="000000"/>
                </a:solidFill>
                <a:latin typeface="Times New Roman" charset="0"/>
              </a:rPr>
              <a:t>NADH dehidrögenaz (veya NADH-Q redüktaz) multienzim kompleksi </a:t>
            </a:r>
            <a:r>
              <a:rPr lang="tr-TR">
                <a:solidFill>
                  <a:srgbClr val="000000"/>
                </a:solidFill>
                <a:latin typeface="Times New Roman" charset="0"/>
              </a:rPr>
              <a:t>tarafından yükseltgenmesidir. </a:t>
            </a:r>
          </a:p>
          <a:p>
            <a:pPr algn="just">
              <a:lnSpc>
                <a:spcPct val="149000"/>
              </a:lnSpc>
            </a:pPr>
            <a:endParaRPr lang="tr-TR">
              <a:solidFill>
                <a:srgbClr val="000000"/>
              </a:solidFill>
              <a:latin typeface="Times New Roman" charset="0"/>
            </a:endParaRPr>
          </a:p>
          <a:p>
            <a:pPr algn="just">
              <a:lnSpc>
                <a:spcPct val="149000"/>
              </a:lnSpc>
            </a:pPr>
            <a:r>
              <a:rPr lang="tr-TR">
                <a:solidFill>
                  <a:srgbClr val="000000"/>
                </a:solidFill>
                <a:latin typeface="Times New Roman" charset="0"/>
              </a:rPr>
              <a:t>NADH'dan iki elektron enzimin prostetik grubu olan flavin mononükleotid (FMN)'e aktarılarak FMNH</a:t>
            </a:r>
            <a:r>
              <a:rPr lang="tr-TR" baseline="-25000">
                <a:solidFill>
                  <a:srgbClr val="000000"/>
                </a:solidFill>
                <a:latin typeface="Times New Roman" charset="0"/>
              </a:rPr>
              <a:t>2</a:t>
            </a:r>
            <a:r>
              <a:rPr lang="tr-TR">
                <a:solidFill>
                  <a:srgbClr val="000000"/>
                </a:solidFill>
                <a:latin typeface="Times New Roman" charset="0"/>
              </a:rPr>
              <a:t>'ye indirgenir.</a:t>
            </a:r>
            <a:endParaRPr lang="tr-TR">
              <a:latin typeface="Times New Roman" charset="0"/>
            </a:endParaRPr>
          </a:p>
        </p:txBody>
      </p:sp>
      <p:sp>
        <p:nvSpPr>
          <p:cNvPr id="28675" name="4 Metin kutusu"/>
          <p:cNvSpPr txBox="1">
            <a:spLocks noChangeArrowheads="1"/>
          </p:cNvSpPr>
          <p:nvPr/>
        </p:nvSpPr>
        <p:spPr bwMode="auto">
          <a:xfrm>
            <a:off x="1500188" y="4286250"/>
            <a:ext cx="66436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>
                <a:latin typeface="Times New Roman" charset="0"/>
              </a:rPr>
              <a:t>NADH + H</a:t>
            </a:r>
            <a:r>
              <a:rPr lang="tr-TR" baseline="30000">
                <a:latin typeface="Times New Roman" charset="0"/>
              </a:rPr>
              <a:t>+ </a:t>
            </a:r>
            <a:r>
              <a:rPr lang="tr-TR">
                <a:latin typeface="Times New Roman" charset="0"/>
              </a:rPr>
              <a:t> FMN                      FMNH</a:t>
            </a:r>
            <a:r>
              <a:rPr lang="tr-TR" baseline="-25000">
                <a:latin typeface="Times New Roman" charset="0"/>
              </a:rPr>
              <a:t>2</a:t>
            </a:r>
            <a:r>
              <a:rPr lang="tr-TR">
                <a:latin typeface="Times New Roman" charset="0"/>
              </a:rPr>
              <a:t>  + NAD</a:t>
            </a:r>
            <a:r>
              <a:rPr lang="tr-TR" baseline="30000">
                <a:latin typeface="Times New Roman" charset="0"/>
              </a:rPr>
              <a:t>+</a:t>
            </a:r>
          </a:p>
        </p:txBody>
      </p:sp>
      <p:cxnSp>
        <p:nvCxnSpPr>
          <p:cNvPr id="28676" name="6 Düz Ok Bağlayıcısı"/>
          <p:cNvCxnSpPr>
            <a:cxnSpLocks noChangeShapeType="1"/>
          </p:cNvCxnSpPr>
          <p:nvPr/>
        </p:nvCxnSpPr>
        <p:spPr bwMode="auto">
          <a:xfrm>
            <a:off x="4143375" y="4500563"/>
            <a:ext cx="1285875" cy="1587"/>
          </a:xfrm>
          <a:prstGeom prst="straightConnector1">
            <a:avLst/>
          </a:prstGeom>
          <a:noFill/>
          <a:ln w="38100" cmpd="thickThin" algn="ctr">
            <a:solidFill>
              <a:srgbClr val="FF3399"/>
            </a:solidFill>
            <a:round/>
            <a:headEnd/>
            <a:tailEnd type="arrow" w="med" len="med"/>
          </a:ln>
        </p:spPr>
      </p:cxn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285875" y="285750"/>
            <a:ext cx="6929438" cy="233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2000"/>
              </a:lnSpc>
              <a:spcBef>
                <a:spcPts val="1900"/>
              </a:spcBef>
            </a:pPr>
            <a:r>
              <a:rPr lang="tr-TR">
                <a:solidFill>
                  <a:srgbClr val="000000"/>
                </a:solidFill>
                <a:latin typeface="Times New Roman" charset="0"/>
              </a:rPr>
              <a:t>Ubikinon-sitokrom c oksidoredüktaz kompleksi elektronları CoQH</a:t>
            </a:r>
            <a:r>
              <a:rPr lang="tr-TR" baseline="-25000">
                <a:solidFill>
                  <a:srgbClr val="000000"/>
                </a:solidFill>
                <a:latin typeface="Times New Roman" charset="0"/>
              </a:rPr>
              <a:t>2</a:t>
            </a:r>
            <a:r>
              <a:rPr lang="tr-TR">
                <a:solidFill>
                  <a:srgbClr val="000000"/>
                </a:solidFill>
                <a:latin typeface="Times New Roman" charset="0"/>
              </a:rPr>
              <a:t>'den, suda çözünebilen bir periferal membran proteini olan sitokrom c'ye transfer eder.</a:t>
            </a:r>
            <a:endParaRPr lang="tr-TR">
              <a:latin typeface="Times New Roman" charset="0"/>
            </a:endParaRPr>
          </a:p>
          <a:p>
            <a:pPr>
              <a:spcBef>
                <a:spcPct val="50000"/>
              </a:spcBef>
            </a:pPr>
            <a:endParaRPr lang="tr-TR">
              <a:latin typeface="Times New Roman" charset="0"/>
            </a:endParaRPr>
          </a:p>
        </p:txBody>
      </p:sp>
      <p:pic>
        <p:nvPicPr>
          <p:cNvPr id="552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57313" y="2786063"/>
            <a:ext cx="6696075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5300" name="3 Sağ Ayraç"/>
          <p:cNvSpPr>
            <a:spLocks/>
          </p:cNvSpPr>
          <p:nvPr/>
        </p:nvSpPr>
        <p:spPr bwMode="auto">
          <a:xfrm rot="5400000">
            <a:off x="4107656" y="1035845"/>
            <a:ext cx="1285875" cy="7072312"/>
          </a:xfrm>
          <a:prstGeom prst="rightBrace">
            <a:avLst>
              <a:gd name="adj1" fmla="val 8326"/>
              <a:gd name="adj2" fmla="val 50000"/>
            </a:avLst>
          </a:prstGeom>
          <a:noFill/>
          <a:ln w="57150" algn="ctr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tr-TR">
              <a:latin typeface="Times New Roman" charset="0"/>
            </a:endParaRPr>
          </a:p>
        </p:txBody>
      </p:sp>
      <p:sp>
        <p:nvSpPr>
          <p:cNvPr id="55301" name="4 Metin kutusu"/>
          <p:cNvSpPr txBox="1">
            <a:spLocks noChangeArrowheads="1"/>
          </p:cNvSpPr>
          <p:nvPr/>
        </p:nvSpPr>
        <p:spPr bwMode="auto">
          <a:xfrm>
            <a:off x="2428875" y="5286375"/>
            <a:ext cx="51435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b="1">
                <a:solidFill>
                  <a:srgbClr val="0070C0"/>
                </a:solidFill>
                <a:latin typeface="Times New Roman" charset="0"/>
              </a:rPr>
              <a:t>Ubikinon sitokrom c oksidoreduktaz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ext Box 2"/>
          <p:cNvSpPr txBox="1">
            <a:spLocks noChangeArrowheads="1"/>
          </p:cNvSpPr>
          <p:nvPr/>
        </p:nvSpPr>
        <p:spPr bwMode="auto">
          <a:xfrm>
            <a:off x="642938" y="1428750"/>
            <a:ext cx="7143750" cy="393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2" algn="just">
              <a:lnSpc>
                <a:spcPct val="152000"/>
              </a:lnSpc>
              <a:spcBef>
                <a:spcPts val="3700"/>
              </a:spcBef>
            </a:pPr>
            <a:r>
              <a:rPr lang="tr-TR">
                <a:solidFill>
                  <a:srgbClr val="000000"/>
                </a:solidFill>
                <a:latin typeface="Times New Roman" charset="0"/>
              </a:rPr>
              <a:t>Daha sonra indirgenmiş sitokrom c, elektronunu </a:t>
            </a:r>
            <a:r>
              <a:rPr lang="tr-TR" b="1">
                <a:solidFill>
                  <a:srgbClr val="000000"/>
                </a:solidFill>
                <a:latin typeface="Times New Roman" charset="0"/>
              </a:rPr>
              <a:t>sitokrom oksidaz kompleksine   </a:t>
            </a:r>
            <a:r>
              <a:rPr lang="tr-TR">
                <a:solidFill>
                  <a:srgbClr val="000000"/>
                </a:solidFill>
                <a:latin typeface="Times New Roman" charset="0"/>
              </a:rPr>
              <a:t>aktarır.   </a:t>
            </a:r>
          </a:p>
          <a:p>
            <a:pPr lvl="2" algn="just">
              <a:lnSpc>
                <a:spcPct val="152000"/>
              </a:lnSpc>
              <a:spcBef>
                <a:spcPts val="3700"/>
              </a:spcBef>
            </a:pPr>
            <a:r>
              <a:rPr lang="tr-TR">
                <a:solidFill>
                  <a:srgbClr val="000000"/>
                </a:solidFill>
                <a:latin typeface="Times New Roman" charset="0"/>
              </a:rPr>
              <a:t>Sitokrom   c'nin   rolü   CoQ'ya   benzemektedir   ve solunum zincirindeki kompleksler arasında hareketli bir elektron taşıyıcısı görevini görür.</a:t>
            </a:r>
            <a:br>
              <a:rPr lang="tr-TR">
                <a:solidFill>
                  <a:srgbClr val="000000"/>
                </a:solidFill>
                <a:latin typeface="Times New Roman" charset="0"/>
              </a:rPr>
            </a:br>
            <a:endParaRPr lang="tr-TR">
              <a:solidFill>
                <a:srgbClr val="000000"/>
              </a:solidFill>
              <a:latin typeface="Times New Roman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714375" y="2000250"/>
            <a:ext cx="7643813" cy="3906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2" algn="just">
              <a:lnSpc>
                <a:spcPct val="149000"/>
              </a:lnSpc>
              <a:spcBef>
                <a:spcPts val="2013"/>
              </a:spcBef>
            </a:pPr>
            <a:r>
              <a:rPr lang="tr-TR">
                <a:solidFill>
                  <a:srgbClr val="000000"/>
                </a:solidFill>
                <a:latin typeface="Times New Roman" charset="0"/>
              </a:rPr>
              <a:t>Elektronlar önce kompleksin sitokrom a bileşenine, oradan da bakır ihtiva eden sitokrom a</a:t>
            </a:r>
            <a:r>
              <a:rPr lang="tr-TR" baseline="-25000">
                <a:solidFill>
                  <a:srgbClr val="000000"/>
                </a:solidFill>
                <a:latin typeface="Times New Roman" charset="0"/>
              </a:rPr>
              <a:t>3</a:t>
            </a:r>
            <a:r>
              <a:rPr lang="tr-TR">
                <a:solidFill>
                  <a:srgbClr val="000000"/>
                </a:solidFill>
                <a:latin typeface="Times New Roman" charset="0"/>
              </a:rPr>
              <a:t>'e aktarılır. </a:t>
            </a:r>
          </a:p>
          <a:p>
            <a:pPr lvl="2" algn="just">
              <a:lnSpc>
                <a:spcPct val="149000"/>
              </a:lnSpc>
              <a:spcBef>
                <a:spcPts val="2013"/>
              </a:spcBef>
            </a:pPr>
            <a:endParaRPr lang="tr-TR">
              <a:solidFill>
                <a:srgbClr val="000000"/>
              </a:solidFill>
              <a:latin typeface="Times New Roman" charset="0"/>
            </a:endParaRPr>
          </a:p>
          <a:p>
            <a:pPr lvl="2" algn="just">
              <a:lnSpc>
                <a:spcPct val="149000"/>
              </a:lnSpc>
              <a:spcBef>
                <a:spcPts val="2013"/>
              </a:spcBef>
            </a:pPr>
            <a:r>
              <a:rPr lang="tr-TR">
                <a:solidFill>
                  <a:srgbClr val="000000"/>
                </a:solidFill>
                <a:latin typeface="Times New Roman" charset="0"/>
              </a:rPr>
              <a:t>Bu bakır atomu sit a</a:t>
            </a:r>
            <a:r>
              <a:rPr lang="tr-TR" baseline="-25000">
                <a:solidFill>
                  <a:srgbClr val="000000"/>
                </a:solidFill>
                <a:latin typeface="Times New Roman" charset="0"/>
              </a:rPr>
              <a:t>3</a:t>
            </a:r>
            <a:r>
              <a:rPr lang="tr-TR">
                <a:solidFill>
                  <a:srgbClr val="000000"/>
                </a:solidFill>
                <a:latin typeface="Times New Roman" charset="0"/>
              </a:rPr>
              <a:t>'den 0</a:t>
            </a:r>
            <a:r>
              <a:rPr lang="tr-TR" baseline="-25000">
                <a:solidFill>
                  <a:srgbClr val="000000"/>
                </a:solidFill>
                <a:latin typeface="Times New Roman" charset="0"/>
              </a:rPr>
              <a:t>2</a:t>
            </a:r>
            <a:r>
              <a:rPr lang="tr-TR">
                <a:solidFill>
                  <a:srgbClr val="000000"/>
                </a:solidFill>
                <a:latin typeface="Times New Roman" charset="0"/>
              </a:rPr>
              <a:t>'ye elektronu transfer ederken +2 ve +1 yükseltgenme basamakları arasında mekik dokur. </a:t>
            </a:r>
            <a:endParaRPr lang="tr-TR">
              <a:latin typeface="Times New Roman" charset="0"/>
            </a:endParaRPr>
          </a:p>
        </p:txBody>
      </p:sp>
      <p:pic>
        <p:nvPicPr>
          <p:cNvPr id="5734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43063" y="714375"/>
            <a:ext cx="6381750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1 Metin kutusu"/>
          <p:cNvSpPr txBox="1">
            <a:spLocks noChangeArrowheads="1"/>
          </p:cNvSpPr>
          <p:nvPr/>
        </p:nvSpPr>
        <p:spPr bwMode="auto">
          <a:xfrm>
            <a:off x="1428750" y="2643188"/>
            <a:ext cx="6715125" cy="168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>
                <a:solidFill>
                  <a:srgbClr val="000000"/>
                </a:solidFill>
                <a:latin typeface="Times New Roman" charset="0"/>
              </a:rPr>
              <a:t>Bir 0</a:t>
            </a:r>
            <a:r>
              <a:rPr lang="tr-TR" baseline="-25000">
                <a:solidFill>
                  <a:srgbClr val="000000"/>
                </a:solidFill>
                <a:latin typeface="Times New Roman" charset="0"/>
              </a:rPr>
              <a:t>2</a:t>
            </a:r>
            <a:r>
              <a:rPr lang="tr-TR">
                <a:solidFill>
                  <a:srgbClr val="000000"/>
                </a:solidFill>
                <a:latin typeface="Times New Roman" charset="0"/>
              </a:rPr>
              <a:t> molekülünden iki H</a:t>
            </a:r>
            <a:r>
              <a:rPr lang="tr-TR" baseline="-25000">
                <a:solidFill>
                  <a:srgbClr val="000000"/>
                </a:solidFill>
                <a:latin typeface="Times New Roman" charset="0"/>
              </a:rPr>
              <a:t>2</a:t>
            </a:r>
            <a:r>
              <a:rPr lang="tr-TR">
                <a:solidFill>
                  <a:srgbClr val="000000"/>
                </a:solidFill>
                <a:latin typeface="Times New Roman" charset="0"/>
              </a:rPr>
              <a:t>0 molekülünün oluşumu dört elektron gerektiren bir olaydır, fakat hem grupları birer elektron aktarabilmektedir.</a:t>
            </a:r>
            <a:endParaRPr lang="tr-TR">
              <a:latin typeface="Times New Roman" charset="0"/>
            </a:endParaRPr>
          </a:p>
        </p:txBody>
      </p:sp>
      <p:pic>
        <p:nvPicPr>
          <p:cNvPr id="5837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43063" y="1143000"/>
            <a:ext cx="6381750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714375" y="1714500"/>
            <a:ext cx="7315200" cy="288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2" algn="just">
              <a:lnSpc>
                <a:spcPct val="155000"/>
              </a:lnSpc>
              <a:spcBef>
                <a:spcPts val="1938"/>
              </a:spcBef>
            </a:pPr>
            <a:r>
              <a:rPr lang="tr-TR">
                <a:solidFill>
                  <a:srgbClr val="000000"/>
                </a:solidFill>
                <a:latin typeface="Times New Roman" charset="0"/>
              </a:rPr>
              <a:t>Dört, elektronun bir 0</a:t>
            </a:r>
            <a:r>
              <a:rPr lang="tr-TR" baseline="-25000">
                <a:solidFill>
                  <a:srgbClr val="000000"/>
                </a:solidFill>
                <a:latin typeface="Times New Roman" charset="0"/>
              </a:rPr>
              <a:t>2</a:t>
            </a:r>
            <a:r>
              <a:rPr lang="tr-TR">
                <a:solidFill>
                  <a:srgbClr val="000000"/>
                </a:solidFill>
                <a:latin typeface="Times New Roman" charset="0"/>
              </a:rPr>
              <a:t> molekülünü indirgemek üzere aynı anda nasıl bir araya geldiği henüz tam aydınlanmamış olmamakla birlikte, açıklayıcı bilgilere son yıllarda ulaşılmış ve bazı hipotezler ileri sürülmüştür  Bir örneği de aşağıdadır</a:t>
            </a:r>
            <a:endParaRPr lang="tr-TR">
              <a:latin typeface="Times New Roman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418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90725" y="952500"/>
            <a:ext cx="516255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2"/>
          <p:cNvSpPr txBox="1">
            <a:spLocks noChangeArrowheads="1"/>
          </p:cNvSpPr>
          <p:nvPr/>
        </p:nvSpPr>
        <p:spPr bwMode="auto">
          <a:xfrm>
            <a:off x="642938" y="500063"/>
            <a:ext cx="7643812" cy="3970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2" algn="just">
              <a:lnSpc>
                <a:spcPct val="200000"/>
              </a:lnSpc>
            </a:pPr>
            <a:r>
              <a:rPr lang="tr-TR">
                <a:solidFill>
                  <a:srgbClr val="000000"/>
                </a:solidFill>
                <a:latin typeface="Times New Roman" charset="0"/>
              </a:rPr>
              <a:t>Daha sonra elektronlar FMNH</a:t>
            </a:r>
            <a:r>
              <a:rPr lang="tr-TR" baseline="-25000">
                <a:solidFill>
                  <a:srgbClr val="000000"/>
                </a:solidFill>
                <a:latin typeface="Times New Roman" charset="0"/>
              </a:rPr>
              <a:t>2</a:t>
            </a:r>
            <a:r>
              <a:rPr lang="tr-TR">
                <a:solidFill>
                  <a:srgbClr val="000000"/>
                </a:solidFill>
                <a:latin typeface="Times New Roman" charset="0"/>
              </a:rPr>
              <a:t>'den NADH dehidrogenaz kompleksinin bir başka prostetik grubunu teşkil eden bir seri demir-kükürt (FeS olarak gösterilir) komplekslerine aktarılır. </a:t>
            </a:r>
            <a:endParaRPr lang="tr-TR">
              <a:latin typeface="Times New Roman" charset="0"/>
            </a:endParaRPr>
          </a:p>
          <a:p>
            <a:pPr>
              <a:lnSpc>
                <a:spcPct val="200000"/>
              </a:lnSpc>
              <a:spcBef>
                <a:spcPct val="50000"/>
              </a:spcBef>
            </a:pPr>
            <a:endParaRPr lang="tr-TR">
              <a:latin typeface="Times New Roman" charset="0"/>
            </a:endParaRPr>
          </a:p>
        </p:txBody>
      </p:sp>
      <p:sp>
        <p:nvSpPr>
          <p:cNvPr id="29699" name="5 Oval Belirtme Çizgisi"/>
          <p:cNvSpPr>
            <a:spLocks noChangeArrowheads="1"/>
          </p:cNvSpPr>
          <p:nvPr/>
        </p:nvSpPr>
        <p:spPr bwMode="auto">
          <a:xfrm>
            <a:off x="2143125" y="4357688"/>
            <a:ext cx="4714875" cy="2071687"/>
          </a:xfrm>
          <a:prstGeom prst="wedgeEllipseCallout">
            <a:avLst>
              <a:gd name="adj1" fmla="val 8667"/>
              <a:gd name="adj2" fmla="val -89185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r-TR">
              <a:latin typeface="Times New Roman" charset="0"/>
            </a:endParaRPr>
          </a:p>
        </p:txBody>
      </p:sp>
      <p:sp>
        <p:nvSpPr>
          <p:cNvPr id="29700" name="6 Metin kutusu"/>
          <p:cNvSpPr txBox="1">
            <a:spLocks noChangeArrowheads="1"/>
          </p:cNvSpPr>
          <p:nvPr/>
        </p:nvSpPr>
        <p:spPr bwMode="auto">
          <a:xfrm>
            <a:off x="2428875" y="4857750"/>
            <a:ext cx="4500563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 sz="2800" b="1">
                <a:solidFill>
                  <a:schemeClr val="bg1"/>
                </a:solidFill>
                <a:latin typeface="Times New Roman" charset="0"/>
              </a:rPr>
              <a:t>Burada demir atomları "hem" grubuna ait değildir.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1500188" y="857250"/>
            <a:ext cx="62865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tr-T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-94"/>
              </a:rPr>
              <a:t>Solunum Zinciri Komplekslerinin Bileşimleri</a:t>
            </a:r>
          </a:p>
        </p:txBody>
      </p:sp>
      <p:graphicFrame>
        <p:nvGraphicFramePr>
          <p:cNvPr id="5" name="4 Tablo"/>
          <p:cNvGraphicFramePr>
            <a:graphicFrameLocks noGrp="1"/>
          </p:cNvGraphicFramePr>
          <p:nvPr/>
        </p:nvGraphicFramePr>
        <p:xfrm>
          <a:off x="500063" y="1857375"/>
          <a:ext cx="8215370" cy="3175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0197"/>
                <a:gridCol w="2844470"/>
                <a:gridCol w="1584686"/>
                <a:gridCol w="2286017"/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b="1" dirty="0" smtClean="0"/>
                        <a:t>Kompleks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Adı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Protein sayısı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 err="1" smtClean="0"/>
                        <a:t>Prostetik</a:t>
                      </a:r>
                      <a:r>
                        <a:rPr lang="tr-TR" b="1" dirty="0" smtClean="0"/>
                        <a:t> gruplar</a:t>
                      </a:r>
                      <a:endParaRPr lang="tr-TR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2000" dirty="0" smtClean="0"/>
                        <a:t>Kompleks</a:t>
                      </a:r>
                    </a:p>
                    <a:p>
                      <a:r>
                        <a:rPr lang="tr-TR" sz="2000" baseline="0" dirty="0" smtClean="0"/>
                        <a:t>       I</a:t>
                      </a:r>
                      <a:endParaRPr lang="tr-T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smtClean="0"/>
                        <a:t>NADH </a:t>
                      </a:r>
                      <a:r>
                        <a:rPr lang="tr-TR" sz="2000" dirty="0" err="1" smtClean="0"/>
                        <a:t>Dehidrogenaz</a:t>
                      </a:r>
                      <a:endParaRPr lang="tr-T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/>
                        <a:t>43</a:t>
                      </a:r>
                      <a:endParaRPr lang="tr-T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smtClean="0"/>
                        <a:t>FMN,</a:t>
                      </a:r>
                    </a:p>
                    <a:p>
                      <a:r>
                        <a:rPr lang="tr-TR" sz="2000" dirty="0" smtClean="0"/>
                        <a:t>7 </a:t>
                      </a:r>
                      <a:r>
                        <a:rPr lang="tr-TR" sz="2000" dirty="0" err="1" smtClean="0"/>
                        <a:t>Fe</a:t>
                      </a:r>
                      <a:r>
                        <a:rPr lang="tr-TR" sz="2000" dirty="0" smtClean="0"/>
                        <a:t>-S merkezi</a:t>
                      </a:r>
                      <a:endParaRPr lang="tr-TR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2000" dirty="0" smtClean="0"/>
                        <a:t>Kompleks </a:t>
                      </a:r>
                    </a:p>
                    <a:p>
                      <a:r>
                        <a:rPr lang="tr-TR" sz="2000" dirty="0" smtClean="0"/>
                        <a:t>       II</a:t>
                      </a:r>
                      <a:endParaRPr lang="tr-T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err="1" smtClean="0"/>
                        <a:t>Suksinat</a:t>
                      </a:r>
                      <a:r>
                        <a:rPr lang="tr-TR" sz="2000" dirty="0" smtClean="0"/>
                        <a:t>-</a:t>
                      </a:r>
                      <a:r>
                        <a:rPr lang="tr-TR" sz="2000" dirty="0" err="1" smtClean="0"/>
                        <a:t>CoQ</a:t>
                      </a:r>
                      <a:r>
                        <a:rPr lang="tr-TR" sz="2000" dirty="0" smtClean="0"/>
                        <a:t> </a:t>
                      </a:r>
                      <a:r>
                        <a:rPr lang="tr-TR" sz="2000" dirty="0" err="1" smtClean="0"/>
                        <a:t>Reduktaz</a:t>
                      </a:r>
                      <a:endParaRPr lang="tr-T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/>
                        <a:t>5</a:t>
                      </a:r>
                      <a:endParaRPr lang="tr-T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smtClean="0"/>
                        <a:t>FAD,</a:t>
                      </a:r>
                      <a:r>
                        <a:rPr lang="tr-TR" sz="2000" baseline="0" dirty="0" smtClean="0"/>
                        <a:t> sit b</a:t>
                      </a:r>
                      <a:r>
                        <a:rPr lang="tr-TR" sz="2000" baseline="-25000" dirty="0" smtClean="0"/>
                        <a:t>560</a:t>
                      </a:r>
                      <a:r>
                        <a:rPr lang="tr-TR" sz="2000" baseline="0" dirty="0" smtClean="0"/>
                        <a:t>,</a:t>
                      </a:r>
                    </a:p>
                    <a:p>
                      <a:r>
                        <a:rPr lang="tr-TR" sz="2000" baseline="0" dirty="0" smtClean="0"/>
                        <a:t>3Fe-S merkezi</a:t>
                      </a:r>
                      <a:endParaRPr lang="tr-TR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2000" dirty="0" smtClean="0"/>
                        <a:t>Kompleks</a:t>
                      </a:r>
                    </a:p>
                    <a:p>
                      <a:r>
                        <a:rPr lang="tr-TR" sz="2000" dirty="0" smtClean="0"/>
                        <a:t>       III</a:t>
                      </a:r>
                      <a:endParaRPr lang="tr-T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err="1" smtClean="0"/>
                        <a:t>CoQ</a:t>
                      </a:r>
                      <a:r>
                        <a:rPr lang="tr-TR" sz="2000" dirty="0" smtClean="0"/>
                        <a:t>-sit c </a:t>
                      </a:r>
                      <a:r>
                        <a:rPr lang="tr-TR" sz="2000" dirty="0" err="1" smtClean="0"/>
                        <a:t>Reduktaz</a:t>
                      </a:r>
                      <a:endParaRPr lang="tr-T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/>
                        <a:t>11</a:t>
                      </a:r>
                      <a:endParaRPr lang="tr-T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smtClean="0"/>
                        <a:t>sit</a:t>
                      </a:r>
                      <a:r>
                        <a:rPr lang="tr-TR" sz="2000" baseline="0" dirty="0" smtClean="0"/>
                        <a:t> </a:t>
                      </a:r>
                      <a:r>
                        <a:rPr lang="tr-TR" sz="2000" baseline="0" dirty="0" err="1" smtClean="0"/>
                        <a:t>b</a:t>
                      </a:r>
                      <a:r>
                        <a:rPr lang="tr-TR" sz="2000" baseline="-25000" dirty="0" err="1" smtClean="0"/>
                        <a:t>H</a:t>
                      </a:r>
                      <a:r>
                        <a:rPr lang="tr-TR" sz="2000" baseline="0" dirty="0" smtClean="0"/>
                        <a:t>, sit </a:t>
                      </a:r>
                      <a:r>
                        <a:rPr lang="tr-TR" sz="2000" baseline="0" dirty="0" err="1" smtClean="0"/>
                        <a:t>b</a:t>
                      </a:r>
                      <a:r>
                        <a:rPr lang="tr-TR" sz="2000" baseline="-25000" dirty="0" err="1" smtClean="0"/>
                        <a:t>L</a:t>
                      </a:r>
                      <a:r>
                        <a:rPr lang="tr-TR" sz="2000" baseline="0" dirty="0" smtClean="0"/>
                        <a:t>, sit </a:t>
                      </a:r>
                      <a:r>
                        <a:rPr lang="tr-TR" sz="2000" baseline="-25000" dirty="0" smtClean="0"/>
                        <a:t>C1</a:t>
                      </a:r>
                      <a:r>
                        <a:rPr lang="tr-TR" sz="2000" baseline="0" dirty="0" smtClean="0"/>
                        <a:t>, </a:t>
                      </a:r>
                      <a:r>
                        <a:rPr lang="tr-TR" sz="2000" baseline="0" dirty="0" err="1" smtClean="0"/>
                        <a:t>Fe</a:t>
                      </a:r>
                      <a:r>
                        <a:rPr lang="tr-TR" sz="2000" baseline="0" dirty="0" smtClean="0"/>
                        <a:t>-</a:t>
                      </a:r>
                      <a:r>
                        <a:rPr lang="tr-TR" sz="2000" baseline="0" dirty="0" err="1" smtClean="0"/>
                        <a:t>S</a:t>
                      </a:r>
                      <a:r>
                        <a:rPr lang="tr-TR" sz="2000" baseline="-25000" dirty="0" err="1" smtClean="0"/>
                        <a:t>Rieske</a:t>
                      </a:r>
                      <a:endParaRPr lang="tr-TR" sz="2000" baseline="-25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2000" dirty="0" smtClean="0"/>
                        <a:t>Kompleks </a:t>
                      </a:r>
                    </a:p>
                    <a:p>
                      <a:r>
                        <a:rPr lang="tr-TR" sz="2000" baseline="0" dirty="0" smtClean="0"/>
                        <a:t>       IV</a:t>
                      </a:r>
                      <a:endParaRPr lang="tr-TR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err="1" smtClean="0"/>
                        <a:t>Sitokrom</a:t>
                      </a:r>
                      <a:r>
                        <a:rPr lang="tr-TR" sz="2000" dirty="0" smtClean="0"/>
                        <a:t> c </a:t>
                      </a:r>
                      <a:r>
                        <a:rPr lang="tr-TR" sz="2000" dirty="0" err="1" smtClean="0"/>
                        <a:t>Oksidaz</a:t>
                      </a:r>
                      <a:endParaRPr lang="tr-T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/>
                        <a:t>13</a:t>
                      </a:r>
                      <a:endParaRPr lang="tr-T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smtClean="0"/>
                        <a:t>Sit a, sit a</a:t>
                      </a:r>
                      <a:r>
                        <a:rPr lang="tr-TR" sz="2000" baseline="-25000" dirty="0" smtClean="0"/>
                        <a:t>3</a:t>
                      </a:r>
                      <a:r>
                        <a:rPr lang="tr-TR" sz="2000" dirty="0" smtClean="0"/>
                        <a:t>, </a:t>
                      </a:r>
                      <a:r>
                        <a:rPr lang="tr-TR" sz="2000" dirty="0" err="1" smtClean="0"/>
                        <a:t>Cu</a:t>
                      </a:r>
                      <a:r>
                        <a:rPr lang="tr-TR" sz="2000" baseline="-25000" dirty="0" err="1" smtClean="0"/>
                        <a:t>A</a:t>
                      </a:r>
                      <a:r>
                        <a:rPr lang="tr-TR" sz="2000" dirty="0" smtClean="0"/>
                        <a:t>,</a:t>
                      </a:r>
                      <a:r>
                        <a:rPr lang="tr-TR" sz="2000" baseline="0" dirty="0" smtClean="0"/>
                        <a:t> </a:t>
                      </a:r>
                      <a:r>
                        <a:rPr lang="tr-TR" sz="2000" baseline="0" dirty="0" err="1" smtClean="0"/>
                        <a:t>Cu</a:t>
                      </a:r>
                      <a:r>
                        <a:rPr lang="tr-TR" sz="2000" baseline="-25000" dirty="0" err="1" smtClean="0"/>
                        <a:t>B</a:t>
                      </a:r>
                      <a:endParaRPr lang="tr-TR" sz="2000" baseline="-25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2"/>
          <p:cNvSpPr txBox="1">
            <a:spLocks noChangeArrowheads="1"/>
          </p:cNvSpPr>
          <p:nvPr/>
        </p:nvSpPr>
        <p:spPr bwMode="auto">
          <a:xfrm>
            <a:off x="1143000" y="1714500"/>
            <a:ext cx="6858000" cy="304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200000"/>
              </a:lnSpc>
              <a:spcBef>
                <a:spcPct val="50000"/>
              </a:spcBef>
            </a:pPr>
            <a:r>
              <a:rPr lang="tr-TR">
                <a:solidFill>
                  <a:srgbClr val="000000"/>
                </a:solidFill>
                <a:latin typeface="Times New Roman" charset="0"/>
              </a:rPr>
              <a:t>Son yıllarda yapılan araştırmalar </a:t>
            </a:r>
            <a:r>
              <a:rPr lang="tr-TR" b="1">
                <a:solidFill>
                  <a:srgbClr val="FF0000"/>
                </a:solidFill>
                <a:latin typeface="Times New Roman" charset="0"/>
              </a:rPr>
              <a:t>demir-kükürt proteinlerinin</a:t>
            </a:r>
            <a:r>
              <a:rPr lang="tr-TR">
                <a:solidFill>
                  <a:srgbClr val="000000"/>
                </a:solidFill>
                <a:latin typeface="Times New Roman" charset="0"/>
              </a:rPr>
              <a:t> biyolojik sistemlerdeki bir çok redoks reaksiyonlarında çok önemli roller</a:t>
            </a:r>
            <a:br>
              <a:rPr lang="tr-TR">
                <a:solidFill>
                  <a:srgbClr val="000000"/>
                </a:solidFill>
                <a:latin typeface="Times New Roman" charset="0"/>
              </a:rPr>
            </a:br>
            <a:r>
              <a:rPr lang="tr-TR">
                <a:solidFill>
                  <a:srgbClr val="000000"/>
                </a:solidFill>
                <a:latin typeface="Times New Roman" charset="0"/>
              </a:rPr>
              <a:t>oynadığını ortaya koymuştur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928688" y="1000125"/>
            <a:ext cx="7286625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200000"/>
              </a:lnSpc>
              <a:spcBef>
                <a:spcPct val="50000"/>
              </a:spcBef>
            </a:pPr>
            <a:r>
              <a:rPr lang="tr-TR">
                <a:solidFill>
                  <a:srgbClr val="000000"/>
                </a:solidFill>
                <a:latin typeface="Times New Roman" charset="0"/>
              </a:rPr>
              <a:t>Bunların en basitinde, </a:t>
            </a:r>
            <a:r>
              <a:rPr lang="tr-TR" b="1">
                <a:solidFill>
                  <a:srgbClr val="FF3399"/>
                </a:solidFill>
                <a:latin typeface="Times New Roman" charset="0"/>
              </a:rPr>
              <a:t>tek bir Fe atomu</a:t>
            </a:r>
            <a:r>
              <a:rPr lang="tr-TR">
                <a:solidFill>
                  <a:srgbClr val="000000"/>
                </a:solidFill>
                <a:latin typeface="Times New Roman" charset="0"/>
              </a:rPr>
              <a:t>, protein yapısındaki sisteinlerin -SH gruplarına tetrahedral koordinasyon bağları ile bağlanmış haldedir. </a:t>
            </a:r>
          </a:p>
        </p:txBody>
      </p:sp>
      <p:sp>
        <p:nvSpPr>
          <p:cNvPr id="32771" name="4 Metin kutusu"/>
          <p:cNvSpPr txBox="1">
            <a:spLocks noChangeArrowheads="1"/>
          </p:cNvSpPr>
          <p:nvPr/>
        </p:nvSpPr>
        <p:spPr bwMode="auto">
          <a:xfrm>
            <a:off x="428625" y="214313"/>
            <a:ext cx="5786438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b="1">
                <a:solidFill>
                  <a:srgbClr val="7030A0"/>
                </a:solidFill>
                <a:latin typeface="Times New Roman" charset="0"/>
              </a:rPr>
              <a:t>Üç tip FeS merkezi, bilinmektedir </a:t>
            </a:r>
          </a:p>
          <a:p>
            <a:endParaRPr lang="tr-TR">
              <a:latin typeface="Times New Roman" charset="0"/>
            </a:endParaRPr>
          </a:p>
        </p:txBody>
      </p:sp>
      <p:pic>
        <p:nvPicPr>
          <p:cNvPr id="32772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28938" y="3548063"/>
            <a:ext cx="3238500" cy="330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1 Metin kutusu"/>
          <p:cNvSpPr txBox="1">
            <a:spLocks noChangeArrowheads="1"/>
          </p:cNvSpPr>
          <p:nvPr/>
        </p:nvSpPr>
        <p:spPr bwMode="auto">
          <a:xfrm>
            <a:off x="1000125" y="1500188"/>
            <a:ext cx="27146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>
                <a:solidFill>
                  <a:srgbClr val="000000"/>
                </a:solidFill>
                <a:latin typeface="Times New Roman" charset="0"/>
              </a:rPr>
              <a:t>İkinci tipte (Fe</a:t>
            </a:r>
            <a:r>
              <a:rPr lang="tr-TR" baseline="-25000">
                <a:solidFill>
                  <a:srgbClr val="000000"/>
                </a:solidFill>
                <a:latin typeface="Times New Roman" charset="0"/>
              </a:rPr>
              <a:t>2</a:t>
            </a:r>
            <a:r>
              <a:rPr lang="tr-TR">
                <a:solidFill>
                  <a:srgbClr val="000000"/>
                </a:solidFill>
                <a:latin typeface="Times New Roman" charset="0"/>
              </a:rPr>
              <a:t>S</a:t>
            </a:r>
            <a:r>
              <a:rPr lang="tr-TR" baseline="-25000">
                <a:solidFill>
                  <a:srgbClr val="000000"/>
                </a:solidFill>
                <a:latin typeface="Times New Roman" charset="0"/>
              </a:rPr>
              <a:t>2</a:t>
            </a:r>
            <a:r>
              <a:rPr lang="tr-TR">
                <a:solidFill>
                  <a:srgbClr val="000000"/>
                </a:solidFill>
                <a:latin typeface="Times New Roman" charset="0"/>
              </a:rPr>
              <a:t>); </a:t>
            </a:r>
          </a:p>
        </p:txBody>
      </p:sp>
      <p:sp>
        <p:nvSpPr>
          <p:cNvPr id="33795" name="2 Metin kutusu"/>
          <p:cNvSpPr txBox="1">
            <a:spLocks noChangeArrowheads="1"/>
          </p:cNvSpPr>
          <p:nvPr/>
        </p:nvSpPr>
        <p:spPr bwMode="auto">
          <a:xfrm>
            <a:off x="4500563" y="857250"/>
            <a:ext cx="4429125" cy="1687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tr-TR">
                <a:solidFill>
                  <a:srgbClr val="000000"/>
                </a:solidFill>
                <a:latin typeface="Times New Roman" charset="0"/>
              </a:rPr>
              <a:t>İki Fe atomu, </a:t>
            </a:r>
          </a:p>
          <a:p>
            <a:pPr>
              <a:lnSpc>
                <a:spcPct val="150000"/>
              </a:lnSpc>
            </a:pPr>
            <a:r>
              <a:rPr lang="tr-TR">
                <a:solidFill>
                  <a:srgbClr val="000000"/>
                </a:solidFill>
                <a:latin typeface="Times New Roman" charset="0"/>
              </a:rPr>
              <a:t>İki inorganik kükürt</a:t>
            </a:r>
          </a:p>
          <a:p>
            <a:pPr>
              <a:lnSpc>
                <a:spcPct val="150000"/>
              </a:lnSpc>
            </a:pPr>
            <a:r>
              <a:rPr lang="tr-TR">
                <a:solidFill>
                  <a:srgbClr val="000000"/>
                </a:solidFill>
                <a:latin typeface="Times New Roman" charset="0"/>
              </a:rPr>
              <a:t>Dört sistein -SH grubu vardır,</a:t>
            </a:r>
            <a:endParaRPr lang="tr-TR">
              <a:latin typeface="Times New Roman" charset="0"/>
            </a:endParaRPr>
          </a:p>
        </p:txBody>
      </p:sp>
      <p:sp>
        <p:nvSpPr>
          <p:cNvPr id="33796" name="4 Sağ Ayraç"/>
          <p:cNvSpPr>
            <a:spLocks/>
          </p:cNvSpPr>
          <p:nvPr/>
        </p:nvSpPr>
        <p:spPr bwMode="auto">
          <a:xfrm>
            <a:off x="3714750" y="928688"/>
            <a:ext cx="571500" cy="1643062"/>
          </a:xfrm>
          <a:prstGeom prst="rightBrace">
            <a:avLst>
              <a:gd name="adj1" fmla="val 8332"/>
              <a:gd name="adj2" fmla="val 50000"/>
            </a:avLst>
          </a:prstGeom>
          <a:noFill/>
          <a:ln w="50800" algn="ctr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tr-TR">
              <a:latin typeface="Times New Roman" charset="0"/>
            </a:endParaRPr>
          </a:p>
        </p:txBody>
      </p:sp>
      <p:pic>
        <p:nvPicPr>
          <p:cNvPr id="3379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0" y="3143250"/>
            <a:ext cx="4452938" cy="3167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1 Metin kutusu"/>
          <p:cNvSpPr txBox="1">
            <a:spLocks noChangeArrowheads="1"/>
          </p:cNvSpPr>
          <p:nvPr/>
        </p:nvSpPr>
        <p:spPr bwMode="auto">
          <a:xfrm>
            <a:off x="928688" y="571500"/>
            <a:ext cx="66436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>
                <a:solidFill>
                  <a:srgbClr val="000000"/>
                </a:solidFill>
                <a:latin typeface="Times New Roman" charset="0"/>
              </a:rPr>
              <a:t>Ücüncü tip merkez Fe</a:t>
            </a:r>
            <a:r>
              <a:rPr lang="tr-TR" baseline="-25000">
                <a:solidFill>
                  <a:srgbClr val="000000"/>
                </a:solidFill>
                <a:latin typeface="Times New Roman" charset="0"/>
              </a:rPr>
              <a:t>4</a:t>
            </a:r>
            <a:r>
              <a:rPr lang="tr-TR">
                <a:solidFill>
                  <a:srgbClr val="000000"/>
                </a:solidFill>
                <a:latin typeface="Times New Roman" charset="0"/>
              </a:rPr>
              <a:t>S</a:t>
            </a:r>
            <a:r>
              <a:rPr lang="tr-TR" baseline="-25000">
                <a:solidFill>
                  <a:srgbClr val="000000"/>
                </a:solidFill>
                <a:latin typeface="Times New Roman" charset="0"/>
              </a:rPr>
              <a:t>4</a:t>
            </a:r>
            <a:r>
              <a:rPr lang="tr-TR">
                <a:solidFill>
                  <a:srgbClr val="000000"/>
                </a:solidFill>
                <a:latin typeface="Times New Roman" charset="0"/>
              </a:rPr>
              <a:t> şeklinde gösterilir</a:t>
            </a:r>
            <a:endParaRPr lang="tr-TR">
              <a:latin typeface="Times New Roman" charset="0"/>
            </a:endParaRPr>
          </a:p>
        </p:txBody>
      </p:sp>
      <p:sp>
        <p:nvSpPr>
          <p:cNvPr id="34819" name="2 Metin kutusu"/>
          <p:cNvSpPr txBox="1">
            <a:spLocks noChangeArrowheads="1"/>
          </p:cNvSpPr>
          <p:nvPr/>
        </p:nvSpPr>
        <p:spPr bwMode="auto">
          <a:xfrm>
            <a:off x="4286250" y="1428750"/>
            <a:ext cx="4214813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tr-TR">
                <a:solidFill>
                  <a:srgbClr val="000000"/>
                </a:solidFill>
                <a:latin typeface="Times New Roman" charset="0"/>
              </a:rPr>
              <a:t>Dört Fe atomu </a:t>
            </a:r>
          </a:p>
          <a:p>
            <a:pPr>
              <a:lnSpc>
                <a:spcPct val="150000"/>
              </a:lnSpc>
            </a:pPr>
            <a:r>
              <a:rPr lang="tr-TR">
                <a:solidFill>
                  <a:srgbClr val="000000"/>
                </a:solidFill>
                <a:latin typeface="Times New Roman" charset="0"/>
              </a:rPr>
              <a:t>Dört inorganik kükürt </a:t>
            </a:r>
          </a:p>
          <a:p>
            <a:pPr>
              <a:lnSpc>
                <a:spcPct val="150000"/>
              </a:lnSpc>
            </a:pPr>
            <a:r>
              <a:rPr lang="tr-TR">
                <a:solidFill>
                  <a:srgbClr val="000000"/>
                </a:solidFill>
                <a:latin typeface="Times New Roman" charset="0"/>
              </a:rPr>
              <a:t>Dört de sistein ~SH grubu vardır</a:t>
            </a:r>
            <a:endParaRPr lang="tr-TR">
              <a:latin typeface="Times New Roman" charset="0"/>
            </a:endParaRPr>
          </a:p>
        </p:txBody>
      </p:sp>
      <p:sp>
        <p:nvSpPr>
          <p:cNvPr id="34820" name="3 Metin kutusu"/>
          <p:cNvSpPr txBox="1">
            <a:spLocks noChangeArrowheads="1"/>
          </p:cNvSpPr>
          <p:nvPr/>
        </p:nvSpPr>
        <p:spPr bwMode="auto">
          <a:xfrm>
            <a:off x="1143000" y="1928813"/>
            <a:ext cx="26431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>
                <a:latin typeface="Times New Roman" charset="0"/>
              </a:rPr>
              <a:t>Üçüncü tipte</a:t>
            </a:r>
          </a:p>
        </p:txBody>
      </p:sp>
      <p:sp>
        <p:nvSpPr>
          <p:cNvPr id="5" name="4 Sağ Ayraç"/>
          <p:cNvSpPr/>
          <p:nvPr/>
        </p:nvSpPr>
        <p:spPr bwMode="auto">
          <a:xfrm>
            <a:off x="3429000" y="1428750"/>
            <a:ext cx="500063" cy="1785938"/>
          </a:xfrm>
          <a:prstGeom prst="rightBrace">
            <a:avLst/>
          </a:prstGeom>
          <a:solidFill>
            <a:schemeClr val="bg1">
              <a:lumMod val="95000"/>
            </a:schemeClr>
          </a:solidFill>
          <a:ln w="50800" cap="flat" cmpd="sng" algn="ctr">
            <a:solidFill>
              <a:srgbClr val="FF5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tr-TR">
              <a:latin typeface="Times New Roman" pitchFamily="18" charset="-94"/>
            </a:endParaRPr>
          </a:p>
        </p:txBody>
      </p:sp>
      <p:pic>
        <p:nvPicPr>
          <p:cNvPr id="3482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57375" y="3379788"/>
            <a:ext cx="3667125" cy="3478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1019</Words>
  <Application>Microsoft Office PowerPoint</Application>
  <PresentationFormat>Ekran Gösterisi (4:3)</PresentationFormat>
  <Paragraphs>165</Paragraphs>
  <Slides>35</Slides>
  <Notes>35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Katıştırılmış OLE Hizmet Programları</vt:lpstr>
      </vt:variant>
      <vt:variant>
        <vt:i4>1</vt:i4>
      </vt:variant>
      <vt:variant>
        <vt:lpstr>Slayt Başlıkları</vt:lpstr>
      </vt:variant>
      <vt:variant>
        <vt:i4>35</vt:i4>
      </vt:variant>
    </vt:vector>
  </HeadingPairs>
  <TitlesOfParts>
    <vt:vector size="37" baseType="lpstr">
      <vt:lpstr>Ofis Teması</vt:lpstr>
      <vt:lpstr>Microsoft Document</vt:lpstr>
      <vt:lpstr>Slayt 1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  <vt:lpstr>Slayt 12</vt:lpstr>
      <vt:lpstr>Slayt 13</vt:lpstr>
      <vt:lpstr>Slayt 14</vt:lpstr>
      <vt:lpstr>Slayt 15</vt:lpstr>
      <vt:lpstr>Slayt 16</vt:lpstr>
      <vt:lpstr>Slayt 17</vt:lpstr>
      <vt:lpstr>Slayt 18</vt:lpstr>
      <vt:lpstr>Slayt 19</vt:lpstr>
      <vt:lpstr>Slayt 20</vt:lpstr>
      <vt:lpstr>Slayt 21</vt:lpstr>
      <vt:lpstr>Slayt 22</vt:lpstr>
      <vt:lpstr>Slayt 23</vt:lpstr>
      <vt:lpstr>Slayt 24</vt:lpstr>
      <vt:lpstr>Slayt 25</vt:lpstr>
      <vt:lpstr>Slayt 26</vt:lpstr>
      <vt:lpstr>Slayt 27</vt:lpstr>
      <vt:lpstr>Slayt 28</vt:lpstr>
      <vt:lpstr>Slayt 29</vt:lpstr>
      <vt:lpstr>Slayt 30</vt:lpstr>
      <vt:lpstr>Slayt 31</vt:lpstr>
      <vt:lpstr>Slayt 32</vt:lpstr>
      <vt:lpstr>Slayt 33</vt:lpstr>
      <vt:lpstr>Slayt 34</vt:lpstr>
      <vt:lpstr>Slayt 35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pinar</dc:creator>
  <cp:lastModifiedBy>pinar</cp:lastModifiedBy>
  <cp:revision>1</cp:revision>
  <dcterms:created xsi:type="dcterms:W3CDTF">2018-10-16T09:01:05Z</dcterms:created>
  <dcterms:modified xsi:type="dcterms:W3CDTF">2018-10-16T09:01:19Z</dcterms:modified>
</cp:coreProperties>
</file>