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F5C93-F47E-4D34-8F53-9E83DAC36EEF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C728D-D825-475C-A2A0-6A39D2E8E7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4746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71D018-89E7-46C2-AE6B-0CF22A7D7017}" type="slidenum">
              <a:rPr lang="tr-TR" sz="1200">
                <a:latin typeface="Times New Roman" charset="0"/>
              </a:rPr>
              <a:pPr algn="r"/>
              <a:t>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667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992D0F-7D07-484A-BA0D-9DE87BE50E79}" type="slidenum">
              <a:rPr lang="tr-TR" sz="1200">
                <a:latin typeface="Times New Roman" charset="0"/>
              </a:rPr>
              <a:pPr algn="r"/>
              <a:t>10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5770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03699D-3F40-4A93-B34A-7AB00A444F8A}" type="slidenum">
              <a:rPr lang="tr-TR" sz="1200">
                <a:latin typeface="Times New Roman" charset="0"/>
              </a:rPr>
              <a:pPr algn="r"/>
              <a:t>11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872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0A012C-F457-4937-A1D7-B2C9BCF74606}" type="slidenum">
              <a:rPr lang="tr-TR" sz="1200">
                <a:latin typeface="Times New Roman" charset="0"/>
              </a:rPr>
              <a:pPr algn="r"/>
              <a:t>12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974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6139E9-7C12-4669-882F-B00F7E14DF23}" type="slidenum">
              <a:rPr lang="tr-TR" sz="1200">
                <a:latin typeface="Times New Roman" charset="0"/>
              </a:rPr>
              <a:pPr algn="r"/>
              <a:t>13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6077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2EB95A-3142-46F9-8656-B8EA8517804A}" type="slidenum">
              <a:rPr lang="tr-TR" sz="1200">
                <a:latin typeface="Times New Roman" charset="0"/>
              </a:rPr>
              <a:pPr algn="r"/>
              <a:t>14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6179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864177-E917-471F-8C8B-5147930D473C}" type="slidenum">
              <a:rPr lang="tr-TR" sz="1200">
                <a:latin typeface="Times New Roman" charset="0"/>
              </a:rPr>
              <a:pPr algn="r"/>
              <a:t>15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6282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D5D488-BEB7-493D-BB2F-93D52E3825CB}" type="slidenum">
              <a:rPr lang="tr-TR" sz="1200">
                <a:latin typeface="Times New Roman" charset="0"/>
              </a:rPr>
              <a:pPr algn="r"/>
              <a:t>16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6384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5E201F-E7A4-4425-B3B0-03B8CC38FCE4}" type="slidenum">
              <a:rPr lang="tr-TR" sz="1200">
                <a:latin typeface="Times New Roman" charset="0"/>
              </a:rPr>
              <a:pPr algn="r"/>
              <a:t>17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6486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A6FC7F-2D49-40AE-A2FC-2E4C3044BDB0}" type="slidenum">
              <a:rPr lang="tr-TR" sz="1200">
                <a:latin typeface="Times New Roman" charset="0"/>
              </a:rPr>
              <a:pPr algn="r"/>
              <a:t>18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6589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47BB02-848D-43A0-BE07-07A023679741}" type="slidenum">
              <a:rPr lang="tr-TR" sz="1200">
                <a:latin typeface="Times New Roman" charset="0"/>
              </a:rPr>
              <a:pPr algn="r"/>
              <a:t>19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4848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D7F358-6EC6-4068-A06E-AA6BE673011D}" type="slidenum">
              <a:rPr lang="tr-TR" sz="1200">
                <a:latin typeface="Times New Roman" charset="0"/>
              </a:rPr>
              <a:pPr algn="r"/>
              <a:t>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6691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4F3EBA-431E-4FBD-A5F2-7ED7097EE251}" type="slidenum">
              <a:rPr lang="tr-TR" sz="1200">
                <a:latin typeface="Times New Roman" charset="0"/>
              </a:rPr>
              <a:pPr algn="r"/>
              <a:t>20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6794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F348BB-AADC-4A8B-B4CA-690DC977C3B5}" type="slidenum">
              <a:rPr lang="tr-TR" sz="1200">
                <a:latin typeface="Times New Roman" charset="0"/>
              </a:rPr>
              <a:pPr algn="r"/>
              <a:t>21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6896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0223CD-34AB-4ECF-91DA-F40D8EA582E1}" type="slidenum">
              <a:rPr lang="tr-TR" sz="1200">
                <a:latin typeface="Times New Roman" charset="0"/>
              </a:rPr>
              <a:pPr algn="r"/>
              <a:t>22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6998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769C7C-9EA7-4596-9FF3-B26A8BFBBF10}" type="slidenum">
              <a:rPr lang="tr-TR" sz="1200">
                <a:latin typeface="Times New Roman" charset="0"/>
              </a:rPr>
              <a:pPr algn="r"/>
              <a:t>23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7101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4865B6-CE43-4C12-BC3B-1FA5F9812DF7}" type="slidenum">
              <a:rPr lang="tr-TR" sz="1200">
                <a:latin typeface="Times New Roman" charset="0"/>
              </a:rPr>
              <a:pPr algn="r"/>
              <a:t>24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203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51CB2F-F2B7-4092-A204-4E1645F8695D}" type="slidenum">
              <a:rPr lang="tr-TR" sz="1200">
                <a:latin typeface="Times New Roman" charset="0"/>
              </a:rPr>
              <a:pPr algn="r"/>
              <a:t>25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306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FFD3A5-E58E-4E80-AA47-521C7732D23B}" type="slidenum">
              <a:rPr lang="tr-TR" sz="1200">
                <a:latin typeface="Times New Roman" charset="0"/>
              </a:rPr>
              <a:pPr algn="r"/>
              <a:t>26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408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991524-E982-429C-9858-0D5074108B01}" type="slidenum">
              <a:rPr lang="tr-TR" sz="1200">
                <a:latin typeface="Times New Roman" charset="0"/>
              </a:rPr>
              <a:pPr algn="r"/>
              <a:t>27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510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8956C9-9868-4DD5-9C1C-92BD6EF42E9E}" type="slidenum">
              <a:rPr lang="tr-TR" sz="1200">
                <a:latin typeface="Times New Roman" charset="0"/>
              </a:rPr>
              <a:pPr algn="r"/>
              <a:t>28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613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6BF557-D4F3-4F24-BC81-DD29DCFEBD6A}" type="slidenum">
              <a:rPr lang="tr-TR" sz="1200">
                <a:latin typeface="Times New Roman" charset="0"/>
              </a:rPr>
              <a:pPr algn="r"/>
              <a:t>29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4950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46CB6B-2529-4F85-9F09-90373D23D6EB}" type="slidenum">
              <a:rPr lang="tr-TR" sz="1200">
                <a:latin typeface="Times New Roman" charset="0"/>
              </a:rPr>
              <a:pPr algn="r"/>
              <a:t>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715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F1F85-3420-43E6-9381-A53A1FA532F0}" type="slidenum">
              <a:rPr lang="tr-TR" sz="1200">
                <a:latin typeface="Times New Roman" charset="0"/>
              </a:rPr>
              <a:pPr algn="r"/>
              <a:t>30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818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4ED194-4571-4162-BC40-83C5144A3E60}" type="slidenum">
              <a:rPr lang="tr-TR" sz="1200">
                <a:latin typeface="Times New Roman" charset="0"/>
              </a:rPr>
              <a:pPr algn="r"/>
              <a:t>31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7920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074910-BBDF-4BEC-94E4-97D6586A80F1}" type="slidenum">
              <a:rPr lang="tr-TR" sz="1200">
                <a:latin typeface="Times New Roman" charset="0"/>
              </a:rPr>
              <a:pPr algn="r"/>
              <a:t>32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8022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A7FCCB-7CEF-42A4-BA8F-F7390FC7B6A7}" type="slidenum">
              <a:rPr lang="tr-TR" sz="1200">
                <a:latin typeface="Times New Roman" charset="0"/>
              </a:rPr>
              <a:pPr algn="r"/>
              <a:t>33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125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F2F7E7-F5D5-42CE-A1B8-3AAE69E8849D}" type="slidenum">
              <a:rPr lang="tr-TR" sz="1200">
                <a:latin typeface="Times New Roman" charset="0"/>
              </a:rPr>
              <a:pPr algn="r"/>
              <a:t>34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227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992181-4A0E-4996-A2EB-C1C6B7A81237}" type="slidenum">
              <a:rPr lang="tr-TR" sz="1200">
                <a:latin typeface="Times New Roman" charset="0"/>
              </a:rPr>
              <a:pPr algn="r"/>
              <a:t>35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053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568F9B-E16A-4E41-A3F6-E8EE744B9F87}" type="slidenum">
              <a:rPr lang="tr-TR" sz="1200">
                <a:latin typeface="Times New Roman" charset="0"/>
              </a:rPr>
              <a:pPr algn="r"/>
              <a:t>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155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C4C330-740B-43D8-9CBF-195CBE722469}" type="slidenum">
              <a:rPr lang="tr-TR" sz="1200">
                <a:latin typeface="Times New Roman" charset="0"/>
              </a:rPr>
              <a:pPr algn="r"/>
              <a:t>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258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194520-1F0D-4B47-BC14-AC671136E67A}" type="slidenum">
              <a:rPr lang="tr-TR" sz="1200">
                <a:latin typeface="Times New Roman" charset="0"/>
              </a:rPr>
              <a:pPr algn="r"/>
              <a:t>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360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C908A-19F8-4790-AF2C-0701E6E59B5A}" type="slidenum">
              <a:rPr lang="tr-TR" sz="1200">
                <a:latin typeface="Times New Roman" charset="0"/>
              </a:rPr>
              <a:pPr algn="r"/>
              <a:t>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462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C2D9B0-1ABB-4D11-95E7-F48AC2E4B1B7}" type="slidenum">
              <a:rPr lang="tr-TR" sz="1200">
                <a:latin typeface="Times New Roman" charset="0"/>
              </a:rPr>
              <a:pPr algn="r"/>
              <a:t>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5565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AEB627-966A-4D4F-A0B8-64DB151304C7}" type="slidenum">
              <a:rPr lang="tr-TR" sz="1200">
                <a:latin typeface="Times New Roman" charset="0"/>
              </a:rPr>
              <a:pPr algn="r"/>
              <a:t>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7958-D1BB-469C-B321-75D57DCCC58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F3CD-797B-4604-AE82-306E7C8CD1E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Belgesi1.doc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71500" y="2428875"/>
            <a:ext cx="70866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>
              <a:spcBef>
                <a:spcPts val="1863"/>
              </a:spcBef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Elektron Transport </a:t>
            </a: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Zincirî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(Solunum Zinciri)</a:t>
            </a:r>
            <a:endParaRPr lang="tr-T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-94"/>
            </a:endParaRPr>
          </a:p>
          <a:p>
            <a:pPr algn="ctr">
              <a:spcBef>
                <a:spcPct val="50000"/>
              </a:spcBef>
              <a:defRPr/>
            </a:pPr>
            <a:endParaRPr lang="tr-TR" sz="3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214438" y="1143000"/>
            <a:ext cx="66436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komplekslerde demir atomu, Fe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+2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ve Fe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+3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yükseltgenme basamaklarındadır. </a:t>
            </a: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NADH dehidrogenaz sisteminde hem Fe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S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hem de</a:t>
            </a:r>
            <a:br>
              <a:rPr lang="tr-TR">
                <a:solidFill>
                  <a:srgbClr val="000000"/>
                </a:solidFill>
                <a:latin typeface="Times New Roman" charset="0"/>
              </a:rPr>
            </a:br>
            <a:r>
              <a:rPr lang="tr-TR">
                <a:solidFill>
                  <a:srgbClr val="000000"/>
                </a:solidFill>
                <a:latin typeface="Times New Roman" charset="0"/>
              </a:rPr>
              <a:t>Fe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4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S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4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tipindeki merkezler vardır.</a:t>
            </a: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etin kutusu"/>
          <p:cNvSpPr txBox="1">
            <a:spLocks noChangeArrowheads="1"/>
          </p:cNvSpPr>
          <p:nvPr/>
        </p:nvSpPr>
        <p:spPr bwMode="auto">
          <a:xfrm>
            <a:off x="1143000" y="428625"/>
            <a:ext cx="70008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b="1">
                <a:solidFill>
                  <a:srgbClr val="FF3399"/>
                </a:solidFill>
                <a:latin typeface="Times New Roman" charset="0"/>
              </a:rPr>
              <a:t>Kompleks III'de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yapısı Fe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S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'ye benzeyen</a:t>
            </a:r>
            <a:br>
              <a:rPr lang="tr-TR">
                <a:solidFill>
                  <a:srgbClr val="000000"/>
                </a:solidFill>
                <a:latin typeface="Times New Roman" charset="0"/>
              </a:rPr>
            </a:br>
            <a:r>
              <a:rPr lang="tr-TR">
                <a:solidFill>
                  <a:srgbClr val="000000"/>
                </a:solidFill>
                <a:latin typeface="Times New Roman" charset="0"/>
              </a:rPr>
              <a:t>ve Fe'lerinden birisinin protein yapısında bulunan 2 Cys yerine, 2 tane His imidazol N'a bağlı bulunduğu </a:t>
            </a:r>
            <a:r>
              <a:rPr lang="tr-TR" i="1">
                <a:solidFill>
                  <a:srgbClr val="000000"/>
                </a:solidFill>
                <a:latin typeface="Times New Roman" charset="0"/>
              </a:rPr>
              <a:t>Rieske Fe-S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proteinleri yer alır.</a:t>
            </a:r>
            <a:br>
              <a:rPr lang="tr-TR">
                <a:solidFill>
                  <a:srgbClr val="000000"/>
                </a:solidFill>
                <a:latin typeface="Times New Roman" charset="0"/>
              </a:rPr>
            </a:b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3429000"/>
            <a:ext cx="43100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57250" y="428625"/>
            <a:ext cx="7500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 b="1">
                <a:solidFill>
                  <a:srgbClr val="C00000"/>
                </a:solidFill>
                <a:latin typeface="Times New Roman" charset="0"/>
              </a:rPr>
              <a:t>NADH dehidrogenaz enzimindeki demir-kükürt merkezlerinden elektronlar, koenzimQ'ya transfer edilir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000375"/>
            <a:ext cx="7300912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71563" y="685800"/>
            <a:ext cx="7715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Koenzim Q (CoQ), uzun bir izopren zinciri takılı bir kinon türevidir  </a:t>
            </a:r>
          </a:p>
        </p:txBody>
      </p:sp>
      <p:sp>
        <p:nvSpPr>
          <p:cNvPr id="38915" name="2 Metin kutusu"/>
          <p:cNvSpPr txBox="1">
            <a:spLocks noChangeArrowheads="1"/>
          </p:cNvSpPr>
          <p:nvPr/>
        </p:nvSpPr>
        <p:spPr bwMode="auto">
          <a:xfrm>
            <a:off x="1071563" y="3286125"/>
            <a:ext cx="74295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İzopren birimlerinin sayısı  türden türe değişir</a:t>
            </a:r>
          </a:p>
          <a:p>
            <a:pPr>
              <a:spcBef>
                <a:spcPct val="5000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Memelilerde en bol bulunanı n=10 </a:t>
            </a:r>
          </a:p>
          <a:p>
            <a:pPr>
              <a:spcBef>
                <a:spcPct val="5000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tr-TR" b="1">
                <a:solidFill>
                  <a:srgbClr val="FF5050"/>
                </a:solidFill>
                <a:latin typeface="Times New Roman" charset="0"/>
              </a:rPr>
              <a:t>CoQıo</a:t>
            </a:r>
            <a:r>
              <a:rPr lang="tr-TR">
                <a:latin typeface="Times New Roman" charset="0"/>
              </a:rPr>
              <a:t> olarak gösterilir</a:t>
            </a: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</p:txBody>
      </p:sp>
      <p:sp>
        <p:nvSpPr>
          <p:cNvPr id="38916" name="4 Şimşek İşareti"/>
          <p:cNvSpPr>
            <a:spLocks noChangeArrowheads="1"/>
          </p:cNvSpPr>
          <p:nvPr/>
        </p:nvSpPr>
        <p:spPr bwMode="auto">
          <a:xfrm>
            <a:off x="3000375" y="1357313"/>
            <a:ext cx="1928813" cy="714375"/>
          </a:xfrm>
          <a:prstGeom prst="lightningBol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38917" name="5 Metin kutusu"/>
          <p:cNvSpPr txBox="1">
            <a:spLocks noChangeArrowheads="1"/>
          </p:cNvSpPr>
          <p:nvPr/>
        </p:nvSpPr>
        <p:spPr bwMode="auto">
          <a:xfrm>
            <a:off x="4929188" y="1928813"/>
            <a:ext cx="3000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rgbClr val="FF5050"/>
                </a:solidFill>
                <a:latin typeface="Times New Roman" charset="0"/>
              </a:rPr>
              <a:t>UBİKİNON adı  da verilir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8625"/>
            <a:ext cx="700087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1357313" y="5072063"/>
            <a:ext cx="70723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-94"/>
              </a:rPr>
              <a:t>Koenzim Q (CoQ)’nun okside ve redükte yapıları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etin kutusu"/>
          <p:cNvSpPr txBox="1">
            <a:spLocks noChangeArrowheads="1"/>
          </p:cNvSpPr>
          <p:nvPr/>
        </p:nvSpPr>
        <p:spPr bwMode="auto">
          <a:xfrm>
            <a:off x="1143000" y="714375"/>
            <a:ext cx="70008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İzopren zinciri CoQ'yu oldukça apolar yapar ve iç mitokondri membranında hidrokarbon fazına kolayca difüze olmasını sağlar. </a:t>
            </a: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CoQ solunum  zincirinde bir proteinin  prostetik  grubu  olmayan tek  elektron taşıyıcısıdır ve zincirin flavoproteinleri ile sitokromları arasında oldukça hareketli bir taşıyıcılık görevi yapabilmesine yol açar.</a:t>
            </a:r>
            <a:endParaRPr lang="tr-TR"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71563" y="533400"/>
            <a:ext cx="7072312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 b="1">
                <a:solidFill>
                  <a:srgbClr val="C00000"/>
                </a:solidFill>
                <a:latin typeface="Times New Roman" charset="0"/>
              </a:rPr>
              <a:t>Süksinat dehidfogenaz enzimi 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tarafından sitrik asit devrinde, süksinatın fumarata yükseltgenniesiyle FADH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oluşur.</a:t>
            </a: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enzim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süksinat-CoQ redüktâz enzim kompleksinin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bir bileşeni olup, diğer bileşeni de 3 adet Fe-S merkezine şahip olan bir proteindir</a:t>
            </a:r>
          </a:p>
          <a:p>
            <a:pPr>
              <a:spcBef>
                <a:spcPct val="5000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etin kutusu"/>
          <p:cNvSpPr txBox="1">
            <a:spLocks noChangeArrowheads="1"/>
          </p:cNvSpPr>
          <p:nvPr/>
        </p:nvSpPr>
        <p:spPr bwMode="auto">
          <a:xfrm>
            <a:off x="1071563" y="1357313"/>
            <a:ext cx="70008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kompleks de NADH dehidrogenaz gibi iç mitokondri membranının integral proteinidir.</a:t>
            </a: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FADH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 deki yüksek potansiyele sahip elektronlar kompleksteki FeS merkezlerine ve oradan da solunum zincirindeki CoQ'ya aktarılır. 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57313" y="1428750"/>
            <a:ext cx="6715125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kompleksin yapısında membrana gömülü altbirimlerine bağlı olarak bir </a:t>
            </a:r>
            <a:r>
              <a:rPr lang="tr-TR" b="1" i="1">
                <a:solidFill>
                  <a:srgbClr val="C00000"/>
                </a:solidFill>
                <a:latin typeface="Times New Roman" charset="0"/>
              </a:rPr>
              <a:t>Hem b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prostetik ğrubu bulunmaktadır. </a:t>
            </a:r>
          </a:p>
          <a:p>
            <a:pPr algn="just">
              <a:lnSpc>
                <a:spcPct val="149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Ancak, bu grup e transferinde görev almaz, süperoksit oluşumunun engellenmesinde bulunur. 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etin kutusu"/>
          <p:cNvSpPr txBox="1">
            <a:spLocks noChangeArrowheads="1"/>
          </p:cNvSpPr>
          <p:nvPr/>
        </p:nvSpPr>
        <p:spPr bwMode="auto">
          <a:xfrm>
            <a:off x="214313" y="142875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Ayni şekilde;</a:t>
            </a:r>
            <a:endParaRPr lang="tr-TR">
              <a:latin typeface="Times New Roman" charset="0"/>
            </a:endParaRPr>
          </a:p>
        </p:txBody>
      </p:sp>
      <p:sp>
        <p:nvSpPr>
          <p:cNvPr id="45059" name="2 Metin kutusu"/>
          <p:cNvSpPr txBox="1">
            <a:spLocks noChangeArrowheads="1"/>
          </p:cNvSpPr>
          <p:nvPr/>
        </p:nvSpPr>
        <p:spPr bwMode="auto">
          <a:xfrm>
            <a:off x="4786313" y="2571750"/>
            <a:ext cx="42148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FADH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prostetik gruplarındaki elektronların farklı yollarla CoQ'ya aktararak CoQH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'yi oluştururlar </a:t>
            </a:r>
            <a:endParaRPr lang="tr-TR">
              <a:latin typeface="Times New Roman" charset="0"/>
            </a:endParaRPr>
          </a:p>
          <a:p>
            <a:pPr algn="ctr"/>
            <a:endParaRPr lang="tr-TR">
              <a:latin typeface="Times New Roman" charset="0"/>
            </a:endParaRPr>
          </a:p>
        </p:txBody>
      </p:sp>
      <p:sp>
        <p:nvSpPr>
          <p:cNvPr id="45060" name="3 Metin kutusu"/>
          <p:cNvSpPr txBox="1">
            <a:spLocks noChangeArrowheads="1"/>
          </p:cNvSpPr>
          <p:nvPr/>
        </p:nvSpPr>
        <p:spPr bwMode="auto">
          <a:xfrm>
            <a:off x="785813" y="1500188"/>
            <a:ext cx="3571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solidFill>
                  <a:srgbClr val="000000"/>
                </a:solidFill>
                <a:latin typeface="Times New Roman" charset="0"/>
              </a:rPr>
              <a:t>Glikoliz olayında meydana gelen NADH elektronlarını devralan gliserol fosfat dehidrogenaz</a:t>
            </a:r>
            <a:endParaRPr lang="tr-TR">
              <a:latin typeface="Times New Roman" charset="0"/>
            </a:endParaRPr>
          </a:p>
        </p:txBody>
      </p:sp>
      <p:sp>
        <p:nvSpPr>
          <p:cNvPr id="45061" name="4 Metin kutusu"/>
          <p:cNvSpPr txBox="1">
            <a:spLocks noChangeArrowheads="1"/>
          </p:cNvSpPr>
          <p:nvPr/>
        </p:nvSpPr>
        <p:spPr bwMode="auto">
          <a:xfrm>
            <a:off x="1000125" y="3857625"/>
            <a:ext cx="30003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solidFill>
                  <a:srgbClr val="000000"/>
                </a:solidFill>
                <a:latin typeface="Times New Roman" charset="0"/>
              </a:rPr>
              <a:t>Yağ asitlerinin oksidasyonunda görev alan yağ açil CoA dehidrogenaz enzimleri</a:t>
            </a:r>
            <a:endParaRPr lang="tr-TR">
              <a:latin typeface="Times New Roman" charset="0"/>
            </a:endParaRPr>
          </a:p>
        </p:txBody>
      </p:sp>
      <p:sp>
        <p:nvSpPr>
          <p:cNvPr id="45062" name="5 Sağ Ayraç"/>
          <p:cNvSpPr>
            <a:spLocks/>
          </p:cNvSpPr>
          <p:nvPr/>
        </p:nvSpPr>
        <p:spPr bwMode="auto">
          <a:xfrm>
            <a:off x="3929063" y="1285875"/>
            <a:ext cx="1143000" cy="4429125"/>
          </a:xfrm>
          <a:prstGeom prst="rightBrace">
            <a:avLst>
              <a:gd name="adj1" fmla="val 8324"/>
              <a:gd name="adj2" fmla="val 50000"/>
            </a:avLst>
          </a:prstGeom>
          <a:noFill/>
          <a:ln w="50800" algn="ctr">
            <a:solidFill>
              <a:srgbClr val="FF9900">
                <a:alpha val="8117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28625" y="357188"/>
            <a:ext cx="6143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Elektronlar ;</a:t>
            </a:r>
          </a:p>
          <a:p>
            <a:pPr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                      NADH'tan                    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'ye, </a:t>
            </a:r>
          </a:p>
        </p:txBody>
      </p:sp>
      <p:sp>
        <p:nvSpPr>
          <p:cNvPr id="27651" name="4 Metin kutusu"/>
          <p:cNvSpPr txBox="1">
            <a:spLocks noChangeArrowheads="1"/>
          </p:cNvSpPr>
          <p:nvPr/>
        </p:nvSpPr>
        <p:spPr bwMode="auto">
          <a:xfrm>
            <a:off x="1643063" y="1714500"/>
            <a:ext cx="62865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Flavinlerden,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Hem gruplarından,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Fe-S protein komplekslerinden,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Kinonlardan ibaret elektron taşıyıcıları tarafından aktarılır</a:t>
            </a:r>
            <a:endParaRPr lang="tr-TR">
              <a:latin typeface="Times New Roman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928688" y="5000625"/>
            <a:ext cx="7500937" cy="1687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Kinonların</a:t>
            </a:r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dışında bu elektron taşıyıcılarının tamamı proteinlerin </a:t>
            </a:r>
            <a:r>
              <a:rPr lang="tr-T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prostetik</a:t>
            </a:r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gruplarıdır.</a:t>
            </a:r>
          </a:p>
          <a:p>
            <a:pPr>
              <a:lnSpc>
                <a:spcPct val="150000"/>
              </a:lnSpc>
              <a:defRPr/>
            </a:pPr>
            <a:endParaRPr lang="tr-TR" dirty="0">
              <a:solidFill>
                <a:srgbClr val="FF0000"/>
              </a:solidFill>
              <a:latin typeface="Times New Roman" pitchFamily="18" charset="-94"/>
            </a:endParaRPr>
          </a:p>
        </p:txBody>
      </p:sp>
      <p:cxnSp>
        <p:nvCxnSpPr>
          <p:cNvPr id="10" name="9 Eğri Bağlayıcı"/>
          <p:cNvCxnSpPr/>
          <p:nvPr/>
        </p:nvCxnSpPr>
        <p:spPr bwMode="auto">
          <a:xfrm>
            <a:off x="3786188" y="1143000"/>
            <a:ext cx="857250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0"/>
            <a:ext cx="614362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2 Metin kutusu"/>
          <p:cNvSpPr txBox="1">
            <a:spLocks noChangeArrowheads="1"/>
          </p:cNvSpPr>
          <p:nvPr/>
        </p:nvSpPr>
        <p:spPr bwMode="auto">
          <a:xfrm>
            <a:off x="1143000" y="61499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rgbClr val="FF3399"/>
                </a:solidFill>
                <a:latin typeface="Times New Roman" charset="0"/>
              </a:rPr>
              <a:t>NADH, suksinat , yağ-acil CoA ve gliserol 3 fosfattan  Co Q ya elektronların taşınması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428750" y="609600"/>
            <a:ext cx="6929438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CoQH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ile O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arasındaki elektron taşıyıcıların bir tane FeS proteinin dışında, hepsi 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SİTOKROMLARDIR. </a:t>
            </a:r>
          </a:p>
          <a:p>
            <a:pPr algn="just">
              <a:lnSpc>
                <a:spcPct val="149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" name="3 Bulut"/>
          <p:cNvSpPr/>
          <p:nvPr/>
        </p:nvSpPr>
        <p:spPr bwMode="auto">
          <a:xfrm>
            <a:off x="1928813" y="2786063"/>
            <a:ext cx="6000750" cy="2857500"/>
          </a:xfrm>
          <a:prstGeom prst="cloud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Times New Roman" pitchFamily="18" charset="-94"/>
            </a:endParaRPr>
          </a:p>
        </p:txBody>
      </p:sp>
      <p:sp>
        <p:nvSpPr>
          <p:cNvPr id="47108" name="4 Metin kutusu"/>
          <p:cNvSpPr txBox="1">
            <a:spLocks noChangeArrowheads="1"/>
          </p:cNvSpPr>
          <p:nvPr/>
        </p:nvSpPr>
        <p:spPr bwMode="auto">
          <a:xfrm>
            <a:off x="2928938" y="3143250"/>
            <a:ext cx="40005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>
                <a:solidFill>
                  <a:srgbClr val="F8F8F8"/>
                </a:solidFill>
                <a:latin typeface="Times New Roman" charset="0"/>
              </a:rPr>
              <a:t>Sitokromlar prostetik grup olarak "hem" grubu ihtiva eden elektron taşıyıcı proteinlerdir</a:t>
            </a:r>
          </a:p>
          <a:p>
            <a:pPr algn="ctr">
              <a:lnSpc>
                <a:spcPct val="150000"/>
              </a:lnSpc>
            </a:pPr>
            <a:endParaRPr lang="tr-TR">
              <a:solidFill>
                <a:srgbClr val="F8F8F8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etin kutusu"/>
          <p:cNvSpPr txBox="1">
            <a:spLocks noChangeArrowheads="1"/>
          </p:cNvSpPr>
          <p:nvPr/>
        </p:nvSpPr>
        <p:spPr bwMode="auto">
          <a:xfrm>
            <a:off x="1143000" y="161925"/>
            <a:ext cx="6929438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9000"/>
              </a:lnSpc>
              <a:buClr>
                <a:srgbClr val="0070C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FF0000"/>
                </a:solidFill>
                <a:latin typeface="Times New Roman" charset="0"/>
              </a:rPr>
              <a:t> Sitokromlardaki Fe atomları indirgenmiş Fe</a:t>
            </a:r>
            <a:r>
              <a:rPr lang="tr-TR" baseline="30000">
                <a:solidFill>
                  <a:srgbClr val="FF0000"/>
                </a:solidFill>
                <a:latin typeface="Times New Roman" charset="0"/>
              </a:rPr>
              <a:t>+2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 hali ile, yükseltgenmiş Fe</a:t>
            </a:r>
            <a:r>
              <a:rPr lang="tr-TR" baseline="30000">
                <a:solidFill>
                  <a:srgbClr val="FF0000"/>
                </a:solidFill>
                <a:latin typeface="Times New Roman" charset="0"/>
              </a:rPr>
              <a:t>+3 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hali arasında mekik dokur. </a:t>
            </a:r>
          </a:p>
          <a:p>
            <a:pPr algn="just">
              <a:lnSpc>
                <a:spcPct val="149000"/>
              </a:lnSpc>
              <a:buClr>
                <a:srgbClr val="0070C0"/>
              </a:buClr>
              <a:buSzPct val="150000"/>
              <a:buFont typeface="Wingdings" pitchFamily="2" charset="2"/>
              <a:buChar char="ü"/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  <a:buClr>
                <a:srgbClr val="0070C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7030A0"/>
                </a:solidFill>
                <a:latin typeface="Times New Roman" charset="0"/>
              </a:rPr>
              <a:t> Hem grubu bir FeS merkezi gibi tek elektron taşıyabilir. </a:t>
            </a:r>
          </a:p>
          <a:p>
            <a:pPr algn="just">
              <a:lnSpc>
                <a:spcPct val="149000"/>
              </a:lnSpc>
              <a:buClr>
                <a:srgbClr val="0070C0"/>
              </a:buClr>
              <a:buSzPct val="150000"/>
              <a:buFont typeface="Wingdings" pitchFamily="2" charset="2"/>
              <a:buChar char="ü"/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  <a:buClr>
                <a:srgbClr val="0070C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C00000"/>
                </a:solidFill>
                <a:latin typeface="Times New Roman" charset="0"/>
              </a:rPr>
              <a:t> NAOH, flavinler ve CoQ iki elektron transfer edebilir.</a:t>
            </a:r>
          </a:p>
          <a:p>
            <a:pPr algn="just">
              <a:lnSpc>
                <a:spcPct val="149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  <a:buClr>
                <a:srgbClr val="FF3399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Bir CoQH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molekülü yüksek potansiyelli iki elektronunu solunum zincirinin daha sonraki üyesi olan iki adet sitokrom b'ye aktarır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Metin kutusu"/>
          <p:cNvSpPr txBox="1">
            <a:spLocks noChangeArrowheads="1"/>
          </p:cNvSpPr>
          <p:nvPr/>
        </p:nvSpPr>
        <p:spPr bwMode="auto">
          <a:xfrm>
            <a:off x="1214438" y="1071563"/>
            <a:ext cx="70008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CoQH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ve 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arasında beş çeşit sitokrom vardır</a:t>
            </a:r>
          </a:p>
          <a:p>
            <a:pPr marL="0" lvl="2"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marL="0" lvl="2"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marL="0" lvl="2"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Sitokrom b ve cı, bir tane   FeS </a:t>
            </a:r>
            <a:r>
              <a:rPr lang="tr-TR" i="1">
                <a:solidFill>
                  <a:srgbClr val="000000"/>
                </a:solidFill>
                <a:latin typeface="Times New Roman" charset="0"/>
              </a:rPr>
              <a:t>TprotQİm(Rieske Fe-S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) ile beraber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CoQ-Sit c redüktaz (veya ubikinon-sitokrom     c     oksidoredüktaz)    multienzim     kompleksinin bileşenleridir.</a:t>
            </a:r>
            <a:endParaRPr lang="tr-TR">
              <a:latin typeface="Times New Roman" charset="0"/>
            </a:endParaRPr>
          </a:p>
          <a:p>
            <a:pPr marL="0" lvl="2"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285875" y="571500"/>
            <a:ext cx="671512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Sitokrom c, elektronları bu kompleksten, bileşen olarak sitokrom a ve a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3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ihtiva eden,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Sit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c,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oksidaz (yeya sitokrom oksidaz) kompleksiııe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transfer ederler. </a:t>
            </a:r>
          </a:p>
          <a:p>
            <a:pPr algn="just">
              <a:lnSpc>
                <a:spcPct val="149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sitokromlar artan indirgenme potansiyellerine göre sıralanmıştır.</a:t>
            </a:r>
            <a:endParaRPr lang="tr-TR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  <p:sp>
        <p:nvSpPr>
          <p:cNvPr id="50179" name="2 Metin kutusu"/>
          <p:cNvSpPr txBox="1">
            <a:spLocks noChangeArrowheads="1"/>
          </p:cNvSpPr>
          <p:nvPr/>
        </p:nvSpPr>
        <p:spPr bwMode="auto">
          <a:xfrm>
            <a:off x="1000125" y="5072063"/>
            <a:ext cx="7715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</a:rPr>
              <a:t>OH</a:t>
            </a:r>
            <a:r>
              <a:rPr lang="tr-TR" baseline="-25000">
                <a:latin typeface="Times New Roman" charset="0"/>
              </a:rPr>
              <a:t>2 </a:t>
            </a:r>
            <a:r>
              <a:rPr lang="tr-TR">
                <a:latin typeface="Times New Roman" charset="0"/>
              </a:rPr>
              <a:t>      Sit b     FeS      Sit c</a:t>
            </a:r>
            <a:r>
              <a:rPr lang="tr-TR" baseline="-25000">
                <a:latin typeface="Times New Roman" charset="0"/>
              </a:rPr>
              <a:t>1</a:t>
            </a:r>
            <a:r>
              <a:rPr lang="tr-TR">
                <a:latin typeface="Times New Roman" charset="0"/>
              </a:rPr>
              <a:t>      Sit c     Sit a      Sit a</a:t>
            </a:r>
            <a:r>
              <a:rPr lang="tr-TR" baseline="-25000">
                <a:latin typeface="Times New Roman" charset="0"/>
              </a:rPr>
              <a:t>3</a:t>
            </a:r>
            <a:r>
              <a:rPr lang="tr-TR">
                <a:latin typeface="Times New Roman" charset="0"/>
              </a:rPr>
              <a:t>      O</a:t>
            </a:r>
            <a:r>
              <a:rPr lang="tr-TR" baseline="-25000">
                <a:latin typeface="Times New Roman" charset="0"/>
              </a:rPr>
              <a:t>2</a:t>
            </a:r>
          </a:p>
        </p:txBody>
      </p:sp>
      <p:cxnSp>
        <p:nvCxnSpPr>
          <p:cNvPr id="50180" name="4 Düz Ok Bağlayıcısı"/>
          <p:cNvCxnSpPr>
            <a:cxnSpLocks noChangeShapeType="1"/>
          </p:cNvCxnSpPr>
          <p:nvPr/>
        </p:nvCxnSpPr>
        <p:spPr bwMode="auto">
          <a:xfrm>
            <a:off x="1714500" y="5286375"/>
            <a:ext cx="357188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0181" name="6 Düz Ok Bağlayıcısı"/>
          <p:cNvCxnSpPr>
            <a:cxnSpLocks noChangeShapeType="1"/>
          </p:cNvCxnSpPr>
          <p:nvPr/>
        </p:nvCxnSpPr>
        <p:spPr bwMode="auto">
          <a:xfrm>
            <a:off x="2714625" y="5286375"/>
            <a:ext cx="357188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0182" name="7 Düz Ok Bağlayıcısı"/>
          <p:cNvCxnSpPr>
            <a:cxnSpLocks noChangeShapeType="1"/>
          </p:cNvCxnSpPr>
          <p:nvPr/>
        </p:nvCxnSpPr>
        <p:spPr bwMode="auto">
          <a:xfrm>
            <a:off x="3643313" y="5286375"/>
            <a:ext cx="357187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0183" name="8 Düz Ok Bağlayıcısı"/>
          <p:cNvCxnSpPr>
            <a:cxnSpLocks noChangeShapeType="1"/>
          </p:cNvCxnSpPr>
          <p:nvPr/>
        </p:nvCxnSpPr>
        <p:spPr bwMode="auto">
          <a:xfrm>
            <a:off x="4714875" y="5286375"/>
            <a:ext cx="357188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0184" name="9 Düz Ok Bağlayıcısı"/>
          <p:cNvCxnSpPr>
            <a:cxnSpLocks noChangeShapeType="1"/>
          </p:cNvCxnSpPr>
          <p:nvPr/>
        </p:nvCxnSpPr>
        <p:spPr bwMode="auto">
          <a:xfrm>
            <a:off x="5715000" y="5286375"/>
            <a:ext cx="357188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0185" name="10 Düz Ok Bağlayıcısı"/>
          <p:cNvCxnSpPr>
            <a:cxnSpLocks noChangeShapeType="1"/>
          </p:cNvCxnSpPr>
          <p:nvPr/>
        </p:nvCxnSpPr>
        <p:spPr bwMode="auto">
          <a:xfrm>
            <a:off x="6643688" y="5286375"/>
            <a:ext cx="357187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0186" name="11 Düz Ok Bağlayıcısı"/>
          <p:cNvCxnSpPr>
            <a:cxnSpLocks noChangeShapeType="1"/>
          </p:cNvCxnSpPr>
          <p:nvPr/>
        </p:nvCxnSpPr>
        <p:spPr bwMode="auto">
          <a:xfrm>
            <a:off x="7572375" y="5286375"/>
            <a:ext cx="357188" cy="158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57400" y="1066800"/>
          <a:ext cx="5387975" cy="5154613"/>
        </p:xfrm>
        <a:graphic>
          <a:graphicData uri="http://schemas.openxmlformats.org/presentationml/2006/ole">
            <p:oleObj spid="_x0000_s1026" name="Belge" r:id="rId4" imgW="3077280" imgH="2944440" progId="Word.Documen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066800" y="6019800"/>
            <a:ext cx="77724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lvl="2">
              <a:lnSpc>
                <a:spcPct val="149000"/>
              </a:lnSpc>
              <a:spcBef>
                <a:spcPts val="2225"/>
              </a:spcBef>
            </a:pPr>
            <a:r>
              <a:rPr lang="tr-TR" sz="1800" b="1">
                <a:solidFill>
                  <a:srgbClr val="000000"/>
                </a:solidFill>
                <a:latin typeface="Times New Roman" charset="0"/>
              </a:rPr>
              <a:t>Şekil 10.8. </a:t>
            </a:r>
            <a:r>
              <a:rPr lang="tr-TR" sz="1800">
                <a:solidFill>
                  <a:srgbClr val="000000"/>
                </a:solidFill>
                <a:latin typeface="Times New Roman" charset="0"/>
              </a:rPr>
              <a:t>NADH, süksinat, yağ acü-CoA ve gliserol 3-fosfattan CoQ'ya</a:t>
            </a:r>
            <a:endParaRPr lang="tr-TR" sz="1800">
              <a:latin typeface="Times New Roman" charset="0"/>
            </a:endParaRPr>
          </a:p>
          <a:p>
            <a:r>
              <a:rPr lang="tr-TR" sz="1800">
                <a:solidFill>
                  <a:srgbClr val="000000"/>
                </a:solidFill>
                <a:latin typeface="Times New Roman" charset="0"/>
              </a:rPr>
              <a:t>elektronlann taşmması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3 Metin kutusu"/>
          <p:cNvSpPr txBox="1">
            <a:spLocks noChangeArrowheads="1"/>
          </p:cNvSpPr>
          <p:nvPr/>
        </p:nvSpPr>
        <p:spPr bwMode="auto">
          <a:xfrm>
            <a:off x="1071563" y="500063"/>
            <a:ext cx="714375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Bu sitokromların yapıları birbirinden farklı özelliklere sahiptir.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Sitokrom b c</a:t>
            </a:r>
            <a:r>
              <a:rPr lang="tr-TR" baseline="-25000">
                <a:latin typeface="Times New Roman" charset="0"/>
              </a:rPr>
              <a:t>1</a:t>
            </a:r>
            <a:r>
              <a:rPr lang="tr-TR">
                <a:latin typeface="Times New Roman" charset="0"/>
              </a:rPr>
              <a:t> ve c de prostetik grup  “hem” adı verilen bir  demir protoporfirin IX’dur.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Sitokrom b de “hem” proteine kovalent bağanmamıstır.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Sitokrom c ve c</a:t>
            </a:r>
            <a:r>
              <a:rPr lang="tr-TR" baseline="-25000">
                <a:latin typeface="Times New Roman" charset="0"/>
              </a:rPr>
              <a:t>1</a:t>
            </a:r>
            <a:r>
              <a:rPr lang="tr-TR">
                <a:latin typeface="Times New Roman" charset="0"/>
              </a:rPr>
              <a:t> de “hem” proteine tiyoeter bağlarıyla bağlanmıştır.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42938" y="6215063"/>
            <a:ext cx="815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spcBef>
                <a:spcPts val="1325"/>
              </a:spcBef>
            </a:pPr>
            <a:r>
              <a:rPr lang="tr-TR" b="1" i="1">
                <a:solidFill>
                  <a:srgbClr val="C00000"/>
                </a:solidFill>
                <a:latin typeface="Times New Roman" charset="0"/>
              </a:rPr>
              <a:t>Sitokrom c ve Cı'in yapısı ve tiyoeter bağı oluşumu</a:t>
            </a:r>
          </a:p>
        </p:txBody>
      </p:sp>
      <p:sp>
        <p:nvSpPr>
          <p:cNvPr id="52227" name="2 Metin kutusu"/>
          <p:cNvSpPr txBox="1">
            <a:spLocks noChangeArrowheads="1"/>
          </p:cNvSpPr>
          <p:nvPr/>
        </p:nvSpPr>
        <p:spPr bwMode="auto">
          <a:xfrm>
            <a:off x="1285875" y="428625"/>
            <a:ext cx="70008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bağlar protein yapısında bulunan iki sisteinin -SH gruplarının hem’in vinil gruplarına katılmasıyla oluşmuştur</a:t>
            </a:r>
          </a:p>
          <a:p>
            <a:endParaRPr lang="tr-TR">
              <a:latin typeface="Times New Roman" charset="0"/>
            </a:endParaRP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2214563"/>
            <a:ext cx="5819775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1071563"/>
            <a:ext cx="50292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4 Metin kutusu"/>
          <p:cNvSpPr txBox="1">
            <a:spLocks noChangeArrowheads="1"/>
          </p:cNvSpPr>
          <p:nvPr/>
        </p:nvSpPr>
        <p:spPr bwMode="auto">
          <a:xfrm>
            <a:off x="1428750" y="2500313"/>
            <a:ext cx="2714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/>
            <a:r>
              <a:rPr lang="tr-TR" b="1">
                <a:solidFill>
                  <a:srgbClr val="FF3399"/>
                </a:solidFill>
                <a:latin typeface="Times New Roman" charset="0"/>
              </a:rPr>
              <a:t>Hem a’nın yapısı</a:t>
            </a:r>
          </a:p>
          <a:p>
            <a:endParaRPr lang="tr-TR">
              <a:latin typeface="Times New Roman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571500" y="142875"/>
            <a:ext cx="782478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52000"/>
              </a:lnSpc>
              <a:spcBef>
                <a:spcPts val="1825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Sitokrom a ve a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3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, 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hem A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adı verilen farklı bir demir-porfirin prostetik grubuna sahiptir</a:t>
            </a:r>
            <a:endParaRPr lang="tr-TR">
              <a:latin typeface="Times New Roman" charset="0"/>
            </a:endParaRPr>
          </a:p>
        </p:txBody>
      </p:sp>
      <p:sp>
        <p:nvSpPr>
          <p:cNvPr id="53253" name="6 Metin kutusu"/>
          <p:cNvSpPr txBox="1">
            <a:spLocks noChangeArrowheads="1"/>
          </p:cNvSpPr>
          <p:nvPr/>
        </p:nvSpPr>
        <p:spPr bwMode="auto">
          <a:xfrm>
            <a:off x="1285875" y="3995738"/>
            <a:ext cx="721518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Hem'den farklı olarak;</a:t>
            </a:r>
          </a:p>
          <a:p>
            <a:pPr>
              <a:lnSpc>
                <a:spcPct val="20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 Metil gruplarından birinin yerini bir 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formil grubu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, </a:t>
            </a:r>
          </a:p>
          <a:p>
            <a:pPr>
              <a:lnSpc>
                <a:spcPct val="20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 Vinil gruplarından birinin yerini de bir 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hidrokarbon     zinciri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alır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2 Metin kutusu"/>
          <p:cNvSpPr txBox="1">
            <a:spLocks noChangeArrowheads="1"/>
          </p:cNvSpPr>
          <p:nvPr/>
        </p:nvSpPr>
        <p:spPr bwMode="auto">
          <a:xfrm>
            <a:off x="1500188" y="2071688"/>
            <a:ext cx="63579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Sitokrom a ve a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3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, solunum zincirinin son üyeleridir ve bazen sitokrom oksidaz adı da verilen bir kompleks halinde bulunur.</a:t>
            </a:r>
            <a:endParaRPr lang="tr-TR"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28688" y="357188"/>
            <a:ext cx="7224712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İlk reaksiyon NADH'ın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NADH dehidrögenaz (veya NADH-Q redüktaz) multienzim kompleksi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tarafından yükseltgenmesidir. </a:t>
            </a:r>
          </a:p>
          <a:p>
            <a:pPr algn="just">
              <a:lnSpc>
                <a:spcPct val="149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NADH'dan iki elektron enzimin prostetik grubu olan flavin mononükleotid (FMN)'e aktarılarak FMNH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'ye indirgenir.</a:t>
            </a:r>
            <a:endParaRPr lang="tr-TR">
              <a:latin typeface="Times New Roman" charset="0"/>
            </a:endParaRPr>
          </a:p>
        </p:txBody>
      </p:sp>
      <p:sp>
        <p:nvSpPr>
          <p:cNvPr id="28675" name="4 Metin kutusu"/>
          <p:cNvSpPr txBox="1">
            <a:spLocks noChangeArrowheads="1"/>
          </p:cNvSpPr>
          <p:nvPr/>
        </p:nvSpPr>
        <p:spPr bwMode="auto">
          <a:xfrm>
            <a:off x="1500188" y="4286250"/>
            <a:ext cx="664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</a:rPr>
              <a:t>NADH + H</a:t>
            </a:r>
            <a:r>
              <a:rPr lang="tr-TR" baseline="30000">
                <a:latin typeface="Times New Roman" charset="0"/>
              </a:rPr>
              <a:t>+ </a:t>
            </a:r>
            <a:r>
              <a:rPr lang="tr-TR">
                <a:latin typeface="Times New Roman" charset="0"/>
              </a:rPr>
              <a:t> FMN                      FMNH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 + NAD</a:t>
            </a:r>
            <a:r>
              <a:rPr lang="tr-TR" baseline="30000">
                <a:latin typeface="Times New Roman" charset="0"/>
              </a:rPr>
              <a:t>+</a:t>
            </a:r>
          </a:p>
        </p:txBody>
      </p:sp>
      <p:cxnSp>
        <p:nvCxnSpPr>
          <p:cNvPr id="28676" name="6 Düz Ok Bağlayıcısı"/>
          <p:cNvCxnSpPr>
            <a:cxnSpLocks noChangeShapeType="1"/>
          </p:cNvCxnSpPr>
          <p:nvPr/>
        </p:nvCxnSpPr>
        <p:spPr bwMode="auto">
          <a:xfrm>
            <a:off x="4143375" y="4500563"/>
            <a:ext cx="1285875" cy="1587"/>
          </a:xfrm>
          <a:prstGeom prst="straightConnector1">
            <a:avLst/>
          </a:prstGeom>
          <a:noFill/>
          <a:ln w="38100" cmpd="thickThin" algn="ctr">
            <a:solidFill>
              <a:srgbClr val="FF3399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285875" y="285750"/>
            <a:ext cx="6929438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2000"/>
              </a:lnSpc>
              <a:spcBef>
                <a:spcPts val="19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Ubikinon-sitokrom c oksidoredüktaz kompleksi elektronları CoQH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'den, suda çözünebilen bir periferal membran proteini olan sitokrom c'ye transfer eder.</a:t>
            </a:r>
            <a:endParaRPr lang="tr-TR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786063"/>
            <a:ext cx="66960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3 Sağ Ayraç"/>
          <p:cNvSpPr>
            <a:spLocks/>
          </p:cNvSpPr>
          <p:nvPr/>
        </p:nvSpPr>
        <p:spPr bwMode="auto">
          <a:xfrm rot="5400000">
            <a:off x="4107656" y="1035845"/>
            <a:ext cx="1285875" cy="7072312"/>
          </a:xfrm>
          <a:prstGeom prst="rightBrace">
            <a:avLst>
              <a:gd name="adj1" fmla="val 8326"/>
              <a:gd name="adj2" fmla="val 50000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55301" name="4 Metin kutusu"/>
          <p:cNvSpPr txBox="1">
            <a:spLocks noChangeArrowheads="1"/>
          </p:cNvSpPr>
          <p:nvPr/>
        </p:nvSpPr>
        <p:spPr bwMode="auto">
          <a:xfrm>
            <a:off x="2428875" y="5286375"/>
            <a:ext cx="514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0070C0"/>
                </a:solidFill>
                <a:latin typeface="Times New Roman" charset="0"/>
              </a:rPr>
              <a:t>Ubikinon sitokrom c oksidoreduktaz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42938" y="1428750"/>
            <a:ext cx="71437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52000"/>
              </a:lnSpc>
              <a:spcBef>
                <a:spcPts val="37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Daha sonra indirgenmiş sitokrom c, elektronunu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sitokrom oksidaz kompleksine  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aktarır.   </a:t>
            </a:r>
          </a:p>
          <a:p>
            <a:pPr lvl="2" algn="just">
              <a:lnSpc>
                <a:spcPct val="152000"/>
              </a:lnSpc>
              <a:spcBef>
                <a:spcPts val="37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Sitokrom   c'nin   rolü   CoQ'ya   benzemektedir   ve solunum zincirindeki kompleksler arasında hareketli bir elektron taşıyıcısı görevini görür.</a:t>
            </a:r>
            <a:br>
              <a:rPr lang="tr-TR">
                <a:solidFill>
                  <a:srgbClr val="000000"/>
                </a:solidFill>
                <a:latin typeface="Times New Roman" charset="0"/>
              </a:rPr>
            </a:br>
            <a:endParaRPr lang="tr-TR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14375" y="2000250"/>
            <a:ext cx="7643813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49000"/>
              </a:lnSpc>
              <a:spcBef>
                <a:spcPts val="2013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Elektronlar önce kompleksin sitokrom a bileşenine, oradan da bakır ihtiva eden sitokrom a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3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'e aktarılır. </a:t>
            </a:r>
          </a:p>
          <a:p>
            <a:pPr lvl="2" algn="just">
              <a:lnSpc>
                <a:spcPct val="149000"/>
              </a:lnSpc>
              <a:spcBef>
                <a:spcPts val="2013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lvl="2" algn="just">
              <a:lnSpc>
                <a:spcPct val="149000"/>
              </a:lnSpc>
              <a:spcBef>
                <a:spcPts val="2013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bakır atomu sit a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3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'den 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'ye elektronu transfer ederken +2 ve +1 yükseltgenme basamakları arasında mekik dokur. </a:t>
            </a:r>
            <a:endParaRPr lang="tr-TR">
              <a:latin typeface="Times New Roman" charset="0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714375"/>
            <a:ext cx="6381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etin kutusu"/>
          <p:cNvSpPr txBox="1">
            <a:spLocks noChangeArrowheads="1"/>
          </p:cNvSpPr>
          <p:nvPr/>
        </p:nvSpPr>
        <p:spPr bwMode="auto">
          <a:xfrm>
            <a:off x="1428750" y="2643188"/>
            <a:ext cx="6715125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Bir 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molekülünden iki 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0 molekülünün oluşumu dört elektron gerektiren bir olaydır, fakat hem grupları birer elektron aktarabilmektedir.</a:t>
            </a:r>
            <a:endParaRPr lang="tr-TR">
              <a:latin typeface="Times New Roman" charset="0"/>
            </a:endParaRP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1143000"/>
            <a:ext cx="6381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714375" y="1714500"/>
            <a:ext cx="73152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55000"/>
              </a:lnSpc>
              <a:spcBef>
                <a:spcPts val="1938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Dört, elektronun bir 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molekülünü indirgemek üzere aynı anda nasıl bir araya geldiği henüz tam aydınlanmamış olmamakla birlikte, açıklayıcı bilgilere son yıllarda ulaşılmış ve bazı hipotezler ileri sürülmüştür  Bir örneği de aşağıdadır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0725" y="952500"/>
            <a:ext cx="51625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42938" y="500063"/>
            <a:ext cx="76438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20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Daha sonra elektronlar FMNH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'den NADH dehidrogenaz kompleksinin bir başka prostetik grubunu teşkil eden bir seri demir-kükürt (FeS olarak gösterilir) komplekslerine aktarılır. </a:t>
            </a:r>
            <a:endParaRPr lang="tr-TR">
              <a:latin typeface="Times New Roman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  <p:sp>
        <p:nvSpPr>
          <p:cNvPr id="29699" name="5 Oval Belirtme Çizgisi"/>
          <p:cNvSpPr>
            <a:spLocks noChangeArrowheads="1"/>
          </p:cNvSpPr>
          <p:nvPr/>
        </p:nvSpPr>
        <p:spPr bwMode="auto">
          <a:xfrm>
            <a:off x="2143125" y="4357688"/>
            <a:ext cx="4714875" cy="2071687"/>
          </a:xfrm>
          <a:prstGeom prst="wedgeEllipseCallout">
            <a:avLst>
              <a:gd name="adj1" fmla="val 8667"/>
              <a:gd name="adj2" fmla="val -8918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29700" name="6 Metin kutusu"/>
          <p:cNvSpPr txBox="1">
            <a:spLocks noChangeArrowheads="1"/>
          </p:cNvSpPr>
          <p:nvPr/>
        </p:nvSpPr>
        <p:spPr bwMode="auto">
          <a:xfrm>
            <a:off x="2428875" y="4857750"/>
            <a:ext cx="4500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800" b="1">
                <a:solidFill>
                  <a:schemeClr val="bg1"/>
                </a:solidFill>
                <a:latin typeface="Times New Roman" charset="0"/>
              </a:rPr>
              <a:t>Burada demir atomları "hem" grubuna ait değildir.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00188" y="857250"/>
            <a:ext cx="6286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Solunum Zinciri Komplekslerinin Bileşimleri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63" y="1857375"/>
          <a:ext cx="821537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7"/>
                <a:gridCol w="2844470"/>
                <a:gridCol w="1584686"/>
                <a:gridCol w="22860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Kompleks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Adı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Protein sayısı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Prostetik</a:t>
                      </a:r>
                      <a:r>
                        <a:rPr lang="tr-TR" b="1" dirty="0" smtClean="0"/>
                        <a:t> gruplar</a:t>
                      </a:r>
                      <a:endParaRPr lang="tr-T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Kompleks</a:t>
                      </a:r>
                    </a:p>
                    <a:p>
                      <a:r>
                        <a:rPr lang="tr-TR" sz="2000" baseline="0" dirty="0" smtClean="0"/>
                        <a:t>       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NADH </a:t>
                      </a:r>
                      <a:r>
                        <a:rPr lang="tr-TR" sz="2000" dirty="0" err="1" smtClean="0"/>
                        <a:t>Dehidrogenaz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43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FMN,</a:t>
                      </a:r>
                    </a:p>
                    <a:p>
                      <a:r>
                        <a:rPr lang="tr-TR" sz="2000" dirty="0" smtClean="0"/>
                        <a:t>7 </a:t>
                      </a:r>
                      <a:r>
                        <a:rPr lang="tr-TR" sz="2000" dirty="0" err="1" smtClean="0"/>
                        <a:t>Fe</a:t>
                      </a:r>
                      <a:r>
                        <a:rPr lang="tr-TR" sz="2000" dirty="0" smtClean="0"/>
                        <a:t>-S merkezi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Kompleks </a:t>
                      </a:r>
                    </a:p>
                    <a:p>
                      <a:r>
                        <a:rPr lang="tr-TR" sz="2000" dirty="0" smtClean="0"/>
                        <a:t>       II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Suksinat</a:t>
                      </a:r>
                      <a:r>
                        <a:rPr lang="tr-TR" sz="2000" dirty="0" smtClean="0"/>
                        <a:t>-</a:t>
                      </a:r>
                      <a:r>
                        <a:rPr lang="tr-TR" sz="2000" dirty="0" err="1" smtClean="0"/>
                        <a:t>CoQ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Reduktaz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FAD,</a:t>
                      </a:r>
                      <a:r>
                        <a:rPr lang="tr-TR" sz="2000" baseline="0" dirty="0" smtClean="0"/>
                        <a:t> sit b</a:t>
                      </a:r>
                      <a:r>
                        <a:rPr lang="tr-TR" sz="2000" baseline="-25000" dirty="0" smtClean="0"/>
                        <a:t>560</a:t>
                      </a:r>
                      <a:r>
                        <a:rPr lang="tr-TR" sz="2000" baseline="0" dirty="0" smtClean="0"/>
                        <a:t>,</a:t>
                      </a:r>
                    </a:p>
                    <a:p>
                      <a:r>
                        <a:rPr lang="tr-TR" sz="2000" baseline="0" dirty="0" smtClean="0"/>
                        <a:t>3Fe-S merkezi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Kompleks</a:t>
                      </a:r>
                    </a:p>
                    <a:p>
                      <a:r>
                        <a:rPr lang="tr-TR" sz="2000" dirty="0" smtClean="0"/>
                        <a:t>       III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CoQ</a:t>
                      </a:r>
                      <a:r>
                        <a:rPr lang="tr-TR" sz="2000" dirty="0" smtClean="0"/>
                        <a:t>-sit c </a:t>
                      </a:r>
                      <a:r>
                        <a:rPr lang="tr-TR" sz="2000" dirty="0" err="1" smtClean="0"/>
                        <a:t>Reduktaz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11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sit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baseline="0" dirty="0" err="1" smtClean="0"/>
                        <a:t>b</a:t>
                      </a:r>
                      <a:r>
                        <a:rPr lang="tr-TR" sz="2000" baseline="-25000" dirty="0" err="1" smtClean="0"/>
                        <a:t>H</a:t>
                      </a:r>
                      <a:r>
                        <a:rPr lang="tr-TR" sz="2000" baseline="0" dirty="0" smtClean="0"/>
                        <a:t>, sit </a:t>
                      </a:r>
                      <a:r>
                        <a:rPr lang="tr-TR" sz="2000" baseline="0" dirty="0" err="1" smtClean="0"/>
                        <a:t>b</a:t>
                      </a:r>
                      <a:r>
                        <a:rPr lang="tr-TR" sz="2000" baseline="-25000" dirty="0" err="1" smtClean="0"/>
                        <a:t>L</a:t>
                      </a:r>
                      <a:r>
                        <a:rPr lang="tr-TR" sz="2000" baseline="0" dirty="0" smtClean="0"/>
                        <a:t>, sit </a:t>
                      </a:r>
                      <a:r>
                        <a:rPr lang="tr-TR" sz="2000" baseline="-25000" dirty="0" smtClean="0"/>
                        <a:t>C1</a:t>
                      </a:r>
                      <a:r>
                        <a:rPr lang="tr-TR" sz="2000" baseline="0" dirty="0" smtClean="0"/>
                        <a:t>, </a:t>
                      </a:r>
                      <a:r>
                        <a:rPr lang="tr-TR" sz="2000" baseline="0" dirty="0" err="1" smtClean="0"/>
                        <a:t>Fe</a:t>
                      </a:r>
                      <a:r>
                        <a:rPr lang="tr-TR" sz="2000" baseline="0" dirty="0" smtClean="0"/>
                        <a:t>-</a:t>
                      </a:r>
                      <a:r>
                        <a:rPr lang="tr-TR" sz="2000" baseline="0" dirty="0" err="1" smtClean="0"/>
                        <a:t>S</a:t>
                      </a:r>
                      <a:r>
                        <a:rPr lang="tr-TR" sz="2000" baseline="-25000" dirty="0" err="1" smtClean="0"/>
                        <a:t>Rieske</a:t>
                      </a:r>
                      <a:endParaRPr lang="tr-TR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Kompleks </a:t>
                      </a:r>
                    </a:p>
                    <a:p>
                      <a:r>
                        <a:rPr lang="tr-TR" sz="2000" baseline="0" dirty="0" smtClean="0"/>
                        <a:t>       IV</a:t>
                      </a:r>
                      <a:endParaRPr lang="tr-T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Sitokrom</a:t>
                      </a:r>
                      <a:r>
                        <a:rPr lang="tr-TR" sz="2000" dirty="0" smtClean="0"/>
                        <a:t> c </a:t>
                      </a:r>
                      <a:r>
                        <a:rPr lang="tr-TR" sz="2000" dirty="0" err="1" smtClean="0"/>
                        <a:t>Oksidaz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13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Sit a, sit a</a:t>
                      </a:r>
                      <a:r>
                        <a:rPr lang="tr-TR" sz="2000" baseline="-25000" dirty="0" smtClean="0"/>
                        <a:t>3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Cu</a:t>
                      </a:r>
                      <a:r>
                        <a:rPr lang="tr-TR" sz="2000" baseline="-25000" dirty="0" err="1" smtClean="0"/>
                        <a:t>A</a:t>
                      </a:r>
                      <a:r>
                        <a:rPr lang="tr-TR" sz="2000" dirty="0" smtClean="0"/>
                        <a:t>,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baseline="0" dirty="0" err="1" smtClean="0"/>
                        <a:t>Cu</a:t>
                      </a:r>
                      <a:r>
                        <a:rPr lang="tr-TR" sz="2000" baseline="-25000" dirty="0" err="1" smtClean="0"/>
                        <a:t>B</a:t>
                      </a:r>
                      <a:endParaRPr lang="tr-TR" sz="2000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43000" y="1714500"/>
            <a:ext cx="6858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Son yıllarda yapılan araştırmalar 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demir-kükürt proteinlerinin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biyolojik sistemlerdeki bir çok redoks reaksiyonlarında çok önemli roller</a:t>
            </a:r>
            <a:br>
              <a:rPr lang="tr-TR">
                <a:solidFill>
                  <a:srgbClr val="000000"/>
                </a:solidFill>
                <a:latin typeface="Times New Roman" charset="0"/>
              </a:rPr>
            </a:br>
            <a:r>
              <a:rPr lang="tr-TR">
                <a:solidFill>
                  <a:srgbClr val="000000"/>
                </a:solidFill>
                <a:latin typeface="Times New Roman" charset="0"/>
              </a:rPr>
              <a:t>oynadığını ortaya koymuştur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28688" y="1000125"/>
            <a:ext cx="7286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Bunların en basitinde, 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tek bir Fe atomu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, protein yapısındaki sisteinlerin -SH gruplarına tetrahedral koordinasyon bağları ile bağlanmış haldedir. </a:t>
            </a:r>
          </a:p>
        </p:txBody>
      </p:sp>
      <p:sp>
        <p:nvSpPr>
          <p:cNvPr id="32771" name="4 Metin kutusu"/>
          <p:cNvSpPr txBox="1">
            <a:spLocks noChangeArrowheads="1"/>
          </p:cNvSpPr>
          <p:nvPr/>
        </p:nvSpPr>
        <p:spPr bwMode="auto">
          <a:xfrm>
            <a:off x="428625" y="214313"/>
            <a:ext cx="5786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7030A0"/>
                </a:solidFill>
                <a:latin typeface="Times New Roman" charset="0"/>
              </a:rPr>
              <a:t>Üç tip FeS merkezi, bilinmektedir </a:t>
            </a:r>
          </a:p>
          <a:p>
            <a:endParaRPr lang="tr-TR">
              <a:latin typeface="Times New Roman" charset="0"/>
            </a:endParaRP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548063"/>
            <a:ext cx="3238500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etin kutusu"/>
          <p:cNvSpPr txBox="1">
            <a:spLocks noChangeArrowheads="1"/>
          </p:cNvSpPr>
          <p:nvPr/>
        </p:nvSpPr>
        <p:spPr bwMode="auto">
          <a:xfrm>
            <a:off x="1000125" y="1500188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İkinci tipte (Fe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S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); </a:t>
            </a:r>
          </a:p>
        </p:txBody>
      </p:sp>
      <p:sp>
        <p:nvSpPr>
          <p:cNvPr id="33795" name="2 Metin kutusu"/>
          <p:cNvSpPr txBox="1">
            <a:spLocks noChangeArrowheads="1"/>
          </p:cNvSpPr>
          <p:nvPr/>
        </p:nvSpPr>
        <p:spPr bwMode="auto">
          <a:xfrm>
            <a:off x="4500563" y="857250"/>
            <a:ext cx="442912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İki Fe atomu,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İki inorganik kükürt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Dört sistein -SH grubu vardır,</a:t>
            </a:r>
            <a:endParaRPr lang="tr-TR">
              <a:latin typeface="Times New Roman" charset="0"/>
            </a:endParaRPr>
          </a:p>
        </p:txBody>
      </p:sp>
      <p:sp>
        <p:nvSpPr>
          <p:cNvPr id="33796" name="4 Sağ Ayraç"/>
          <p:cNvSpPr>
            <a:spLocks/>
          </p:cNvSpPr>
          <p:nvPr/>
        </p:nvSpPr>
        <p:spPr bwMode="auto">
          <a:xfrm>
            <a:off x="3714750" y="928688"/>
            <a:ext cx="571500" cy="1643062"/>
          </a:xfrm>
          <a:prstGeom prst="rightBrace">
            <a:avLst>
              <a:gd name="adj1" fmla="val 8332"/>
              <a:gd name="adj2" fmla="val 50000"/>
            </a:avLst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143250"/>
            <a:ext cx="4452938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etin kutusu"/>
          <p:cNvSpPr txBox="1">
            <a:spLocks noChangeArrowheads="1"/>
          </p:cNvSpPr>
          <p:nvPr/>
        </p:nvSpPr>
        <p:spPr bwMode="auto">
          <a:xfrm>
            <a:off x="928688" y="571500"/>
            <a:ext cx="664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Ücüncü tip merkez Fe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4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S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4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şeklinde gösterilir</a:t>
            </a:r>
            <a:endParaRPr lang="tr-TR">
              <a:latin typeface="Times New Roman" charset="0"/>
            </a:endParaRPr>
          </a:p>
        </p:txBody>
      </p:sp>
      <p:sp>
        <p:nvSpPr>
          <p:cNvPr id="34819" name="2 Metin kutusu"/>
          <p:cNvSpPr txBox="1">
            <a:spLocks noChangeArrowheads="1"/>
          </p:cNvSpPr>
          <p:nvPr/>
        </p:nvSpPr>
        <p:spPr bwMode="auto">
          <a:xfrm>
            <a:off x="4286250" y="1428750"/>
            <a:ext cx="42148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Dört Fe atomu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Dört inorganik kükürt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Dört de sistein ~SH grubu vardır</a:t>
            </a:r>
            <a:endParaRPr lang="tr-TR">
              <a:latin typeface="Times New Roman" charset="0"/>
            </a:endParaRPr>
          </a:p>
        </p:txBody>
      </p:sp>
      <p:sp>
        <p:nvSpPr>
          <p:cNvPr id="34820" name="3 Metin kutusu"/>
          <p:cNvSpPr txBox="1">
            <a:spLocks noChangeArrowheads="1"/>
          </p:cNvSpPr>
          <p:nvPr/>
        </p:nvSpPr>
        <p:spPr bwMode="auto">
          <a:xfrm>
            <a:off x="1143000" y="1928813"/>
            <a:ext cx="2643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</a:rPr>
              <a:t>Üçüncü tipte</a:t>
            </a:r>
          </a:p>
        </p:txBody>
      </p:sp>
      <p:sp>
        <p:nvSpPr>
          <p:cNvPr id="5" name="4 Sağ Ayraç"/>
          <p:cNvSpPr/>
          <p:nvPr/>
        </p:nvSpPr>
        <p:spPr bwMode="auto">
          <a:xfrm>
            <a:off x="3429000" y="1428750"/>
            <a:ext cx="500063" cy="1785938"/>
          </a:xfrm>
          <a:prstGeom prst="rightBrace">
            <a:avLst/>
          </a:prstGeom>
          <a:solidFill>
            <a:schemeClr val="bg1">
              <a:lumMod val="95000"/>
            </a:schemeClr>
          </a:solidFill>
          <a:ln w="508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Times New Roman" pitchFamily="18" charset="-94"/>
            </a:endParaRPr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3379788"/>
            <a:ext cx="36671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1019</Words>
  <Application>Microsoft Office PowerPoint</Application>
  <PresentationFormat>Ekran Gösterisi (4:3)</PresentationFormat>
  <Paragraphs>165</Paragraphs>
  <Slides>35</Slides>
  <Notes>35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7" baseType="lpstr">
      <vt:lpstr>Ofis Teması</vt:lpstr>
      <vt:lpstr>Microsoft Document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pinar</dc:creator>
  <cp:lastModifiedBy>pinar</cp:lastModifiedBy>
  <cp:revision>1</cp:revision>
  <dcterms:created xsi:type="dcterms:W3CDTF">2018-10-16T09:01:05Z</dcterms:created>
  <dcterms:modified xsi:type="dcterms:W3CDTF">2018-10-16T09:01:19Z</dcterms:modified>
</cp:coreProperties>
</file>