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56" r:id="rId2"/>
    <p:sldId id="263" r:id="rId3"/>
    <p:sldId id="257" r:id="rId4"/>
    <p:sldId id="258" r:id="rId5"/>
    <p:sldId id="260" r:id="rId6"/>
    <p:sldId id="264" r:id="rId7"/>
    <p:sldId id="265" r:id="rId8"/>
    <p:sldId id="295" r:id="rId9"/>
    <p:sldId id="267" r:id="rId10"/>
    <p:sldId id="268" r:id="rId11"/>
    <p:sldId id="270" r:id="rId12"/>
    <p:sldId id="271" r:id="rId13"/>
    <p:sldId id="272" r:id="rId14"/>
    <p:sldId id="269" r:id="rId15"/>
    <p:sldId id="273" r:id="rId16"/>
    <p:sldId id="274" r:id="rId17"/>
    <p:sldId id="275" r:id="rId18"/>
    <p:sldId id="276" r:id="rId19"/>
    <p:sldId id="277" r:id="rId20"/>
    <p:sldId id="278" r:id="rId21"/>
    <p:sldId id="280" r:id="rId22"/>
    <p:sldId id="281" r:id="rId23"/>
    <p:sldId id="282" r:id="rId24"/>
    <p:sldId id="283" r:id="rId25"/>
    <p:sldId id="285" r:id="rId26"/>
    <p:sldId id="286" r:id="rId27"/>
    <p:sldId id="287" r:id="rId28"/>
    <p:sldId id="288" r:id="rId29"/>
    <p:sldId id="289" r:id="rId30"/>
    <p:sldId id="291" r:id="rId31"/>
    <p:sldId id="292" r:id="rId32"/>
    <p:sldId id="296" r:id="rId33"/>
    <p:sldId id="297" r:id="rId34"/>
    <p:sldId id="298" r:id="rId35"/>
    <p:sldId id="299" r:id="rId36"/>
    <p:sldId id="300" r:id="rId37"/>
    <p:sldId id="302" r:id="rId38"/>
    <p:sldId id="310" r:id="rId39"/>
    <p:sldId id="307" r:id="rId40"/>
    <p:sldId id="308" r:id="rId41"/>
    <p:sldId id="309"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18" autoAdjust="0"/>
    <p:restoredTop sz="96021" autoAdjust="0"/>
  </p:normalViewPr>
  <p:slideViewPr>
    <p:cSldViewPr snapToGrid="0" snapToObjects="1">
      <p:cViewPr varScale="1">
        <p:scale>
          <a:sx n="68" d="100"/>
          <a:sy n="68" d="100"/>
        </p:scale>
        <p:origin x="66"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5F1538-522A-4A91-B594-9ECCA9A8B887}" type="datetimeFigureOut">
              <a:rPr lang="tr-TR" smtClean="0"/>
              <a:t>23.11.2017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DA0843-3231-4AE3-97D7-8614F4C476D3}" type="slidenum">
              <a:rPr lang="tr-TR" smtClean="0"/>
              <a:t>‹#›</a:t>
            </a:fld>
            <a:endParaRPr lang="tr-TR"/>
          </a:p>
        </p:txBody>
      </p:sp>
    </p:spTree>
    <p:extLst>
      <p:ext uri="{BB962C8B-B14F-4D97-AF65-F5344CB8AC3E}">
        <p14:creationId xmlns:p14="http://schemas.microsoft.com/office/powerpoint/2010/main" val="2433429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5DA0843-3231-4AE3-97D7-8614F4C476D3}" type="slidenum">
              <a:rPr lang="tr-TR" smtClean="0"/>
              <a:t>13</a:t>
            </a:fld>
            <a:endParaRPr lang="tr-TR"/>
          </a:p>
        </p:txBody>
      </p:sp>
    </p:spTree>
    <p:extLst>
      <p:ext uri="{BB962C8B-B14F-4D97-AF65-F5344CB8AC3E}">
        <p14:creationId xmlns:p14="http://schemas.microsoft.com/office/powerpoint/2010/main" val="1271086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5DA0843-3231-4AE3-97D7-8614F4C476D3}" type="slidenum">
              <a:rPr lang="tr-TR" smtClean="0"/>
              <a:t>17</a:t>
            </a:fld>
            <a:endParaRPr lang="tr-TR"/>
          </a:p>
        </p:txBody>
      </p:sp>
    </p:spTree>
    <p:extLst>
      <p:ext uri="{BB962C8B-B14F-4D97-AF65-F5344CB8AC3E}">
        <p14:creationId xmlns:p14="http://schemas.microsoft.com/office/powerpoint/2010/main" val="158624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5DA0843-3231-4AE3-97D7-8614F4C476D3}" type="slidenum">
              <a:rPr lang="tr-TR" smtClean="0"/>
              <a:t>27</a:t>
            </a:fld>
            <a:endParaRPr lang="tr-TR"/>
          </a:p>
        </p:txBody>
      </p:sp>
    </p:spTree>
    <p:extLst>
      <p:ext uri="{BB962C8B-B14F-4D97-AF65-F5344CB8AC3E}">
        <p14:creationId xmlns:p14="http://schemas.microsoft.com/office/powerpoint/2010/main" val="1965823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5DA0843-3231-4AE3-97D7-8614F4C476D3}" type="slidenum">
              <a:rPr lang="tr-TR" smtClean="0"/>
              <a:t>28</a:t>
            </a:fld>
            <a:endParaRPr lang="tr-TR"/>
          </a:p>
        </p:txBody>
      </p:sp>
    </p:spTree>
    <p:extLst>
      <p:ext uri="{BB962C8B-B14F-4D97-AF65-F5344CB8AC3E}">
        <p14:creationId xmlns:p14="http://schemas.microsoft.com/office/powerpoint/2010/main" val="2317063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13D5CB98-06EB-1547-B0E7-7CA45567AE9D}"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756898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3D5CB98-06EB-1547-B0E7-7CA45567AE9D}"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58599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3D5CB98-06EB-1547-B0E7-7CA45567AE9D}"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37434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3D5CB98-06EB-1547-B0E7-7CA45567AE9D}"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82733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3D5CB98-06EB-1547-B0E7-7CA45567AE9D}" type="datetimeFigureOut">
              <a:rPr lang="en-US" smtClean="0"/>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141616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13D5CB98-06EB-1547-B0E7-7CA45567AE9D}" type="datetimeFigureOut">
              <a:rPr lang="en-US" smtClean="0"/>
              <a:t>11/23/2017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8435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13D5CB98-06EB-1547-B0E7-7CA45567AE9D}" type="datetimeFigureOut">
              <a:rPr lang="en-US" smtClean="0"/>
              <a:t>11/23/2017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93981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13D5CB98-06EB-1547-B0E7-7CA45567AE9D}" type="datetimeFigureOut">
              <a:rPr lang="en-US" smtClean="0"/>
              <a:t>11/23/2017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2001100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5CB98-06EB-1547-B0E7-7CA45567AE9D}" type="datetimeFigureOut">
              <a:rPr lang="en-US" smtClean="0"/>
              <a:t>11/23/2017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998898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3D5CB98-06EB-1547-B0E7-7CA45567AE9D}" type="datetimeFigureOut">
              <a:rPr lang="en-US" smtClean="0"/>
              <a:t>11/23/2017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1548233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3D5CB98-06EB-1547-B0E7-7CA45567AE9D}" type="datetimeFigureOut">
              <a:rPr lang="en-US" smtClean="0"/>
              <a:t>11/23/2017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8F28A-2377-B54F-93C8-1ACC08BF34B7}" type="slidenum">
              <a:rPr lang="en-US" smtClean="0"/>
              <a:t>‹#›</a:t>
            </a:fld>
            <a:endParaRPr lang="en-US"/>
          </a:p>
        </p:txBody>
      </p:sp>
    </p:spTree>
    <p:extLst>
      <p:ext uri="{BB962C8B-B14F-4D97-AF65-F5344CB8AC3E}">
        <p14:creationId xmlns:p14="http://schemas.microsoft.com/office/powerpoint/2010/main" val="610515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5CB98-06EB-1547-B0E7-7CA45567AE9D}" type="datetimeFigureOut">
              <a:rPr lang="en-US" smtClean="0"/>
              <a:t>11/23/2017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8F28A-2377-B54F-93C8-1ACC08BF34B7}" type="slidenum">
              <a:rPr lang="en-US" smtClean="0"/>
              <a:t>‹#›</a:t>
            </a:fld>
            <a:endParaRPr lang="en-US"/>
          </a:p>
        </p:txBody>
      </p:sp>
    </p:spTree>
    <p:extLst>
      <p:ext uri="{BB962C8B-B14F-4D97-AF65-F5344CB8AC3E}">
        <p14:creationId xmlns:p14="http://schemas.microsoft.com/office/powerpoint/2010/main" val="608413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kuantumevreni.com/w/index.php?title=Henning_Brand&amp;action=edit&amp;redlink=1" TargetMode="External"/><Relationship Id="rId2" Type="http://schemas.openxmlformats.org/officeDocument/2006/relationships/hyperlink" Target="http://www.kuantumevreni.com/wiki/1649" TargetMode="External"/><Relationship Id="rId1" Type="http://schemas.openxmlformats.org/officeDocument/2006/relationships/slideLayout" Target="../slideLayouts/slideLayout2.xml"/><Relationship Id="rId4" Type="http://schemas.openxmlformats.org/officeDocument/2006/relationships/hyperlink" Target="http://www.kuantumevreni.com/wiki/Fosfor"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tr.wikipedia.org/wiki/Aktinit" TargetMode="External"/><Relationship Id="rId3" Type="http://schemas.openxmlformats.org/officeDocument/2006/relationships/hyperlink" Target="http://tr.wikipedia.org/w/index.php?title=Glenn_Seaborg&amp;action=edit&amp;redlink=1" TargetMode="External"/><Relationship Id="rId7" Type="http://schemas.openxmlformats.org/officeDocument/2006/relationships/hyperlink" Target="http://tr.wikipedia.org/wiki/Lantanit" TargetMode="External"/><Relationship Id="rId2" Type="http://schemas.openxmlformats.org/officeDocument/2006/relationships/hyperlink" Target="http://tr.wikipedia.org/wiki/20._y%C3%BCzy%C4%B1l" TargetMode="External"/><Relationship Id="rId1" Type="http://schemas.openxmlformats.org/officeDocument/2006/relationships/slideLayout" Target="../slideLayouts/slideLayout2.xml"/><Relationship Id="rId6" Type="http://schemas.openxmlformats.org/officeDocument/2006/relationships/hyperlink" Target="http://tr.wikipedia.org/wiki/Uranyum" TargetMode="External"/><Relationship Id="rId5" Type="http://schemas.openxmlformats.org/officeDocument/2006/relationships/hyperlink" Target="http://tr.wikipedia.org/wiki/Plutonyum" TargetMode="External"/><Relationship Id="rId4" Type="http://schemas.openxmlformats.org/officeDocument/2006/relationships/hyperlink" Target="http://tr.wikipedia.org/wiki/194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0165"/>
            <a:ext cx="9144000" cy="838935"/>
          </a:xfrm>
        </p:spPr>
        <p:txBody>
          <a:bodyPr>
            <a:normAutofit fontScale="90000"/>
          </a:bodyPr>
          <a:lstStyle/>
          <a:p>
            <a:r>
              <a:rPr lang="tr-TR" dirty="0">
                <a:solidFill>
                  <a:srgbClr val="FF0000"/>
                </a:solidFill>
              </a:rPr>
              <a:t>PERİYODİK SİSTEM</a:t>
            </a:r>
          </a:p>
        </p:txBody>
      </p:sp>
    </p:spTree>
    <p:extLst>
      <p:ext uri="{BB962C8B-B14F-4D97-AF65-F5344CB8AC3E}">
        <p14:creationId xmlns:p14="http://schemas.microsoft.com/office/powerpoint/2010/main" val="1734575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err="1" smtClean="0">
                <a:solidFill>
                  <a:srgbClr val="FF0000"/>
                </a:solidFill>
              </a:rPr>
              <a:t>Periyodik</a:t>
            </a:r>
            <a:r>
              <a:rPr lang="en-US" dirty="0" smtClean="0">
                <a:solidFill>
                  <a:srgbClr val="FF0000"/>
                </a:solidFill>
              </a:rPr>
              <a:t> </a:t>
            </a:r>
            <a:r>
              <a:rPr lang="en-US" dirty="0" err="1">
                <a:solidFill>
                  <a:srgbClr val="FF0000"/>
                </a:solidFill>
              </a:rPr>
              <a:t>S</a:t>
            </a:r>
            <a:r>
              <a:rPr lang="en-US" dirty="0" err="1" smtClean="0">
                <a:solidFill>
                  <a:srgbClr val="FF0000"/>
                </a:solidFill>
              </a:rPr>
              <a:t>istemin</a:t>
            </a:r>
            <a:r>
              <a:rPr lang="en-US" dirty="0" smtClean="0">
                <a:solidFill>
                  <a:srgbClr val="FF0000"/>
                </a:solidFill>
              </a:rPr>
              <a:t> </a:t>
            </a:r>
            <a:r>
              <a:rPr lang="en-US" dirty="0" err="1" smtClean="0">
                <a:solidFill>
                  <a:srgbClr val="FF0000"/>
                </a:solidFill>
              </a:rPr>
              <a:t>Temel</a:t>
            </a:r>
            <a:r>
              <a:rPr lang="en-US" dirty="0" smtClean="0">
                <a:solidFill>
                  <a:srgbClr val="FF0000"/>
                </a:solidFill>
              </a:rPr>
              <a:t> </a:t>
            </a:r>
            <a:r>
              <a:rPr lang="en-US" dirty="0" err="1" smtClean="0">
                <a:solidFill>
                  <a:srgbClr val="FF0000"/>
                </a:solidFill>
              </a:rPr>
              <a:t>Özelliği</a:t>
            </a:r>
            <a:endParaRPr lang="en-US" dirty="0">
              <a:solidFill>
                <a:srgbClr val="FF0000"/>
              </a:solidFill>
            </a:endParaRPr>
          </a:p>
        </p:txBody>
      </p:sp>
      <p:sp>
        <p:nvSpPr>
          <p:cNvPr id="3" name="Content Placeholder 2"/>
          <p:cNvSpPr>
            <a:spLocks noGrp="1"/>
          </p:cNvSpPr>
          <p:nvPr>
            <p:ph idx="1"/>
          </p:nvPr>
        </p:nvSpPr>
        <p:spPr>
          <a:xfrm>
            <a:off x="238539" y="1325563"/>
            <a:ext cx="11648661" cy="4851400"/>
          </a:xfrm>
        </p:spPr>
        <p:txBody>
          <a:bodyPr>
            <a:normAutofit/>
          </a:bodyPr>
          <a:lstStyle/>
          <a:p>
            <a:r>
              <a:rPr lang="en-US" dirty="0" err="1" smtClean="0"/>
              <a:t>Elementler</a:t>
            </a:r>
            <a:r>
              <a:rPr lang="en-US" dirty="0" smtClean="0"/>
              <a:t> </a:t>
            </a:r>
            <a:r>
              <a:rPr lang="en-US" dirty="0" err="1" smtClean="0"/>
              <a:t>artan</a:t>
            </a:r>
            <a:r>
              <a:rPr lang="en-US" dirty="0" smtClean="0"/>
              <a:t> atom </a:t>
            </a:r>
            <a:r>
              <a:rPr lang="en-US" dirty="0" err="1" smtClean="0"/>
              <a:t>numaralarına</a:t>
            </a:r>
            <a:r>
              <a:rPr lang="en-US" dirty="0" smtClean="0"/>
              <a:t> </a:t>
            </a:r>
            <a:r>
              <a:rPr lang="en-US" dirty="0" err="1" smtClean="0"/>
              <a:t>göre</a:t>
            </a:r>
            <a:r>
              <a:rPr lang="en-US" dirty="0" smtClean="0"/>
              <a:t> </a:t>
            </a:r>
            <a:r>
              <a:rPr lang="en-US" dirty="0" err="1" smtClean="0"/>
              <a:t>yanyana</a:t>
            </a:r>
            <a:r>
              <a:rPr lang="en-US" dirty="0" smtClean="0"/>
              <a:t> </a:t>
            </a:r>
            <a:r>
              <a:rPr lang="en-US" dirty="0" err="1" smtClean="0"/>
              <a:t>ve</a:t>
            </a:r>
            <a:r>
              <a:rPr lang="en-US" dirty="0" smtClean="0"/>
              <a:t> </a:t>
            </a:r>
            <a:r>
              <a:rPr lang="en-US" dirty="0" err="1" smtClean="0"/>
              <a:t>benzer</a:t>
            </a:r>
            <a:r>
              <a:rPr lang="en-US" dirty="0" smtClean="0"/>
              <a:t> </a:t>
            </a:r>
            <a:r>
              <a:rPr lang="en-US" dirty="0" err="1" smtClean="0"/>
              <a:t>özelliklerine</a:t>
            </a:r>
            <a:r>
              <a:rPr lang="en-US" dirty="0" smtClean="0"/>
              <a:t> </a:t>
            </a:r>
            <a:r>
              <a:rPr lang="en-US" dirty="0" err="1" smtClean="0"/>
              <a:t>göre</a:t>
            </a:r>
            <a:r>
              <a:rPr lang="en-US" dirty="0" smtClean="0"/>
              <a:t> de </a:t>
            </a:r>
            <a:r>
              <a:rPr lang="en-US" dirty="0" err="1" smtClean="0"/>
              <a:t>grup</a:t>
            </a:r>
            <a:r>
              <a:rPr lang="en-US" dirty="0" smtClean="0"/>
              <a:t> </a:t>
            </a:r>
            <a:r>
              <a:rPr lang="en-US" dirty="0" err="1" smtClean="0"/>
              <a:t>adı</a:t>
            </a:r>
            <a:r>
              <a:rPr lang="en-US" dirty="0" smtClean="0"/>
              <a:t> </a:t>
            </a:r>
            <a:r>
              <a:rPr lang="en-US" dirty="0" err="1" smtClean="0"/>
              <a:t>verilen</a:t>
            </a:r>
            <a:r>
              <a:rPr lang="en-US" dirty="0" smtClean="0"/>
              <a:t> </a:t>
            </a:r>
            <a:r>
              <a:rPr lang="en-US" dirty="0" err="1" smtClean="0"/>
              <a:t>düşey</a:t>
            </a:r>
            <a:r>
              <a:rPr lang="en-US" dirty="0" smtClean="0"/>
              <a:t> </a:t>
            </a:r>
            <a:r>
              <a:rPr lang="en-US" dirty="0" err="1" smtClean="0"/>
              <a:t>sütunlarda</a:t>
            </a:r>
            <a:r>
              <a:rPr lang="en-US" dirty="0" smtClean="0"/>
              <a:t> alt </a:t>
            </a:r>
            <a:r>
              <a:rPr lang="en-US" dirty="0" err="1" smtClean="0"/>
              <a:t>alta</a:t>
            </a:r>
            <a:r>
              <a:rPr lang="en-US" dirty="0" smtClean="0"/>
              <a:t> </a:t>
            </a:r>
            <a:r>
              <a:rPr lang="en-US" dirty="0" err="1" smtClean="0"/>
              <a:t>toplanmıştır</a:t>
            </a:r>
            <a:r>
              <a:rPr lang="en-US" dirty="0" smtClean="0"/>
              <a:t>.</a:t>
            </a:r>
          </a:p>
          <a:p>
            <a:r>
              <a:rPr lang="en-US" dirty="0" err="1" smtClean="0"/>
              <a:t>Peryodik</a:t>
            </a:r>
            <a:r>
              <a:rPr lang="en-US" dirty="0" smtClean="0"/>
              <a:t> </a:t>
            </a:r>
            <a:r>
              <a:rPr lang="en-US" dirty="0" err="1" smtClean="0"/>
              <a:t>sistemde</a:t>
            </a:r>
            <a:r>
              <a:rPr lang="en-US" dirty="0" smtClean="0"/>
              <a:t> 8 </a:t>
            </a:r>
            <a:r>
              <a:rPr lang="en-US" dirty="0" err="1" smtClean="0"/>
              <a:t>grup</a:t>
            </a:r>
            <a:r>
              <a:rPr lang="en-US" dirty="0" smtClean="0"/>
              <a:t> </a:t>
            </a:r>
            <a:r>
              <a:rPr lang="en-US" dirty="0" err="1" smtClean="0"/>
              <a:t>vardır</a:t>
            </a:r>
            <a:r>
              <a:rPr lang="en-US" dirty="0" smtClean="0"/>
              <a:t>:</a:t>
            </a:r>
          </a:p>
          <a:p>
            <a:r>
              <a:rPr lang="en-US" dirty="0" smtClean="0"/>
              <a:t>1A Alkali </a:t>
            </a:r>
            <a:r>
              <a:rPr lang="en-US" dirty="0" err="1" smtClean="0"/>
              <a:t>metaller</a:t>
            </a:r>
            <a:endParaRPr lang="en-US" dirty="0" smtClean="0"/>
          </a:p>
          <a:p>
            <a:r>
              <a:rPr lang="en-US" dirty="0" smtClean="0"/>
              <a:t>7A </a:t>
            </a:r>
            <a:r>
              <a:rPr lang="en-US" dirty="0" err="1" smtClean="0"/>
              <a:t>Halojenler</a:t>
            </a:r>
            <a:endParaRPr lang="en-US" dirty="0" smtClean="0"/>
          </a:p>
          <a:p>
            <a:r>
              <a:rPr lang="en-US" dirty="0" smtClean="0"/>
              <a:t>8A </a:t>
            </a:r>
            <a:r>
              <a:rPr lang="en-US" dirty="0" err="1" smtClean="0"/>
              <a:t>Soygazlar</a:t>
            </a:r>
            <a:endParaRPr lang="en-US" dirty="0" smtClean="0"/>
          </a:p>
          <a:p>
            <a:endParaRPr lang="en-US" dirty="0"/>
          </a:p>
          <a:p>
            <a:r>
              <a:rPr lang="tr-TR" dirty="0"/>
              <a:t>A grupları </a:t>
            </a:r>
            <a:r>
              <a:rPr lang="tr-TR" i="1" dirty="0"/>
              <a:t>Baş gruplar</a:t>
            </a:r>
            <a:r>
              <a:rPr lang="tr-TR" dirty="0"/>
              <a:t>, B grupları ise </a:t>
            </a:r>
            <a:r>
              <a:rPr lang="tr-TR" i="1" dirty="0"/>
              <a:t>Yan gruplar</a:t>
            </a:r>
            <a:r>
              <a:rPr lang="tr-TR" dirty="0"/>
              <a:t> olarak bilinir. Grup IIA ve IIIA grupları arasında bulunan elementler (Grup BI – Grup BVIII) geçiş elementleri olarak adlandırılır ve 10 </a:t>
            </a:r>
            <a:r>
              <a:rPr lang="tr-TR" dirty="0" err="1"/>
              <a:t>arlı</a:t>
            </a:r>
            <a:r>
              <a:rPr lang="tr-TR" dirty="0"/>
              <a:t> 3 sıra </a:t>
            </a:r>
            <a:r>
              <a:rPr lang="tr-TR" dirty="0" err="1"/>
              <a:t>elementden</a:t>
            </a:r>
            <a:r>
              <a:rPr lang="tr-TR" dirty="0"/>
              <a:t> oluşur. </a:t>
            </a:r>
            <a:endParaRPr lang="en-US" dirty="0" smtClean="0"/>
          </a:p>
          <a:p>
            <a:endParaRPr lang="en-US" dirty="0"/>
          </a:p>
        </p:txBody>
      </p:sp>
    </p:spTree>
    <p:extLst>
      <p:ext uri="{BB962C8B-B14F-4D97-AF65-F5344CB8AC3E}">
        <p14:creationId xmlns:p14="http://schemas.microsoft.com/office/powerpoint/2010/main" val="1196153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025" y="851591"/>
            <a:ext cx="11307417" cy="4351338"/>
          </a:xfrm>
        </p:spPr>
        <p:txBody>
          <a:bodyPr/>
          <a:lstStyle/>
          <a:p>
            <a:r>
              <a:rPr lang="tr-TR" dirty="0"/>
              <a:t>Her gruptaki (sütundaki) elementler aynı fiziksel ve kimyasal özelliklere sahiptir. Çünkü her grubun </a:t>
            </a:r>
            <a:r>
              <a:rPr lang="tr-TR" dirty="0" err="1"/>
              <a:t>valans</a:t>
            </a:r>
            <a:r>
              <a:rPr lang="tr-TR" dirty="0"/>
              <a:t> elektronlarının sayısı aynıdır ve aynı tür iyonları oluştururlar. Sadece geçiş elementlerindeki </a:t>
            </a:r>
            <a:r>
              <a:rPr lang="tr-TR" dirty="0" err="1"/>
              <a:t>valans</a:t>
            </a:r>
            <a:r>
              <a:rPr lang="tr-TR" dirty="0"/>
              <a:t> elektron sayısı 1 veya 2 olarak değişir.</a:t>
            </a:r>
          </a:p>
          <a:p>
            <a:r>
              <a:rPr lang="tr-TR" dirty="0"/>
              <a:t>Periyodik sistemde 21 atom numaralı </a:t>
            </a:r>
            <a:r>
              <a:rPr lang="tr-TR" dirty="0" err="1"/>
              <a:t>Sc</a:t>
            </a:r>
            <a:r>
              <a:rPr lang="tr-TR" dirty="0"/>
              <a:t> ile başlayıp birinci sırada 30 numaralı </a:t>
            </a:r>
            <a:r>
              <a:rPr lang="tr-TR" dirty="0" err="1"/>
              <a:t>Zn</a:t>
            </a:r>
            <a:r>
              <a:rPr lang="tr-TR" dirty="0"/>
              <a:t> ile biten, ikinci sırada </a:t>
            </a:r>
            <a:r>
              <a:rPr lang="tr-TR" dirty="0" smtClean="0"/>
              <a:t>39 </a:t>
            </a:r>
            <a:r>
              <a:rPr lang="tr-TR" dirty="0"/>
              <a:t>atom numaralı </a:t>
            </a:r>
            <a:r>
              <a:rPr lang="tr-TR" dirty="0" smtClean="0"/>
              <a:t>Y (İtriyum) </a:t>
            </a:r>
            <a:r>
              <a:rPr lang="tr-TR" dirty="0"/>
              <a:t>ile başlayıp 48 numaralı </a:t>
            </a:r>
            <a:r>
              <a:rPr lang="tr-TR" dirty="0" err="1"/>
              <a:t>Cd</a:t>
            </a:r>
            <a:r>
              <a:rPr lang="tr-TR" dirty="0"/>
              <a:t> ile biten ve 3. sırada 57 atom numaralı </a:t>
            </a:r>
            <a:r>
              <a:rPr lang="tr-TR" dirty="0" smtClean="0"/>
              <a:t>La (Lantan) </a:t>
            </a:r>
            <a:r>
              <a:rPr lang="tr-TR" dirty="0"/>
              <a:t>ile başlayıp  80 numaralı Hg ile biten 10 </a:t>
            </a:r>
            <a:r>
              <a:rPr lang="tr-TR" dirty="0" err="1"/>
              <a:t>arlı</a:t>
            </a:r>
            <a:r>
              <a:rPr lang="tr-TR" dirty="0"/>
              <a:t> elementlerden oluşan 3 sıra vardır. Bu sıralarda yer alan elementlere </a:t>
            </a:r>
            <a:r>
              <a:rPr lang="tr-TR" b="1" i="1" dirty="0">
                <a:solidFill>
                  <a:srgbClr val="FF0000"/>
                </a:solidFill>
              </a:rPr>
              <a:t>geçiş elementleri</a:t>
            </a:r>
            <a:r>
              <a:rPr lang="tr-TR" b="1" dirty="0">
                <a:solidFill>
                  <a:srgbClr val="FF0000"/>
                </a:solidFill>
              </a:rPr>
              <a:t> </a:t>
            </a:r>
            <a:r>
              <a:rPr lang="tr-TR" dirty="0"/>
              <a:t>adı verilir.</a:t>
            </a:r>
            <a:r>
              <a:rPr lang="tr-TR" dirty="0" smtClean="0">
                <a:effectLst/>
              </a:rPr>
              <a:t> </a:t>
            </a:r>
            <a:endParaRPr lang="en-US" dirty="0"/>
          </a:p>
        </p:txBody>
      </p:sp>
    </p:spTree>
    <p:extLst>
      <p:ext uri="{BB962C8B-B14F-4D97-AF65-F5344CB8AC3E}">
        <p14:creationId xmlns:p14="http://schemas.microsoft.com/office/powerpoint/2010/main" val="1032566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0147" y="811833"/>
            <a:ext cx="11426687" cy="4351338"/>
          </a:xfrm>
        </p:spPr>
        <p:txBody>
          <a:bodyPr/>
          <a:lstStyle/>
          <a:p>
            <a:r>
              <a:rPr lang="tr-TR" dirty="0"/>
              <a:t>Lantanitler (Lantan dan sonra gelen 58 numaralı Seryum (Ce) ile 71 numaralı </a:t>
            </a:r>
            <a:r>
              <a:rPr lang="tr-TR" dirty="0" err="1"/>
              <a:t>Lutesyum</a:t>
            </a:r>
            <a:r>
              <a:rPr lang="tr-TR" dirty="0"/>
              <a:t> (Lu) arasında yer alır)  ve aktinitler (89 numaralı Aktinyumdan sonra gelen 90 numaralı Toryum (</a:t>
            </a:r>
            <a:r>
              <a:rPr lang="tr-TR" dirty="0" err="1"/>
              <a:t>Th</a:t>
            </a:r>
            <a:r>
              <a:rPr lang="tr-TR" dirty="0"/>
              <a:t>)  ile 103 numaralı Lavrensiyum (</a:t>
            </a:r>
            <a:r>
              <a:rPr lang="tr-TR" dirty="0" err="1"/>
              <a:t>Lr</a:t>
            </a:r>
            <a:r>
              <a:rPr lang="tr-TR" dirty="0"/>
              <a:t>) arasında yer alır) diye adlandırılan 14 </a:t>
            </a:r>
            <a:r>
              <a:rPr lang="tr-TR" dirty="0" err="1"/>
              <a:t>lü</a:t>
            </a:r>
            <a:r>
              <a:rPr lang="tr-TR" dirty="0"/>
              <a:t> sıralarında yer alan bu elementlere ise </a:t>
            </a:r>
            <a:r>
              <a:rPr lang="tr-TR" i="1" dirty="0"/>
              <a:t>iç</a:t>
            </a:r>
            <a:r>
              <a:rPr lang="tr-TR" dirty="0"/>
              <a:t> </a:t>
            </a:r>
            <a:r>
              <a:rPr lang="tr-TR" i="1" dirty="0"/>
              <a:t>geçiş elementleri</a:t>
            </a:r>
            <a:r>
              <a:rPr lang="tr-TR" dirty="0"/>
              <a:t>  (</a:t>
            </a:r>
            <a:r>
              <a:rPr lang="tr-TR" dirty="0" err="1"/>
              <a:t>inner</a:t>
            </a:r>
            <a:r>
              <a:rPr lang="tr-TR" dirty="0"/>
              <a:t> </a:t>
            </a:r>
            <a:r>
              <a:rPr lang="tr-TR" dirty="0" err="1"/>
              <a:t>transition</a:t>
            </a:r>
            <a:r>
              <a:rPr lang="tr-TR" dirty="0"/>
              <a:t> </a:t>
            </a:r>
            <a:r>
              <a:rPr lang="tr-TR" dirty="0" err="1"/>
              <a:t>elements</a:t>
            </a:r>
            <a:r>
              <a:rPr lang="tr-TR" dirty="0"/>
              <a:t>) adı verilir. </a:t>
            </a:r>
            <a:endParaRPr lang="tr-TR" dirty="0" smtClean="0"/>
          </a:p>
          <a:p>
            <a:r>
              <a:rPr lang="tr-TR" dirty="0" smtClean="0"/>
              <a:t>Bu </a:t>
            </a:r>
            <a:r>
              <a:rPr lang="tr-TR" dirty="0"/>
              <a:t>elementlerde atomların f yörüngelerine elektronlar yerleşmiştir</a:t>
            </a:r>
            <a:r>
              <a:rPr lang="tr-TR" dirty="0" smtClean="0"/>
              <a:t>.</a:t>
            </a:r>
          </a:p>
        </p:txBody>
      </p:sp>
    </p:spTree>
    <p:extLst>
      <p:ext uri="{BB962C8B-B14F-4D97-AF65-F5344CB8AC3E}">
        <p14:creationId xmlns:p14="http://schemas.microsoft.com/office/powerpoint/2010/main" val="375487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809" y="437322"/>
            <a:ext cx="11668539" cy="5739641"/>
          </a:xfrm>
        </p:spPr>
        <p:txBody>
          <a:bodyPr>
            <a:normAutofit lnSpcReduction="10000"/>
          </a:bodyPr>
          <a:lstStyle/>
          <a:p>
            <a:pPr marL="0" indent="0">
              <a:buNone/>
            </a:pPr>
            <a:r>
              <a:rPr lang="tr-TR" sz="3200" dirty="0"/>
              <a:t>1A grubunun başında hidrojen bulunur. Hidrojen, dış yörüngesinde 1 elektron içermesi nedeniyle burada bulunur ama alkali metal özelliği göstermediği gibi alkali metallerin katı olan formunun aksine bir gazdır. </a:t>
            </a:r>
          </a:p>
          <a:p>
            <a:pPr marL="0" indent="0">
              <a:buNone/>
            </a:pPr>
            <a:r>
              <a:rPr lang="tr-TR" sz="3200" dirty="0" smtClean="0"/>
              <a:t>Periyodik </a:t>
            </a:r>
            <a:r>
              <a:rPr lang="tr-TR" sz="3200" dirty="0"/>
              <a:t>tabloda soldan sağa doğru gidildikçe </a:t>
            </a:r>
            <a:r>
              <a:rPr lang="tr-TR" sz="3200" i="1" dirty="0"/>
              <a:t>metalik</a:t>
            </a:r>
            <a:r>
              <a:rPr lang="tr-TR" sz="3200" dirty="0"/>
              <a:t> özelik </a:t>
            </a:r>
            <a:r>
              <a:rPr lang="tr-TR" sz="3200" i="1" dirty="0" err="1"/>
              <a:t>ametalik</a:t>
            </a:r>
            <a:r>
              <a:rPr lang="tr-TR" sz="3200" dirty="0"/>
              <a:t> özelliğe dönüşür. Keza soldan sağa doğru gidildikçe elementlerin hidroksitlerinin karakteri de kuvvetli </a:t>
            </a:r>
            <a:r>
              <a:rPr lang="tr-TR" sz="3200" dirty="0" err="1"/>
              <a:t>bazikden</a:t>
            </a:r>
            <a:r>
              <a:rPr lang="tr-TR" sz="3200" dirty="0"/>
              <a:t> kuvvetli asitliğe doğru değişir (Tablo 3.3).</a:t>
            </a:r>
          </a:p>
          <a:p>
            <a:pPr marL="0" indent="0">
              <a:buNone/>
            </a:pPr>
            <a:r>
              <a:rPr lang="tr-TR" sz="3200" dirty="0" smtClean="0"/>
              <a:t>Metal </a:t>
            </a:r>
            <a:r>
              <a:rPr lang="tr-TR" sz="3200" dirty="0"/>
              <a:t>ile ametal arasındaki temel fark; kural olarak ametaller elektron alırlar ve elektron verme yetenekleri de vardır. Metaller ise hep elektron verirler. Metaller arasında istisna olarak astatin ve renyum metalik olmalarına karşılık ametal özelliği göstermektedirler ve eksi </a:t>
            </a:r>
            <a:r>
              <a:rPr lang="tr-TR" sz="3200" dirty="0" smtClean="0"/>
              <a:t>değerlik </a:t>
            </a:r>
            <a:r>
              <a:rPr lang="tr-TR" sz="3200" dirty="0"/>
              <a:t>alırlar. </a:t>
            </a:r>
            <a:endParaRPr lang="en-US" sz="3200" dirty="0"/>
          </a:p>
        </p:txBody>
      </p:sp>
    </p:spTree>
    <p:extLst>
      <p:ext uri="{BB962C8B-B14F-4D97-AF65-F5344CB8AC3E}">
        <p14:creationId xmlns:p14="http://schemas.microsoft.com/office/powerpoint/2010/main" val="2092503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8931" y="692564"/>
            <a:ext cx="11227904" cy="4351338"/>
          </a:xfrm>
        </p:spPr>
        <p:txBody>
          <a:bodyPr>
            <a:normAutofit lnSpcReduction="10000"/>
          </a:bodyPr>
          <a:lstStyle/>
          <a:p>
            <a:pPr marL="0" indent="0">
              <a:buNone/>
            </a:pPr>
            <a:r>
              <a:rPr lang="en-US" dirty="0" smtClean="0"/>
              <a:t>Bu </a:t>
            </a:r>
            <a:r>
              <a:rPr lang="en-US" dirty="0" err="1" smtClean="0"/>
              <a:t>elementlerin</a:t>
            </a:r>
            <a:r>
              <a:rPr lang="en-US" dirty="0" smtClean="0"/>
              <a:t> </a:t>
            </a:r>
            <a:r>
              <a:rPr lang="en-US" dirty="0" err="1" smtClean="0"/>
              <a:t>meydana</a:t>
            </a:r>
            <a:r>
              <a:rPr lang="en-US" dirty="0" smtClean="0"/>
              <a:t> </a:t>
            </a:r>
            <a:r>
              <a:rPr lang="en-US" dirty="0" err="1" smtClean="0"/>
              <a:t>getirdiği</a:t>
            </a:r>
            <a:r>
              <a:rPr lang="en-US" dirty="0" smtClean="0"/>
              <a:t> </a:t>
            </a:r>
            <a:r>
              <a:rPr lang="en-US" dirty="0" err="1" smtClean="0"/>
              <a:t>kısa</a:t>
            </a:r>
            <a:r>
              <a:rPr lang="en-US" dirty="0" smtClean="0"/>
              <a:t> </a:t>
            </a:r>
            <a:r>
              <a:rPr lang="en-US" dirty="0" err="1" smtClean="0"/>
              <a:t>düşey</a:t>
            </a:r>
            <a:r>
              <a:rPr lang="en-US" dirty="0" smtClean="0"/>
              <a:t> </a:t>
            </a:r>
            <a:r>
              <a:rPr lang="en-US" dirty="0" err="1" smtClean="0"/>
              <a:t>sütunlara</a:t>
            </a:r>
            <a:r>
              <a:rPr lang="en-US" dirty="0" smtClean="0"/>
              <a:t> da alt </a:t>
            </a:r>
            <a:r>
              <a:rPr lang="en-US" dirty="0" err="1" smtClean="0"/>
              <a:t>grup</a:t>
            </a:r>
            <a:r>
              <a:rPr lang="en-US" dirty="0" smtClean="0"/>
              <a:t> </a:t>
            </a:r>
            <a:r>
              <a:rPr lang="en-US" dirty="0" err="1" smtClean="0"/>
              <a:t>adı</a:t>
            </a:r>
            <a:r>
              <a:rPr lang="en-US" dirty="0" smtClean="0"/>
              <a:t> </a:t>
            </a:r>
            <a:r>
              <a:rPr lang="en-US" dirty="0" err="1" smtClean="0"/>
              <a:t>verilir</a:t>
            </a:r>
            <a:r>
              <a:rPr lang="en-US" dirty="0" smtClean="0"/>
              <a:t>. </a:t>
            </a:r>
          </a:p>
          <a:p>
            <a:pPr marL="0" indent="0">
              <a:buNone/>
            </a:pPr>
            <a:r>
              <a:rPr lang="en-US" dirty="0" smtClean="0"/>
              <a:t>Alt </a:t>
            </a:r>
            <a:r>
              <a:rPr lang="en-US" dirty="0" err="1" smtClean="0"/>
              <a:t>gruplar</a:t>
            </a:r>
            <a:r>
              <a:rPr lang="en-US" dirty="0" smtClean="0"/>
              <a:t> </a:t>
            </a:r>
            <a:r>
              <a:rPr lang="en-US" dirty="0" err="1" smtClean="0"/>
              <a:t>başta</a:t>
            </a:r>
            <a:r>
              <a:rPr lang="en-US" dirty="0" smtClean="0"/>
              <a:t> </a:t>
            </a:r>
            <a:r>
              <a:rPr lang="en-US" dirty="0" err="1" smtClean="0"/>
              <a:t>bulunan</a:t>
            </a:r>
            <a:r>
              <a:rPr lang="en-US" dirty="0" smtClean="0"/>
              <a:t> </a:t>
            </a:r>
            <a:r>
              <a:rPr lang="en-US" dirty="0" err="1" smtClean="0"/>
              <a:t>elementin</a:t>
            </a:r>
            <a:r>
              <a:rPr lang="en-US" dirty="0" smtClean="0"/>
              <a:t> </a:t>
            </a:r>
            <a:r>
              <a:rPr lang="en-US" dirty="0" err="1" smtClean="0"/>
              <a:t>adını</a:t>
            </a:r>
            <a:r>
              <a:rPr lang="en-US" dirty="0" smtClean="0"/>
              <a:t> </a:t>
            </a:r>
            <a:r>
              <a:rPr lang="en-US" dirty="0" err="1" smtClean="0"/>
              <a:t>alır</a:t>
            </a:r>
            <a:r>
              <a:rPr lang="en-US" dirty="0" smtClean="0"/>
              <a:t>. </a:t>
            </a:r>
            <a:r>
              <a:rPr lang="en-US" dirty="0" err="1" smtClean="0"/>
              <a:t>Örneğin</a:t>
            </a:r>
            <a:r>
              <a:rPr lang="en-US" dirty="0" smtClean="0"/>
              <a:t> Zn, Cd </a:t>
            </a:r>
            <a:r>
              <a:rPr lang="en-US" dirty="0" err="1" smtClean="0"/>
              <a:t>ve</a:t>
            </a:r>
            <a:r>
              <a:rPr lang="en-US" dirty="0" smtClean="0"/>
              <a:t> </a:t>
            </a:r>
            <a:r>
              <a:rPr lang="en-US" dirty="0" err="1" smtClean="0"/>
              <a:t>Hg’dan</a:t>
            </a:r>
            <a:r>
              <a:rPr lang="en-US" dirty="0" smtClean="0"/>
              <a:t> </a:t>
            </a:r>
            <a:r>
              <a:rPr lang="en-US" dirty="0" err="1" smtClean="0"/>
              <a:t>oluşan</a:t>
            </a:r>
            <a:r>
              <a:rPr lang="en-US" dirty="0" smtClean="0"/>
              <a:t> </a:t>
            </a:r>
            <a:r>
              <a:rPr lang="en-US" dirty="0" err="1" smtClean="0"/>
              <a:t>gruba</a:t>
            </a:r>
            <a:r>
              <a:rPr lang="en-US" dirty="0" smtClean="0"/>
              <a:t> </a:t>
            </a:r>
            <a:r>
              <a:rPr lang="en-US" dirty="0" err="1" smtClean="0"/>
              <a:t>Çinko</a:t>
            </a:r>
            <a:r>
              <a:rPr lang="en-US" dirty="0" smtClean="0"/>
              <a:t> alt </a:t>
            </a:r>
            <a:r>
              <a:rPr lang="en-US" dirty="0" err="1" smtClean="0"/>
              <a:t>grubu</a:t>
            </a:r>
            <a:r>
              <a:rPr lang="en-US" dirty="0" smtClean="0"/>
              <a:t> </a:t>
            </a:r>
            <a:r>
              <a:rPr lang="en-US" dirty="0" err="1" smtClean="0"/>
              <a:t>denir</a:t>
            </a:r>
            <a:r>
              <a:rPr lang="en-US" dirty="0" smtClean="0"/>
              <a:t>.</a:t>
            </a:r>
          </a:p>
          <a:p>
            <a:pPr marL="0" indent="0">
              <a:buNone/>
            </a:pPr>
            <a:r>
              <a:rPr lang="en-US" dirty="0" err="1" smtClean="0"/>
              <a:t>Periyodik</a:t>
            </a:r>
            <a:r>
              <a:rPr lang="en-US" dirty="0" smtClean="0"/>
              <a:t> </a:t>
            </a:r>
            <a:r>
              <a:rPr lang="en-US" dirty="0" err="1" smtClean="0"/>
              <a:t>sistemde</a:t>
            </a:r>
            <a:r>
              <a:rPr lang="en-US" dirty="0" smtClean="0"/>
              <a:t> </a:t>
            </a:r>
            <a:r>
              <a:rPr lang="en-US" dirty="0" err="1" smtClean="0"/>
              <a:t>elementlerin</a:t>
            </a:r>
            <a:r>
              <a:rPr lang="en-US" dirty="0" smtClean="0"/>
              <a:t> </a:t>
            </a:r>
            <a:r>
              <a:rPr lang="en-US" dirty="0" err="1" smtClean="0"/>
              <a:t>yan</a:t>
            </a:r>
            <a:r>
              <a:rPr lang="en-US" dirty="0" smtClean="0"/>
              <a:t> </a:t>
            </a:r>
            <a:r>
              <a:rPr lang="en-US" dirty="0" err="1" smtClean="0"/>
              <a:t>yana</a:t>
            </a:r>
            <a:r>
              <a:rPr lang="en-US" dirty="0" smtClean="0"/>
              <a:t> </a:t>
            </a:r>
            <a:r>
              <a:rPr lang="en-US" dirty="0" err="1" smtClean="0"/>
              <a:t>sıralanmasına</a:t>
            </a:r>
            <a:r>
              <a:rPr lang="en-US" dirty="0" smtClean="0"/>
              <a:t> </a:t>
            </a:r>
            <a:r>
              <a:rPr lang="en-US" dirty="0" err="1" smtClean="0"/>
              <a:t>peryod</a:t>
            </a:r>
            <a:r>
              <a:rPr lang="en-US" dirty="0" smtClean="0"/>
              <a:t> </a:t>
            </a:r>
            <a:r>
              <a:rPr lang="en-US" dirty="0" err="1" smtClean="0"/>
              <a:t>adı</a:t>
            </a:r>
            <a:r>
              <a:rPr lang="en-US" dirty="0" smtClean="0"/>
              <a:t> </a:t>
            </a:r>
            <a:r>
              <a:rPr lang="en-US" dirty="0" err="1" smtClean="0"/>
              <a:t>verilir</a:t>
            </a:r>
            <a:r>
              <a:rPr lang="en-US" dirty="0" smtClean="0"/>
              <a:t>. </a:t>
            </a:r>
            <a:r>
              <a:rPr lang="en-US" dirty="0" err="1" smtClean="0"/>
              <a:t>Peryodlar</a:t>
            </a:r>
            <a:r>
              <a:rPr lang="en-US" dirty="0" smtClean="0"/>
              <a:t> </a:t>
            </a:r>
            <a:r>
              <a:rPr lang="en-US" dirty="0" err="1" smtClean="0"/>
              <a:t>peryodik</a:t>
            </a:r>
            <a:r>
              <a:rPr lang="en-US" dirty="0" smtClean="0"/>
              <a:t> </a:t>
            </a:r>
            <a:r>
              <a:rPr lang="en-US" dirty="0" err="1" smtClean="0"/>
              <a:t>sistemin</a:t>
            </a:r>
            <a:r>
              <a:rPr lang="en-US" dirty="0" smtClean="0"/>
              <a:t> en </a:t>
            </a:r>
            <a:r>
              <a:rPr lang="en-US" dirty="0" err="1" smtClean="0"/>
              <a:t>üstünden</a:t>
            </a:r>
            <a:r>
              <a:rPr lang="en-US" dirty="0" smtClean="0"/>
              <a:t> </a:t>
            </a:r>
            <a:r>
              <a:rPr lang="en-US" dirty="0" err="1" smtClean="0"/>
              <a:t>başlar</a:t>
            </a:r>
            <a:r>
              <a:rPr lang="en-US" dirty="0" smtClean="0"/>
              <a:t>.</a:t>
            </a:r>
          </a:p>
          <a:p>
            <a:pPr marL="0" indent="0">
              <a:buNone/>
            </a:pPr>
            <a:r>
              <a:rPr lang="en-US" dirty="0" smtClean="0"/>
              <a:t>1. </a:t>
            </a:r>
            <a:r>
              <a:rPr lang="en-US" dirty="0" err="1" smtClean="0"/>
              <a:t>peryod</a:t>
            </a:r>
            <a:r>
              <a:rPr lang="en-US" dirty="0" smtClean="0"/>
              <a:t>                2</a:t>
            </a:r>
          </a:p>
          <a:p>
            <a:pPr marL="0" indent="0">
              <a:buNone/>
            </a:pPr>
            <a:r>
              <a:rPr lang="en-US" dirty="0" smtClean="0"/>
              <a:t>2. </a:t>
            </a:r>
            <a:r>
              <a:rPr lang="en-US" dirty="0" err="1" smtClean="0"/>
              <a:t>ve</a:t>
            </a:r>
            <a:r>
              <a:rPr lang="en-US" dirty="0" smtClean="0"/>
              <a:t> 3. </a:t>
            </a:r>
            <a:r>
              <a:rPr lang="en-US" dirty="0" err="1" smtClean="0"/>
              <a:t>peryod</a:t>
            </a:r>
            <a:r>
              <a:rPr lang="en-US" dirty="0" smtClean="0"/>
              <a:t>       8</a:t>
            </a:r>
          </a:p>
          <a:p>
            <a:pPr marL="0" indent="0">
              <a:buNone/>
            </a:pPr>
            <a:r>
              <a:rPr lang="en-US" dirty="0" smtClean="0"/>
              <a:t>4. </a:t>
            </a:r>
            <a:r>
              <a:rPr lang="en-US" dirty="0" err="1" smtClean="0"/>
              <a:t>ve</a:t>
            </a:r>
            <a:r>
              <a:rPr lang="en-US" dirty="0" smtClean="0"/>
              <a:t> 5. </a:t>
            </a:r>
            <a:r>
              <a:rPr lang="en-US" dirty="0" err="1" smtClean="0"/>
              <a:t>peryod</a:t>
            </a:r>
            <a:r>
              <a:rPr lang="en-US" dirty="0" smtClean="0"/>
              <a:t>     18 element </a:t>
            </a:r>
            <a:r>
              <a:rPr lang="en-US" dirty="0" err="1" smtClean="0"/>
              <a:t>içerirler</a:t>
            </a:r>
            <a:endParaRPr lang="en-US" dirty="0" smtClean="0"/>
          </a:p>
          <a:p>
            <a:pPr marL="0" indent="0">
              <a:buNone/>
            </a:pPr>
            <a:r>
              <a:rPr lang="en-US" dirty="0" err="1" smtClean="0"/>
              <a:t>Peryodik</a:t>
            </a:r>
            <a:r>
              <a:rPr lang="en-US" dirty="0" smtClean="0"/>
              <a:t> </a:t>
            </a:r>
            <a:r>
              <a:rPr lang="en-US" dirty="0" err="1" smtClean="0"/>
              <a:t>sistemin</a:t>
            </a:r>
            <a:r>
              <a:rPr lang="en-US" dirty="0" smtClean="0"/>
              <a:t> </a:t>
            </a:r>
            <a:r>
              <a:rPr lang="en-US" dirty="0" err="1" smtClean="0"/>
              <a:t>altındaki</a:t>
            </a:r>
            <a:r>
              <a:rPr lang="en-US" dirty="0" smtClean="0"/>
              <a:t> </a:t>
            </a:r>
            <a:r>
              <a:rPr lang="en-US" dirty="0" err="1" smtClean="0"/>
              <a:t>iki</a:t>
            </a:r>
            <a:r>
              <a:rPr lang="en-US" dirty="0" smtClean="0"/>
              <a:t> </a:t>
            </a:r>
            <a:r>
              <a:rPr lang="en-US" dirty="0" err="1" smtClean="0"/>
              <a:t>sıra</a:t>
            </a:r>
            <a:r>
              <a:rPr lang="en-US" dirty="0" smtClean="0"/>
              <a:t> </a:t>
            </a:r>
            <a:r>
              <a:rPr lang="en-US" dirty="0" err="1" smtClean="0"/>
              <a:t>ise</a:t>
            </a:r>
            <a:r>
              <a:rPr lang="en-US" dirty="0" smtClean="0"/>
              <a:t> 6. </a:t>
            </a:r>
            <a:r>
              <a:rPr lang="en-US" dirty="0" err="1" smtClean="0"/>
              <a:t>ve</a:t>
            </a:r>
            <a:r>
              <a:rPr lang="en-US" dirty="0" smtClean="0"/>
              <a:t> 7. </a:t>
            </a:r>
            <a:r>
              <a:rPr lang="en-US" dirty="0" err="1" smtClean="0"/>
              <a:t>peryodların</a:t>
            </a:r>
            <a:r>
              <a:rPr lang="en-US" dirty="0" smtClean="0"/>
              <a:t> </a:t>
            </a:r>
            <a:r>
              <a:rPr lang="en-US" dirty="0" err="1" smtClean="0"/>
              <a:t>bir</a:t>
            </a:r>
            <a:r>
              <a:rPr lang="en-US" dirty="0" smtClean="0"/>
              <a:t> </a:t>
            </a:r>
            <a:r>
              <a:rPr lang="en-US" dirty="0" err="1" smtClean="0"/>
              <a:t>parçasıdır</a:t>
            </a:r>
            <a:r>
              <a:rPr lang="en-US" dirty="0" smtClean="0"/>
              <a:t>.</a:t>
            </a:r>
          </a:p>
          <a:p>
            <a:endParaRPr lang="en-US" dirty="0"/>
          </a:p>
        </p:txBody>
      </p:sp>
    </p:spTree>
    <p:extLst>
      <p:ext uri="{BB962C8B-B14F-4D97-AF65-F5344CB8AC3E}">
        <p14:creationId xmlns:p14="http://schemas.microsoft.com/office/powerpoint/2010/main" val="2981259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7"/>
          <p:cNvSpPr>
            <a:spLocks noChangeArrowheads="1"/>
          </p:cNvSpPr>
          <p:nvPr/>
        </p:nvSpPr>
        <p:spPr bwMode="auto">
          <a:xfrm>
            <a:off x="2575560" y="3465195"/>
            <a:ext cx="2274570" cy="90805"/>
          </a:xfrm>
          <a:prstGeom prst="rightArrow">
            <a:avLst>
              <a:gd name="adj1" fmla="val 50000"/>
              <a:gd name="adj2" fmla="val 626224"/>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tr-TR"/>
          </a:p>
        </p:txBody>
      </p:sp>
      <p:pic>
        <p:nvPicPr>
          <p:cNvPr id="7" name="Picture 6"/>
          <p:cNvPicPr>
            <a:picLocks noChangeAspect="1"/>
          </p:cNvPicPr>
          <p:nvPr/>
        </p:nvPicPr>
        <p:blipFill rotWithShape="1">
          <a:blip r:embed="rId2"/>
          <a:srcRect r="25649"/>
          <a:stretch/>
        </p:blipFill>
        <p:spPr>
          <a:xfrm>
            <a:off x="1252130" y="1023666"/>
            <a:ext cx="9695270" cy="4883057"/>
          </a:xfrm>
          <a:prstGeom prst="rect">
            <a:avLst/>
          </a:prstGeom>
        </p:spPr>
      </p:pic>
    </p:spTree>
    <p:extLst>
      <p:ext uri="{BB962C8B-B14F-4D97-AF65-F5344CB8AC3E}">
        <p14:creationId xmlns:p14="http://schemas.microsoft.com/office/powerpoint/2010/main" val="383174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0000"/>
                </a:solidFill>
              </a:rPr>
              <a:t>Enerji</a:t>
            </a:r>
            <a:r>
              <a:rPr lang="en-US" dirty="0" smtClean="0">
                <a:solidFill>
                  <a:srgbClr val="FF0000"/>
                </a:solidFill>
              </a:rPr>
              <a:t> </a:t>
            </a:r>
            <a:r>
              <a:rPr lang="en-US" dirty="0" err="1" smtClean="0">
                <a:solidFill>
                  <a:srgbClr val="FF0000"/>
                </a:solidFill>
              </a:rPr>
              <a:t>Seviyeleri</a:t>
            </a:r>
            <a:r>
              <a:rPr lang="en-US" dirty="0" smtClean="0">
                <a:solidFill>
                  <a:srgbClr val="FF0000"/>
                </a:solidFill>
              </a:rPr>
              <a:t> </a:t>
            </a:r>
            <a:r>
              <a:rPr lang="en-US" dirty="0" err="1" smtClean="0">
                <a:solidFill>
                  <a:srgbClr val="FF0000"/>
                </a:solidFill>
              </a:rPr>
              <a:t>ve</a:t>
            </a:r>
            <a:r>
              <a:rPr lang="en-US" dirty="0" smtClean="0">
                <a:solidFill>
                  <a:srgbClr val="FF0000"/>
                </a:solidFill>
              </a:rPr>
              <a:t> </a:t>
            </a:r>
            <a:r>
              <a:rPr lang="en-US" dirty="0" err="1" smtClean="0">
                <a:solidFill>
                  <a:srgbClr val="FF0000"/>
                </a:solidFill>
              </a:rPr>
              <a:t>Periyodik</a:t>
            </a:r>
            <a:r>
              <a:rPr lang="en-US" dirty="0" smtClean="0">
                <a:solidFill>
                  <a:srgbClr val="FF0000"/>
                </a:solidFill>
              </a:rPr>
              <a:t> </a:t>
            </a:r>
            <a:r>
              <a:rPr lang="en-US" dirty="0" err="1" smtClean="0">
                <a:solidFill>
                  <a:srgbClr val="FF0000"/>
                </a:solidFill>
              </a:rPr>
              <a:t>Sistem</a:t>
            </a:r>
            <a:r>
              <a:rPr lang="en-US" dirty="0">
                <a:solidFill>
                  <a:srgbClr val="FF0000"/>
                </a:solidFill>
              </a:rPr>
              <a:t>:</a:t>
            </a:r>
          </a:p>
        </p:txBody>
      </p:sp>
      <p:sp>
        <p:nvSpPr>
          <p:cNvPr id="3" name="Content Placeholder 2"/>
          <p:cNvSpPr>
            <a:spLocks noGrp="1"/>
          </p:cNvSpPr>
          <p:nvPr>
            <p:ph idx="1"/>
          </p:nvPr>
        </p:nvSpPr>
        <p:spPr>
          <a:xfrm>
            <a:off x="838199" y="1825625"/>
            <a:ext cx="10989365" cy="4351338"/>
          </a:xfrm>
        </p:spPr>
        <p:txBody>
          <a:bodyPr>
            <a:normAutofit/>
          </a:bodyPr>
          <a:lstStyle/>
          <a:p>
            <a:r>
              <a:rPr lang="en-US" sz="3000" dirty="0" smtClean="0"/>
              <a:t>Bohr atom </a:t>
            </a:r>
            <a:r>
              <a:rPr lang="en-US" sz="3000" dirty="0" err="1" smtClean="0"/>
              <a:t>modeli</a:t>
            </a:r>
            <a:r>
              <a:rPr lang="en-US" sz="3000" dirty="0" smtClean="0"/>
              <a:t> </a:t>
            </a:r>
            <a:r>
              <a:rPr lang="en-US" sz="3000" dirty="0" err="1" smtClean="0"/>
              <a:t>tanımını</a:t>
            </a:r>
            <a:r>
              <a:rPr lang="en-US" sz="3000" dirty="0" smtClean="0"/>
              <a:t> </a:t>
            </a:r>
            <a:r>
              <a:rPr lang="en-US" sz="3000" dirty="0" err="1" smtClean="0"/>
              <a:t>göz</a:t>
            </a:r>
            <a:r>
              <a:rPr lang="en-US" sz="3000" dirty="0" smtClean="0"/>
              <a:t> </a:t>
            </a:r>
            <a:r>
              <a:rPr lang="en-US" sz="3000" dirty="0" err="1" smtClean="0"/>
              <a:t>önüne</a:t>
            </a:r>
            <a:r>
              <a:rPr lang="en-US" sz="3000" dirty="0" smtClean="0"/>
              <a:t> </a:t>
            </a:r>
            <a:r>
              <a:rPr lang="en-US" sz="3000" dirty="0" err="1" smtClean="0"/>
              <a:t>alırsak</a:t>
            </a:r>
            <a:r>
              <a:rPr lang="en-US" sz="3000" dirty="0" smtClean="0"/>
              <a:t>, Bohr </a:t>
            </a:r>
            <a:r>
              <a:rPr lang="en-US" sz="3000" dirty="0" err="1" smtClean="0"/>
              <a:t>bir</a:t>
            </a:r>
            <a:r>
              <a:rPr lang="en-US" sz="3000" dirty="0" smtClean="0"/>
              <a:t> </a:t>
            </a:r>
            <a:r>
              <a:rPr lang="en-US" sz="3000" dirty="0" err="1" smtClean="0"/>
              <a:t>elektronun</a:t>
            </a:r>
            <a:r>
              <a:rPr lang="en-US" sz="3000" dirty="0" smtClean="0"/>
              <a:t> </a:t>
            </a:r>
            <a:r>
              <a:rPr lang="en-US" sz="3000" dirty="0" err="1" smtClean="0"/>
              <a:t>ortamda</a:t>
            </a:r>
            <a:r>
              <a:rPr lang="en-US" sz="3000" dirty="0" smtClean="0"/>
              <a:t> </a:t>
            </a:r>
            <a:r>
              <a:rPr lang="en-US" sz="3000" dirty="0" err="1" smtClean="0"/>
              <a:t>ancak</a:t>
            </a:r>
            <a:r>
              <a:rPr lang="en-US" sz="3000" dirty="0" smtClean="0"/>
              <a:t> </a:t>
            </a:r>
            <a:r>
              <a:rPr lang="en-US" sz="3000" dirty="0" err="1" smtClean="0"/>
              <a:t>belirli</a:t>
            </a:r>
            <a:r>
              <a:rPr lang="en-US" sz="3000" dirty="0" smtClean="0"/>
              <a:t> </a:t>
            </a:r>
            <a:r>
              <a:rPr lang="en-US" sz="3000" dirty="0" err="1" smtClean="0"/>
              <a:t>açısal</a:t>
            </a:r>
            <a:r>
              <a:rPr lang="en-US" sz="3000" dirty="0" smtClean="0"/>
              <a:t> momentum </a:t>
            </a:r>
            <a:r>
              <a:rPr lang="en-US" sz="3000" dirty="0" err="1" smtClean="0"/>
              <a:t>değerini</a:t>
            </a:r>
            <a:r>
              <a:rPr lang="en-US" sz="3000" dirty="0" smtClean="0"/>
              <a:t> </a:t>
            </a:r>
            <a:r>
              <a:rPr lang="en-US" sz="3000" dirty="0" err="1" smtClean="0"/>
              <a:t>alabileceğini</a:t>
            </a:r>
            <a:r>
              <a:rPr lang="en-US" sz="3000" dirty="0" smtClean="0"/>
              <a:t> </a:t>
            </a:r>
            <a:r>
              <a:rPr lang="en-US" sz="3000" dirty="0" err="1" smtClean="0"/>
              <a:t>ortaya</a:t>
            </a:r>
            <a:r>
              <a:rPr lang="en-US" sz="3000" dirty="0" smtClean="0"/>
              <a:t> </a:t>
            </a:r>
            <a:r>
              <a:rPr lang="en-US" sz="3000" dirty="0" err="1" smtClean="0"/>
              <a:t>atmıştır</a:t>
            </a:r>
            <a:r>
              <a:rPr lang="en-US" sz="3000" dirty="0" smtClean="0"/>
              <a:t>. Bu </a:t>
            </a:r>
            <a:r>
              <a:rPr lang="en-US" sz="3000" dirty="0" err="1" smtClean="0"/>
              <a:t>değerler</a:t>
            </a:r>
            <a:r>
              <a:rPr lang="en-US" sz="3000" dirty="0" smtClean="0"/>
              <a:t> tam </a:t>
            </a:r>
            <a:r>
              <a:rPr lang="en-US" sz="3000" dirty="0" err="1" smtClean="0"/>
              <a:t>sayılarla</a:t>
            </a:r>
            <a:r>
              <a:rPr lang="en-US" sz="3000" dirty="0" smtClean="0"/>
              <a:t> </a:t>
            </a:r>
            <a:r>
              <a:rPr lang="en-US" sz="3000" dirty="0" err="1" smtClean="0"/>
              <a:t>ifade</a:t>
            </a:r>
            <a:r>
              <a:rPr lang="en-US" sz="3000" dirty="0" smtClean="0"/>
              <a:t> </a:t>
            </a:r>
            <a:r>
              <a:rPr lang="en-US" sz="3000" dirty="0" err="1" smtClean="0"/>
              <a:t>edilir</a:t>
            </a:r>
            <a:r>
              <a:rPr lang="en-US" sz="3000" dirty="0" smtClean="0"/>
              <a:t>. </a:t>
            </a:r>
          </a:p>
          <a:p>
            <a:r>
              <a:rPr lang="en-US" sz="3000" dirty="0" smtClean="0"/>
              <a:t>n </a:t>
            </a:r>
            <a:r>
              <a:rPr lang="en-US" sz="3000" dirty="0" err="1" smtClean="0"/>
              <a:t>ile</a:t>
            </a:r>
            <a:r>
              <a:rPr lang="en-US" sz="3000" dirty="0" smtClean="0"/>
              <a:t> </a:t>
            </a:r>
            <a:r>
              <a:rPr lang="en-US" sz="3000" dirty="0" err="1" smtClean="0"/>
              <a:t>ifade</a:t>
            </a:r>
            <a:r>
              <a:rPr lang="en-US" sz="3000" dirty="0" smtClean="0"/>
              <a:t> </a:t>
            </a:r>
            <a:r>
              <a:rPr lang="en-US" sz="3000" dirty="0" err="1" smtClean="0"/>
              <a:t>edilen</a:t>
            </a:r>
            <a:r>
              <a:rPr lang="en-US" sz="3000" dirty="0" smtClean="0"/>
              <a:t> </a:t>
            </a:r>
            <a:r>
              <a:rPr lang="en-US" sz="3000" dirty="0" err="1" smtClean="0"/>
              <a:t>bu</a:t>
            </a:r>
            <a:r>
              <a:rPr lang="en-US" sz="3000" dirty="0" smtClean="0"/>
              <a:t> </a:t>
            </a:r>
            <a:r>
              <a:rPr lang="en-US" sz="3000" dirty="0" err="1" smtClean="0"/>
              <a:t>değere</a:t>
            </a:r>
            <a:r>
              <a:rPr lang="en-US" sz="3000" dirty="0" smtClean="0"/>
              <a:t> </a:t>
            </a:r>
            <a:r>
              <a:rPr lang="en-US" sz="3000" dirty="0" err="1" smtClean="0"/>
              <a:t>baş</a:t>
            </a:r>
            <a:r>
              <a:rPr lang="en-US" sz="3000" dirty="0" smtClean="0"/>
              <a:t> </a:t>
            </a:r>
            <a:r>
              <a:rPr lang="en-US" sz="3000" dirty="0" err="1" smtClean="0"/>
              <a:t>kuvantum</a:t>
            </a:r>
            <a:r>
              <a:rPr lang="en-US" sz="3000" dirty="0" smtClean="0"/>
              <a:t> </a:t>
            </a:r>
            <a:r>
              <a:rPr lang="en-US" sz="3000" dirty="0" err="1" smtClean="0"/>
              <a:t>sayısı</a:t>
            </a:r>
            <a:r>
              <a:rPr lang="en-US" sz="3000" dirty="0" smtClean="0"/>
              <a:t> </a:t>
            </a:r>
            <a:r>
              <a:rPr lang="en-US" sz="3000" dirty="0" err="1" smtClean="0"/>
              <a:t>denir</a:t>
            </a:r>
            <a:r>
              <a:rPr lang="en-US" sz="3000" dirty="0" smtClean="0"/>
              <a:t>. </a:t>
            </a:r>
            <a:r>
              <a:rPr lang="en-US" sz="3000" dirty="0" err="1" smtClean="0"/>
              <a:t>Bohr’un</a:t>
            </a:r>
            <a:r>
              <a:rPr lang="en-US" sz="3000" dirty="0" smtClean="0"/>
              <a:t> </a:t>
            </a:r>
            <a:r>
              <a:rPr lang="en-US" sz="3000" dirty="0" err="1" smtClean="0"/>
              <a:t>bu</a:t>
            </a:r>
            <a:r>
              <a:rPr lang="en-US" sz="3000" dirty="0" smtClean="0"/>
              <a:t> </a:t>
            </a:r>
            <a:r>
              <a:rPr lang="en-US" sz="3000" dirty="0" err="1" smtClean="0"/>
              <a:t>açıklaması</a:t>
            </a:r>
            <a:r>
              <a:rPr lang="en-US" sz="3000" dirty="0" smtClean="0"/>
              <a:t> </a:t>
            </a:r>
            <a:r>
              <a:rPr lang="en-US" sz="3000" dirty="0" err="1" smtClean="0"/>
              <a:t>kuvantum</a:t>
            </a:r>
            <a:r>
              <a:rPr lang="en-US" sz="3000" dirty="0" smtClean="0"/>
              <a:t> </a:t>
            </a:r>
            <a:r>
              <a:rPr lang="en-US" sz="3000" dirty="0" err="1" smtClean="0"/>
              <a:t>mekaniğinin</a:t>
            </a:r>
            <a:r>
              <a:rPr lang="en-US" sz="3000" dirty="0" smtClean="0"/>
              <a:t> </a:t>
            </a:r>
            <a:r>
              <a:rPr lang="en-US" sz="3000" dirty="0" err="1" smtClean="0"/>
              <a:t>temelini</a:t>
            </a:r>
            <a:r>
              <a:rPr lang="en-US" sz="3000" dirty="0" smtClean="0"/>
              <a:t> </a:t>
            </a:r>
            <a:r>
              <a:rPr lang="en-US" sz="3000" dirty="0" err="1" smtClean="0"/>
              <a:t>oluşturur</a:t>
            </a:r>
            <a:r>
              <a:rPr lang="en-US" sz="3000" dirty="0" smtClean="0"/>
              <a:t>.</a:t>
            </a:r>
          </a:p>
          <a:p>
            <a:r>
              <a:rPr lang="en-US" sz="3000" dirty="0" smtClean="0"/>
              <a:t>(</a:t>
            </a:r>
            <a:r>
              <a:rPr lang="en-US" sz="3000" dirty="0" err="1" smtClean="0"/>
              <a:t>Kuvantum</a:t>
            </a:r>
            <a:r>
              <a:rPr lang="en-US" sz="3000" dirty="0" smtClean="0"/>
              <a:t> </a:t>
            </a:r>
            <a:r>
              <a:rPr lang="en-US" sz="3000" dirty="0" err="1" smtClean="0"/>
              <a:t>mekaniği</a:t>
            </a:r>
            <a:r>
              <a:rPr lang="en-US" sz="3000" dirty="0" smtClean="0"/>
              <a:t>: </a:t>
            </a:r>
            <a:r>
              <a:rPr lang="en-US" sz="3000" dirty="0" err="1" smtClean="0"/>
              <a:t>küçük</a:t>
            </a:r>
            <a:r>
              <a:rPr lang="en-US" sz="3000" dirty="0" smtClean="0"/>
              <a:t> </a:t>
            </a:r>
            <a:r>
              <a:rPr lang="en-US" sz="3000" dirty="0" err="1" smtClean="0"/>
              <a:t>parçacıkların</a:t>
            </a:r>
            <a:r>
              <a:rPr lang="en-US" sz="3000" dirty="0" smtClean="0"/>
              <a:t> </a:t>
            </a:r>
            <a:r>
              <a:rPr lang="en-US" sz="3000" dirty="0" err="1" smtClean="0"/>
              <a:t>davranışlarına</a:t>
            </a:r>
            <a:r>
              <a:rPr lang="en-US" sz="3000" dirty="0" smtClean="0"/>
              <a:t> hakim </a:t>
            </a:r>
            <a:r>
              <a:rPr lang="en-US" sz="3000" dirty="0" err="1" smtClean="0"/>
              <a:t>olan</a:t>
            </a:r>
            <a:r>
              <a:rPr lang="en-US" sz="3000" dirty="0" smtClean="0"/>
              <a:t> </a:t>
            </a:r>
            <a:r>
              <a:rPr lang="en-US" sz="3000" dirty="0" err="1" smtClean="0"/>
              <a:t>hareket</a:t>
            </a:r>
            <a:r>
              <a:rPr lang="en-US" sz="3000" dirty="0" smtClean="0"/>
              <a:t> </a:t>
            </a:r>
            <a:r>
              <a:rPr lang="en-US" sz="3000" dirty="0" err="1" smtClean="0"/>
              <a:t>kanununu</a:t>
            </a:r>
            <a:r>
              <a:rPr lang="en-US" sz="3000" dirty="0" smtClean="0"/>
              <a:t> </a:t>
            </a:r>
            <a:r>
              <a:rPr lang="en-US" sz="3000" dirty="0" err="1" smtClean="0"/>
              <a:t>inceleyen</a:t>
            </a:r>
            <a:r>
              <a:rPr lang="en-US" sz="3000" dirty="0" smtClean="0"/>
              <a:t> </a:t>
            </a:r>
            <a:r>
              <a:rPr lang="en-US" sz="3000" dirty="0" err="1" smtClean="0"/>
              <a:t>bilim</a:t>
            </a:r>
            <a:r>
              <a:rPr lang="en-US" sz="3000" dirty="0" smtClean="0"/>
              <a:t> </a:t>
            </a:r>
            <a:r>
              <a:rPr lang="en-US" sz="3000" dirty="0" err="1" smtClean="0"/>
              <a:t>dalıdır</a:t>
            </a:r>
            <a:r>
              <a:rPr lang="en-US" sz="3000" dirty="0" smtClean="0"/>
              <a:t>.)</a:t>
            </a:r>
            <a:endParaRPr lang="en-US" sz="3000" dirty="0"/>
          </a:p>
        </p:txBody>
      </p:sp>
    </p:spTree>
    <p:extLst>
      <p:ext uri="{BB962C8B-B14F-4D97-AF65-F5344CB8AC3E}">
        <p14:creationId xmlns:p14="http://schemas.microsoft.com/office/powerpoint/2010/main" val="265939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1" y="336160"/>
            <a:ext cx="11811000" cy="6323719"/>
          </a:xfrm>
        </p:spPr>
        <p:txBody>
          <a:bodyPr>
            <a:normAutofit fontScale="92500" lnSpcReduction="10000"/>
          </a:bodyPr>
          <a:lstStyle/>
          <a:p>
            <a:r>
              <a:rPr lang="en-US" dirty="0" err="1" smtClean="0"/>
              <a:t>Kuvantum</a:t>
            </a:r>
            <a:r>
              <a:rPr lang="en-US" dirty="0" smtClean="0"/>
              <a:t> </a:t>
            </a:r>
            <a:r>
              <a:rPr lang="en-US" dirty="0" err="1" smtClean="0"/>
              <a:t>mekaniğinin</a:t>
            </a:r>
            <a:r>
              <a:rPr lang="en-US" dirty="0" smtClean="0"/>
              <a:t> </a:t>
            </a:r>
            <a:r>
              <a:rPr lang="en-US" b="1" dirty="0" smtClean="0">
                <a:solidFill>
                  <a:srgbClr val="FF0000"/>
                </a:solidFill>
              </a:rPr>
              <a:t>1. </a:t>
            </a:r>
            <a:r>
              <a:rPr lang="en-US" b="1" dirty="0" err="1" smtClean="0">
                <a:solidFill>
                  <a:srgbClr val="FF0000"/>
                </a:solidFill>
              </a:rPr>
              <a:t>ilkesine</a:t>
            </a:r>
            <a:r>
              <a:rPr lang="en-US" b="1" dirty="0" smtClean="0">
                <a:solidFill>
                  <a:srgbClr val="FF0000"/>
                </a:solidFill>
              </a:rPr>
              <a:t> </a:t>
            </a:r>
            <a:r>
              <a:rPr lang="en-US" b="1" dirty="0" err="1" smtClean="0">
                <a:solidFill>
                  <a:srgbClr val="FF0000"/>
                </a:solidFill>
              </a:rPr>
              <a:t>göre</a:t>
            </a:r>
            <a:r>
              <a:rPr lang="en-US" b="1" dirty="0" smtClean="0">
                <a:solidFill>
                  <a:srgbClr val="FF0000"/>
                </a:solidFill>
              </a:rPr>
              <a:t> </a:t>
            </a:r>
            <a:r>
              <a:rPr lang="en-US" dirty="0" err="1" smtClean="0"/>
              <a:t>elektronlar</a:t>
            </a:r>
            <a:r>
              <a:rPr lang="en-US" dirty="0" smtClean="0"/>
              <a:t> </a:t>
            </a:r>
            <a:r>
              <a:rPr lang="en-US" dirty="0" err="1" smtClean="0"/>
              <a:t>belirli</a:t>
            </a:r>
            <a:r>
              <a:rPr lang="en-US" dirty="0" smtClean="0"/>
              <a:t> </a:t>
            </a:r>
            <a:r>
              <a:rPr lang="en-US" dirty="0" err="1" smtClean="0"/>
              <a:t>enerji</a:t>
            </a:r>
            <a:r>
              <a:rPr lang="en-US" dirty="0" smtClean="0"/>
              <a:t> </a:t>
            </a:r>
            <a:r>
              <a:rPr lang="en-US" dirty="0" err="1" smtClean="0"/>
              <a:t>seviyelerinde</a:t>
            </a:r>
            <a:r>
              <a:rPr lang="en-US" dirty="0" smtClean="0"/>
              <a:t> </a:t>
            </a:r>
            <a:r>
              <a:rPr lang="en-US" dirty="0" err="1" smtClean="0"/>
              <a:t>bulunurlar</a:t>
            </a:r>
            <a:r>
              <a:rPr lang="en-US" dirty="0" smtClean="0"/>
              <a:t>. </a:t>
            </a:r>
            <a:r>
              <a:rPr lang="en-US" dirty="0" err="1" smtClean="0"/>
              <a:t>Elektronlar</a:t>
            </a:r>
            <a:r>
              <a:rPr lang="en-US" dirty="0" smtClean="0"/>
              <a:t> </a:t>
            </a:r>
            <a:r>
              <a:rPr lang="en-US" dirty="0" err="1" smtClean="0"/>
              <a:t>hiçbir</a:t>
            </a:r>
            <a:r>
              <a:rPr lang="en-US" dirty="0" smtClean="0"/>
              <a:t> zaman </a:t>
            </a:r>
            <a:r>
              <a:rPr lang="en-US" dirty="0" err="1" smtClean="0"/>
              <a:t>ara</a:t>
            </a:r>
            <a:r>
              <a:rPr lang="en-US" dirty="0" smtClean="0"/>
              <a:t> </a:t>
            </a:r>
            <a:r>
              <a:rPr lang="en-US" dirty="0" err="1" smtClean="0"/>
              <a:t>enerji</a:t>
            </a:r>
            <a:r>
              <a:rPr lang="en-US" dirty="0" smtClean="0"/>
              <a:t> </a:t>
            </a:r>
            <a:r>
              <a:rPr lang="en-US" dirty="0" err="1" smtClean="0"/>
              <a:t>seviyelerinde</a:t>
            </a:r>
            <a:r>
              <a:rPr lang="en-US" dirty="0" smtClean="0"/>
              <a:t> </a:t>
            </a:r>
            <a:r>
              <a:rPr lang="en-US" dirty="0" err="1" smtClean="0"/>
              <a:t>bulunamazlar</a:t>
            </a:r>
            <a:r>
              <a:rPr lang="en-US" dirty="0" smtClean="0"/>
              <a:t>.</a:t>
            </a:r>
          </a:p>
          <a:p>
            <a:endParaRPr lang="en-US" dirty="0"/>
          </a:p>
          <a:p>
            <a:endParaRPr lang="en-US" dirty="0" smtClean="0"/>
          </a:p>
          <a:p>
            <a:endParaRPr lang="en-US" dirty="0" smtClean="0"/>
          </a:p>
          <a:p>
            <a:pPr marL="0" indent="0">
              <a:buNone/>
            </a:pPr>
            <a:r>
              <a:rPr lang="en-US" dirty="0" err="1" smtClean="0"/>
              <a:t>Kuvantum</a:t>
            </a:r>
            <a:r>
              <a:rPr lang="en-US" dirty="0" smtClean="0"/>
              <a:t> </a:t>
            </a:r>
            <a:r>
              <a:rPr lang="en-US" dirty="0" err="1" smtClean="0"/>
              <a:t>mekaniğinin</a:t>
            </a:r>
            <a:r>
              <a:rPr lang="en-US" dirty="0" smtClean="0"/>
              <a:t> </a:t>
            </a:r>
            <a:r>
              <a:rPr lang="en-US" b="1" dirty="0" smtClean="0">
                <a:solidFill>
                  <a:srgbClr val="FF0000"/>
                </a:solidFill>
              </a:rPr>
              <a:t>2. </a:t>
            </a:r>
            <a:r>
              <a:rPr lang="en-US" b="1" dirty="0" err="1" smtClean="0">
                <a:solidFill>
                  <a:srgbClr val="FF0000"/>
                </a:solidFill>
              </a:rPr>
              <a:t>ilkesine</a:t>
            </a:r>
            <a:r>
              <a:rPr lang="en-US" b="1" dirty="0" smtClean="0">
                <a:solidFill>
                  <a:srgbClr val="FF0000"/>
                </a:solidFill>
              </a:rPr>
              <a:t> </a:t>
            </a:r>
            <a:r>
              <a:rPr lang="en-US" b="1" dirty="0" err="1" smtClean="0">
                <a:solidFill>
                  <a:srgbClr val="FF0000"/>
                </a:solidFill>
              </a:rPr>
              <a:t>göre</a:t>
            </a:r>
            <a:r>
              <a:rPr lang="en-US" dirty="0" smtClean="0"/>
              <a:t>; 1. </a:t>
            </a:r>
            <a:r>
              <a:rPr lang="en-US" dirty="0" err="1" smtClean="0"/>
              <a:t>enerji</a:t>
            </a:r>
            <a:r>
              <a:rPr lang="en-US" dirty="0" smtClean="0"/>
              <a:t> </a:t>
            </a:r>
            <a:r>
              <a:rPr lang="en-US" dirty="0" err="1" smtClean="0"/>
              <a:t>seviyesinde</a:t>
            </a:r>
            <a:r>
              <a:rPr lang="en-US" dirty="0" smtClean="0"/>
              <a:t> en </a:t>
            </a:r>
            <a:r>
              <a:rPr lang="en-US" dirty="0" err="1" smtClean="0"/>
              <a:t>çok</a:t>
            </a:r>
            <a:r>
              <a:rPr lang="en-US" dirty="0" smtClean="0"/>
              <a:t> 2; 2. </a:t>
            </a:r>
            <a:r>
              <a:rPr lang="en-US" dirty="0" err="1" smtClean="0"/>
              <a:t>enerji</a:t>
            </a:r>
            <a:r>
              <a:rPr lang="en-US" dirty="0" smtClean="0"/>
              <a:t> </a:t>
            </a:r>
            <a:r>
              <a:rPr lang="en-US" dirty="0" err="1" smtClean="0"/>
              <a:t>seviyesinde</a:t>
            </a:r>
            <a:r>
              <a:rPr lang="en-US" dirty="0" smtClean="0"/>
              <a:t> 8; 3. </a:t>
            </a:r>
            <a:r>
              <a:rPr lang="en-US" dirty="0" err="1" smtClean="0"/>
              <a:t>enerji</a:t>
            </a:r>
            <a:r>
              <a:rPr lang="en-US" dirty="0" smtClean="0"/>
              <a:t> </a:t>
            </a:r>
            <a:r>
              <a:rPr lang="en-US" dirty="0" err="1" smtClean="0"/>
              <a:t>seviyesinde</a:t>
            </a:r>
            <a:r>
              <a:rPr lang="en-US" dirty="0" smtClean="0"/>
              <a:t> 18, 4. de 32 </a:t>
            </a:r>
            <a:r>
              <a:rPr lang="en-US" dirty="0" err="1" smtClean="0"/>
              <a:t>ve</a:t>
            </a:r>
            <a:r>
              <a:rPr lang="en-US" dirty="0" smtClean="0"/>
              <a:t> 5. de 50 </a:t>
            </a:r>
            <a:r>
              <a:rPr lang="en-US" dirty="0" err="1" smtClean="0"/>
              <a:t>elektron</a:t>
            </a:r>
            <a:r>
              <a:rPr lang="en-US" dirty="0" smtClean="0"/>
              <a:t> </a:t>
            </a:r>
            <a:r>
              <a:rPr lang="is-IS" dirty="0" smtClean="0"/>
              <a:t>….. </a:t>
            </a:r>
            <a:r>
              <a:rPr lang="en-US" dirty="0"/>
              <a:t>b</a:t>
            </a:r>
            <a:r>
              <a:rPr lang="is-IS" dirty="0" smtClean="0"/>
              <a:t>ulunmasını açıklar.</a:t>
            </a:r>
            <a:endParaRPr lang="tr-TR" dirty="0" smtClean="0"/>
          </a:p>
          <a:p>
            <a:pPr marL="0" indent="0">
              <a:buNone/>
            </a:pPr>
            <a:r>
              <a:rPr lang="tr-TR" dirty="0"/>
              <a:t>Çekirdeğe en yakın tabaka en düşük enerjili, çekirdeğe en uzak tabaka en yüksek enerjili tabakadır. </a:t>
            </a:r>
          </a:p>
          <a:p>
            <a:pPr marL="0" lvl="0" indent="0">
              <a:buNone/>
            </a:pPr>
            <a:r>
              <a:rPr lang="tr-TR" dirty="0" smtClean="0"/>
              <a:t>En düşük enerji seviyesinde bulunan elektronlar atoma en sıkı bağlanmış elektronlardır. Bunlara K tabakası elektronları denir. 2. enerji seviyesine L tabakası elektronları denir. Herhangi bir tabakada bulunan elektronların sayısı 2n</a:t>
            </a:r>
            <a:r>
              <a:rPr lang="tr-TR" baseline="30000" dirty="0" smtClean="0"/>
              <a:t>2</a:t>
            </a:r>
            <a:r>
              <a:rPr lang="tr-TR" dirty="0" smtClean="0"/>
              <a:t> formülü ile hesaplanır. </a:t>
            </a:r>
          </a:p>
          <a:p>
            <a:pPr marL="0" lvl="0" indent="0">
              <a:buNone/>
            </a:pPr>
            <a:r>
              <a:rPr lang="tr-TR" i="1" dirty="0" smtClean="0"/>
              <a:t>Örneğin:</a:t>
            </a:r>
            <a:r>
              <a:rPr lang="tr-TR" dirty="0" smtClean="0"/>
              <a:t>     </a:t>
            </a:r>
            <a:r>
              <a:rPr lang="tr-TR" dirty="0"/>
              <a:t>K </a:t>
            </a:r>
            <a:r>
              <a:rPr lang="tr-TR" b="1" dirty="0"/>
              <a:t>(n=1) </a:t>
            </a:r>
            <a:r>
              <a:rPr lang="tr-TR" dirty="0"/>
              <a:t>da </a:t>
            </a:r>
            <a:r>
              <a:rPr lang="tr-TR" b="1" dirty="0"/>
              <a:t>2e</a:t>
            </a:r>
            <a:r>
              <a:rPr lang="tr-TR" b="1" baseline="30000" dirty="0"/>
              <a:t>–</a:t>
            </a:r>
            <a:r>
              <a:rPr lang="tr-TR" dirty="0"/>
              <a:t>,  L </a:t>
            </a:r>
            <a:r>
              <a:rPr lang="tr-TR" b="1" dirty="0"/>
              <a:t>(n=2) </a:t>
            </a:r>
            <a:r>
              <a:rPr lang="tr-TR" dirty="0"/>
              <a:t>de </a:t>
            </a:r>
            <a:r>
              <a:rPr lang="tr-TR" b="1" dirty="0"/>
              <a:t>8e</a:t>
            </a:r>
            <a:r>
              <a:rPr lang="tr-TR" b="1" baseline="30000" dirty="0"/>
              <a:t>–</a:t>
            </a:r>
            <a:r>
              <a:rPr lang="tr-TR" dirty="0"/>
              <a:t>,  M </a:t>
            </a:r>
            <a:r>
              <a:rPr lang="tr-TR" b="1" dirty="0"/>
              <a:t>(n=3)</a:t>
            </a:r>
            <a:r>
              <a:rPr lang="tr-TR" dirty="0"/>
              <a:t> de </a:t>
            </a:r>
            <a:r>
              <a:rPr lang="tr-TR" b="1" dirty="0"/>
              <a:t>18e</a:t>
            </a:r>
            <a:r>
              <a:rPr lang="tr-TR" b="1" baseline="30000" dirty="0"/>
              <a:t>–</a:t>
            </a:r>
            <a:r>
              <a:rPr lang="tr-TR" dirty="0"/>
              <a:t>,  N </a:t>
            </a:r>
            <a:r>
              <a:rPr lang="tr-TR" b="1" dirty="0"/>
              <a:t>(n=4)</a:t>
            </a:r>
            <a:r>
              <a:rPr lang="tr-TR" dirty="0"/>
              <a:t> de </a:t>
            </a:r>
            <a:r>
              <a:rPr lang="tr-TR" b="1" dirty="0"/>
              <a:t>32e</a:t>
            </a:r>
            <a:r>
              <a:rPr lang="tr-TR" b="1" baseline="30000" dirty="0"/>
              <a:t>–</a:t>
            </a:r>
            <a:r>
              <a:rPr lang="tr-TR" dirty="0"/>
              <a:t>   bulunabilir gibi.</a:t>
            </a:r>
          </a:p>
          <a:p>
            <a:endParaRPr lang="en-US" dirty="0"/>
          </a:p>
        </p:txBody>
      </p:sp>
      <p:pic>
        <p:nvPicPr>
          <p:cNvPr id="4" name="Picture 3"/>
          <p:cNvPicPr>
            <a:picLocks noChangeAspect="1"/>
          </p:cNvPicPr>
          <p:nvPr/>
        </p:nvPicPr>
        <p:blipFill rotWithShape="1">
          <a:blip r:embed="rId3"/>
          <a:srcRect l="-305" t="1" r="44230" b="47613"/>
          <a:stretch/>
        </p:blipFill>
        <p:spPr>
          <a:xfrm>
            <a:off x="1765799" y="1078159"/>
            <a:ext cx="7302000" cy="1233684"/>
          </a:xfrm>
          <a:prstGeom prst="rect">
            <a:avLst/>
          </a:prstGeom>
        </p:spPr>
      </p:pic>
    </p:spTree>
    <p:extLst>
      <p:ext uri="{BB962C8B-B14F-4D97-AF65-F5344CB8AC3E}">
        <p14:creationId xmlns:p14="http://schemas.microsoft.com/office/powerpoint/2010/main" val="7026227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982" y="289561"/>
            <a:ext cx="11576858" cy="6028112"/>
          </a:xfrm>
        </p:spPr>
        <p:txBody>
          <a:bodyPr>
            <a:normAutofit/>
          </a:bodyPr>
          <a:lstStyle/>
          <a:p>
            <a:pPr marL="0" indent="0">
              <a:buNone/>
            </a:pPr>
            <a:r>
              <a:rPr lang="tr-TR" sz="3200" dirty="0" smtClean="0"/>
              <a:t>Atomların özelliklerinin büyük ölçüde en dış enerji seviyesinde bulunan elektronların sayısına bağlı olduğu bilinmektedir. Ayrıca periyodik sistemde özellikleri birbirine benzeyen elementler alt alta konulur. Bunun sonucu, en dış enerji seviyesinde aynı sayıda elektronu bulunan atomlar bir grup altında toplanmış olurlar. Periyodik istemde 1. </a:t>
            </a:r>
            <a:r>
              <a:rPr lang="tr-TR" sz="3200" dirty="0" err="1" smtClean="0"/>
              <a:t>periyodta</a:t>
            </a:r>
            <a:r>
              <a:rPr lang="tr-TR" sz="3200" dirty="0" smtClean="0"/>
              <a:t> H ve He bulunur. Bu K tabakasında en fazla 2 elektron bulunabileceği ilkesine uymaktadır. 2. </a:t>
            </a:r>
            <a:r>
              <a:rPr lang="tr-TR" sz="3200" dirty="0" err="1" smtClean="0"/>
              <a:t>periyodtaki</a:t>
            </a:r>
            <a:r>
              <a:rPr lang="tr-TR" sz="3200" dirty="0" smtClean="0"/>
              <a:t> </a:t>
            </a:r>
            <a:r>
              <a:rPr lang="tr-TR" sz="3200" dirty="0" err="1" smtClean="0"/>
              <a:t>Li</a:t>
            </a:r>
            <a:r>
              <a:rPr lang="tr-TR" sz="3200" dirty="0" smtClean="0"/>
              <a:t>, Be, B, C, N, O, F, Ne elementlerinin L tabakasında 8 elektron vardır. Bu da ilkeye uymaktadır. </a:t>
            </a:r>
          </a:p>
          <a:p>
            <a:pPr marL="0" indent="0">
              <a:buNone/>
            </a:pPr>
            <a:r>
              <a:rPr lang="tr-TR" sz="3200" dirty="0" smtClean="0"/>
              <a:t>Örneğin</a:t>
            </a:r>
            <a:r>
              <a:rPr lang="tr-TR" sz="3200" dirty="0"/>
              <a:t>; </a:t>
            </a:r>
            <a:r>
              <a:rPr lang="tr-TR" sz="3200" dirty="0" err="1"/>
              <a:t>Li</a:t>
            </a:r>
            <a:r>
              <a:rPr lang="tr-TR" sz="3200" dirty="0"/>
              <a:t>, </a:t>
            </a:r>
            <a:r>
              <a:rPr lang="tr-TR" sz="3200" dirty="0" err="1"/>
              <a:t>Na</a:t>
            </a:r>
            <a:r>
              <a:rPr lang="tr-TR" sz="3200" dirty="0"/>
              <a:t> ve K son yörüngelerinde </a:t>
            </a:r>
            <a:r>
              <a:rPr lang="tr-TR" sz="3200" dirty="0" smtClean="0"/>
              <a:t> birer </a:t>
            </a:r>
            <a:r>
              <a:rPr lang="tr-TR" sz="3200" dirty="0"/>
              <a:t>elektron içerirler ve ortak özellik gösterirler (alkali metaller). </a:t>
            </a:r>
            <a:endParaRPr lang="tr-TR" sz="3200" dirty="0" smtClean="0"/>
          </a:p>
          <a:p>
            <a:pPr marL="0" indent="0">
              <a:buNone/>
            </a:pPr>
            <a:endParaRPr lang="en-US" sz="3200" dirty="0"/>
          </a:p>
        </p:txBody>
      </p:sp>
    </p:spTree>
    <p:extLst>
      <p:ext uri="{BB962C8B-B14F-4D97-AF65-F5344CB8AC3E}">
        <p14:creationId xmlns:p14="http://schemas.microsoft.com/office/powerpoint/2010/main" val="9453591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068" y="499745"/>
            <a:ext cx="11783292" cy="5593484"/>
          </a:xfrm>
        </p:spPr>
        <p:txBody>
          <a:bodyPr>
            <a:normAutofit/>
          </a:bodyPr>
          <a:lstStyle/>
          <a:p>
            <a:pPr marL="0" indent="0">
              <a:buNone/>
            </a:pPr>
            <a:r>
              <a:rPr lang="tr-TR" sz="3000" dirty="0" smtClean="0"/>
              <a:t>Fakat, K ve Cu karşılaştırıldığında bazı özelliklerinin farklı olduğu görülür. Bunun sebebi her ikisinin de son yörüngelerinde </a:t>
            </a:r>
            <a:r>
              <a:rPr lang="tr-TR" sz="3000" i="1" dirty="0" smtClean="0"/>
              <a:t>birer elektron</a:t>
            </a:r>
            <a:r>
              <a:rPr lang="tr-TR" sz="3000" dirty="0" smtClean="0"/>
              <a:t> bulunmasına karşılık alt enerji seviyelerindeki (tabakalarında) elektronların farklı olmasıdır:</a:t>
            </a:r>
          </a:p>
          <a:p>
            <a:pPr marL="0" indent="0">
              <a:buNone/>
            </a:pPr>
            <a:r>
              <a:rPr lang="tr-TR" sz="3000" baseline="-25000" dirty="0"/>
              <a:t>19</a:t>
            </a:r>
            <a:r>
              <a:rPr lang="tr-TR" sz="3000" dirty="0"/>
              <a:t>[K]   = 1s</a:t>
            </a:r>
            <a:r>
              <a:rPr lang="tr-TR" sz="3000" baseline="30000" dirty="0"/>
              <a:t>2 </a:t>
            </a:r>
            <a:r>
              <a:rPr lang="tr-TR" sz="3000" dirty="0"/>
              <a:t>2s</a:t>
            </a:r>
            <a:r>
              <a:rPr lang="tr-TR" sz="3000" baseline="30000" dirty="0"/>
              <a:t>2 </a:t>
            </a:r>
            <a:r>
              <a:rPr lang="tr-TR" sz="3000" dirty="0"/>
              <a:t>2p</a:t>
            </a:r>
            <a:r>
              <a:rPr lang="tr-TR" sz="3000" baseline="30000" dirty="0"/>
              <a:t>6 </a:t>
            </a:r>
            <a:r>
              <a:rPr lang="tr-TR" sz="3000" i="1" dirty="0"/>
              <a:t>3s</a:t>
            </a:r>
            <a:r>
              <a:rPr lang="tr-TR" sz="3000" i="1" baseline="30000" dirty="0"/>
              <a:t>2 </a:t>
            </a:r>
            <a:r>
              <a:rPr lang="tr-TR" sz="3000" i="1" dirty="0"/>
              <a:t>3p</a:t>
            </a:r>
            <a:r>
              <a:rPr lang="tr-TR" sz="3000" i="1" baseline="30000" dirty="0"/>
              <a:t>6 </a:t>
            </a:r>
            <a:r>
              <a:rPr lang="tr-TR" sz="3000" b="1" dirty="0"/>
              <a:t>4s</a:t>
            </a:r>
            <a:r>
              <a:rPr lang="tr-TR" sz="3000" b="1" baseline="30000" dirty="0"/>
              <a:t>1</a:t>
            </a:r>
            <a:endParaRPr lang="tr-TR" sz="3000" dirty="0"/>
          </a:p>
          <a:p>
            <a:pPr marL="0" indent="0">
              <a:buNone/>
            </a:pPr>
            <a:r>
              <a:rPr lang="tr-TR" sz="3000" baseline="-25000" dirty="0"/>
              <a:t>29</a:t>
            </a:r>
            <a:r>
              <a:rPr lang="tr-TR" sz="3000" dirty="0"/>
              <a:t>[Cu] = 1s</a:t>
            </a:r>
            <a:r>
              <a:rPr lang="tr-TR" sz="3000" baseline="30000" dirty="0"/>
              <a:t>2 </a:t>
            </a:r>
            <a:r>
              <a:rPr lang="tr-TR" sz="3000" dirty="0"/>
              <a:t>2s</a:t>
            </a:r>
            <a:r>
              <a:rPr lang="tr-TR" sz="3000" baseline="30000" dirty="0"/>
              <a:t>2 </a:t>
            </a:r>
            <a:r>
              <a:rPr lang="tr-TR" sz="3000" dirty="0"/>
              <a:t>2p</a:t>
            </a:r>
            <a:r>
              <a:rPr lang="tr-TR" sz="3000" baseline="30000" dirty="0"/>
              <a:t>6 </a:t>
            </a:r>
            <a:r>
              <a:rPr lang="tr-TR" sz="3000" i="1" dirty="0"/>
              <a:t>3s</a:t>
            </a:r>
            <a:r>
              <a:rPr lang="tr-TR" sz="3000" i="1" baseline="30000" dirty="0"/>
              <a:t>2 </a:t>
            </a:r>
            <a:r>
              <a:rPr lang="tr-TR" sz="3000" i="1" dirty="0"/>
              <a:t>3p</a:t>
            </a:r>
            <a:r>
              <a:rPr lang="tr-TR" sz="3000" i="1" baseline="30000" dirty="0"/>
              <a:t>6 </a:t>
            </a:r>
            <a:r>
              <a:rPr lang="tr-TR" sz="3000" i="1" dirty="0"/>
              <a:t>3d</a:t>
            </a:r>
            <a:r>
              <a:rPr lang="tr-TR" sz="3000" i="1" baseline="30000" dirty="0"/>
              <a:t>10 </a:t>
            </a:r>
            <a:r>
              <a:rPr lang="tr-TR" sz="3000" b="1" dirty="0" smtClean="0"/>
              <a:t>4s</a:t>
            </a:r>
            <a:r>
              <a:rPr lang="tr-TR" sz="3000" b="1" baseline="30000" dirty="0" smtClean="0"/>
              <a:t>1</a:t>
            </a:r>
          </a:p>
          <a:p>
            <a:pPr marL="0" indent="0">
              <a:buNone/>
            </a:pPr>
            <a:endParaRPr lang="tr-TR" sz="3000" dirty="0" smtClean="0"/>
          </a:p>
          <a:p>
            <a:pPr marL="0" indent="0">
              <a:buNone/>
            </a:pPr>
            <a:r>
              <a:rPr lang="tr-TR" sz="3000" dirty="0" smtClean="0"/>
              <a:t>Görüldüğü </a:t>
            </a:r>
            <a:r>
              <a:rPr lang="tr-TR" sz="3000" dirty="0"/>
              <a:t>gibi her </a:t>
            </a:r>
            <a:r>
              <a:rPr lang="tr-TR" sz="3000" dirty="0" smtClean="0"/>
              <a:t>ikisinin de </a:t>
            </a:r>
            <a:r>
              <a:rPr lang="tr-TR" sz="3000" dirty="0"/>
              <a:t>L tabakalarında 8 er elektron </a:t>
            </a:r>
            <a:r>
              <a:rPr lang="tr-TR" sz="3000" dirty="0" smtClean="0"/>
              <a:t>olmasına karşılık </a:t>
            </a:r>
            <a:r>
              <a:rPr lang="tr-TR" sz="3000" dirty="0"/>
              <a:t>potasyum ’un M tabakasında </a:t>
            </a:r>
            <a:r>
              <a:rPr lang="tr-TR" sz="3000" dirty="0" smtClean="0"/>
              <a:t>8e</a:t>
            </a:r>
            <a:r>
              <a:rPr lang="tr-TR" sz="3000" baseline="30000" dirty="0"/>
              <a:t>–</a:t>
            </a:r>
            <a:r>
              <a:rPr lang="tr-TR" sz="3000" dirty="0"/>
              <a:t>, </a:t>
            </a:r>
            <a:r>
              <a:rPr lang="tr-TR" sz="3000" dirty="0" err="1"/>
              <a:t>bakır’ın</a:t>
            </a:r>
            <a:r>
              <a:rPr lang="tr-TR" sz="3000" dirty="0"/>
              <a:t> M tabakasında ise 18e</a:t>
            </a:r>
            <a:r>
              <a:rPr lang="tr-TR" sz="3000" baseline="30000" dirty="0"/>
              <a:t>– </a:t>
            </a:r>
            <a:r>
              <a:rPr lang="tr-TR" sz="3000" dirty="0"/>
              <a:t> bulunur. </a:t>
            </a:r>
            <a:endParaRPr lang="tr-TR" sz="3000" dirty="0" smtClean="0"/>
          </a:p>
          <a:p>
            <a:pPr marL="0" indent="0">
              <a:buNone/>
            </a:pPr>
            <a:r>
              <a:rPr lang="tr-TR" sz="3000" dirty="0" smtClean="0"/>
              <a:t>Bu </a:t>
            </a:r>
            <a:r>
              <a:rPr lang="tr-TR" sz="3000" dirty="0"/>
              <a:t>nedenle özelliklerinde farklılık gözlenir. </a:t>
            </a:r>
          </a:p>
          <a:p>
            <a:pPr marL="0" indent="0">
              <a:buNone/>
            </a:pPr>
            <a:endParaRPr lang="tr-TR" sz="3000" dirty="0"/>
          </a:p>
          <a:p>
            <a:endParaRPr lang="en-US" sz="3000" dirty="0"/>
          </a:p>
        </p:txBody>
      </p:sp>
    </p:spTree>
    <p:extLst>
      <p:ext uri="{BB962C8B-B14F-4D97-AF65-F5344CB8AC3E}">
        <p14:creationId xmlns:p14="http://schemas.microsoft.com/office/powerpoint/2010/main" val="1661299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Dikdörtgen"/>
          <p:cNvSpPr>
            <a:spLocks noGrp="1"/>
          </p:cNvSpPr>
          <p:nvPr>
            <p:ph idx="1"/>
          </p:nvPr>
        </p:nvSpPr>
        <p:spPr>
          <a:xfrm>
            <a:off x="477078" y="1110007"/>
            <a:ext cx="11290853" cy="1865126"/>
          </a:xfrm>
          <a:prstGeom prst="rect">
            <a:avLst/>
          </a:prstGeom>
        </p:spPr>
        <p:txBody>
          <a:bodyPr wrap="square">
            <a:spAutoFit/>
          </a:bodyPr>
          <a:lstStyle/>
          <a:p>
            <a:pPr marL="0" indent="0" algn="just">
              <a:buNone/>
            </a:pPr>
            <a:r>
              <a:rPr lang="tr-TR" sz="3200" dirty="0" smtClean="0"/>
              <a:t>1869’da </a:t>
            </a:r>
            <a:r>
              <a:rPr lang="tr-TR" sz="3200" dirty="0"/>
              <a:t>Alman Kimyacı </a:t>
            </a:r>
            <a:r>
              <a:rPr lang="tr-TR" sz="3200" dirty="0" err="1"/>
              <a:t>Lothar</a:t>
            </a:r>
            <a:r>
              <a:rPr lang="tr-TR" sz="3200" dirty="0"/>
              <a:t> </a:t>
            </a:r>
            <a:r>
              <a:rPr lang="tr-TR" sz="3200" dirty="0" err="1" smtClean="0"/>
              <a:t>Meyer</a:t>
            </a:r>
            <a:r>
              <a:rPr lang="tr-TR" sz="3200" dirty="0" smtClean="0"/>
              <a:t>, Rusya’da Kimyacı Dimitri </a:t>
            </a:r>
            <a:r>
              <a:rPr lang="tr-TR" sz="3200" dirty="0" err="1" smtClean="0"/>
              <a:t>Mendeleev</a:t>
            </a:r>
            <a:r>
              <a:rPr lang="tr-TR" sz="3200" dirty="0" smtClean="0"/>
              <a:t> birbirlerinden bağımsız olarak elementlerin periyodik ve düzenli olarak özelliklerinin tekrarlandığı, ayrıntılı bir çizelge önerdiler. </a:t>
            </a:r>
          </a:p>
        </p:txBody>
      </p:sp>
    </p:spTree>
    <p:extLst>
      <p:ext uri="{BB962C8B-B14F-4D97-AF65-F5344CB8AC3E}">
        <p14:creationId xmlns:p14="http://schemas.microsoft.com/office/powerpoint/2010/main" val="1432114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568" y="372140"/>
            <a:ext cx="11461898" cy="5773479"/>
          </a:xfrm>
        </p:spPr>
        <p:txBody>
          <a:bodyPr/>
          <a:lstStyle/>
          <a:p>
            <a:pPr marL="0" indent="0">
              <a:buNone/>
            </a:pPr>
            <a:r>
              <a:rPr lang="tr-TR" dirty="0" smtClean="0"/>
              <a:t>Atomlarda bulunan elektronlar K, L, M, N, O gibi tabakalarda bulunuyordu. Bu tabakalarda bir de alt tabakalar mevcuttur. </a:t>
            </a:r>
          </a:p>
          <a:p>
            <a:pPr marL="0" indent="0">
              <a:buNone/>
            </a:pPr>
            <a:r>
              <a:rPr lang="tr-TR" dirty="0"/>
              <a:t>Alev spektrumu üzerine elektrik alanı uygulandığında ana enerji seviyelerinin alt enerji seviyelerine ayrıldığı görülmüştür. </a:t>
            </a:r>
          </a:p>
          <a:p>
            <a:pPr marL="0" indent="0">
              <a:buNone/>
            </a:pPr>
            <a:r>
              <a:rPr lang="tr-TR" dirty="0"/>
              <a:t>Bu olaya </a:t>
            </a:r>
            <a:r>
              <a:rPr lang="tr-TR" i="1" dirty="0" err="1"/>
              <a:t>Stark</a:t>
            </a:r>
            <a:r>
              <a:rPr lang="tr-TR" i="1" dirty="0"/>
              <a:t> efekti</a:t>
            </a:r>
            <a:r>
              <a:rPr lang="tr-TR" dirty="0"/>
              <a:t>  adı verilir. </a:t>
            </a:r>
            <a:endParaRPr lang="tr-TR" dirty="0" smtClean="0"/>
          </a:p>
          <a:p>
            <a:pPr marL="0" indent="0">
              <a:buNone/>
            </a:pPr>
            <a:r>
              <a:rPr lang="tr-TR" dirty="0"/>
              <a:t>Alt enerji seviyeleri </a:t>
            </a:r>
            <a:r>
              <a:rPr lang="tr-TR" b="1" dirty="0"/>
              <a:t>s, p, d</a:t>
            </a:r>
            <a:r>
              <a:rPr lang="tr-TR" dirty="0"/>
              <a:t> ve </a:t>
            </a:r>
            <a:r>
              <a:rPr lang="tr-TR" b="1" dirty="0"/>
              <a:t>f</a:t>
            </a:r>
            <a:r>
              <a:rPr lang="tr-TR" i="1" dirty="0"/>
              <a:t>  </a:t>
            </a:r>
            <a:r>
              <a:rPr lang="tr-TR" dirty="0" err="1"/>
              <a:t>dir</a:t>
            </a:r>
            <a:r>
              <a:rPr lang="tr-TR" i="1" dirty="0"/>
              <a:t>.</a:t>
            </a:r>
            <a:r>
              <a:rPr lang="tr-TR" dirty="0"/>
              <a:t>  </a:t>
            </a:r>
          </a:p>
          <a:p>
            <a:pPr marL="0" indent="0">
              <a:buNone/>
            </a:pPr>
            <a:r>
              <a:rPr lang="tr-TR" dirty="0" smtClean="0"/>
              <a:t>Herhangi bir tabakada bulunan alt tabakaların sayısı o tabakanın n ile gösterilen baş </a:t>
            </a:r>
            <a:r>
              <a:rPr lang="tr-TR" dirty="0" err="1" smtClean="0"/>
              <a:t>kuvantum</a:t>
            </a:r>
            <a:r>
              <a:rPr lang="tr-TR" dirty="0" smtClean="0"/>
              <a:t> sayısı kadardır.</a:t>
            </a:r>
          </a:p>
          <a:p>
            <a:pPr marL="0" indent="0">
              <a:buNone/>
            </a:pPr>
            <a:r>
              <a:rPr lang="tr-TR" dirty="0" smtClean="0"/>
              <a:t>Buna göre, K tabakası n=1 olduğu için 1 alt tabaka vardır.</a:t>
            </a:r>
          </a:p>
          <a:p>
            <a:pPr marL="0" indent="0">
              <a:buNone/>
            </a:pPr>
            <a:r>
              <a:rPr lang="tr-TR" dirty="0" smtClean="0"/>
              <a:t>L tabakasında ise n=2 olduğu için 2 alt tabaka vardır.</a:t>
            </a:r>
            <a:endParaRPr lang="tr-TR" dirty="0"/>
          </a:p>
        </p:txBody>
      </p:sp>
    </p:spTree>
    <p:extLst>
      <p:ext uri="{BB962C8B-B14F-4D97-AF65-F5344CB8AC3E}">
        <p14:creationId xmlns:p14="http://schemas.microsoft.com/office/powerpoint/2010/main" val="987359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24188"/>
            <a:ext cx="10515600" cy="4351338"/>
          </a:xfrm>
        </p:spPr>
        <p:txBody>
          <a:bodyPr/>
          <a:lstStyle/>
          <a:p>
            <a:pPr marL="0" indent="0">
              <a:buNone/>
            </a:pPr>
            <a:r>
              <a:rPr lang="tr-TR" dirty="0"/>
              <a:t>Alt enerji seviyelerinin yani elektronların üzerinde hareket ettikleri </a:t>
            </a:r>
            <a:r>
              <a:rPr lang="tr-TR" dirty="0" err="1" smtClean="0"/>
              <a:t>orbitallerin</a:t>
            </a:r>
            <a:r>
              <a:rPr lang="tr-TR" dirty="0" smtClean="0"/>
              <a:t> </a:t>
            </a:r>
            <a:r>
              <a:rPr lang="tr-TR" dirty="0"/>
              <a:t>şekillerinin matematiksel ve istatistiksel olarak yapılan hesaplamalara göre aşağıdaki gibi oldukları belirlenmiştir:</a:t>
            </a:r>
          </a:p>
          <a:p>
            <a:pPr lvl="0"/>
            <a:r>
              <a:rPr lang="tr-TR" i="1" dirty="0"/>
              <a:t>s </a:t>
            </a:r>
            <a:r>
              <a:rPr lang="tr-TR" i="1" dirty="0" err="1"/>
              <a:t>orbitalleri</a:t>
            </a:r>
            <a:r>
              <a:rPr lang="tr-TR" i="1" dirty="0"/>
              <a:t>:</a:t>
            </a:r>
            <a:r>
              <a:rPr lang="tr-TR" dirty="0"/>
              <a:t> 3 </a:t>
            </a:r>
            <a:r>
              <a:rPr lang="tr-TR" dirty="0" smtClean="0"/>
              <a:t>boyutlu koordinatlar üzerinde </a:t>
            </a:r>
            <a:r>
              <a:rPr lang="tr-TR" dirty="0"/>
              <a:t>küresel simetri </a:t>
            </a:r>
            <a:r>
              <a:rPr lang="tr-TR" dirty="0" smtClean="0"/>
              <a:t>gösterir, yani s </a:t>
            </a:r>
            <a:r>
              <a:rPr lang="tr-TR" dirty="0" err="1" smtClean="0"/>
              <a:t>orbitali</a:t>
            </a:r>
            <a:r>
              <a:rPr lang="tr-TR" dirty="0" smtClean="0"/>
              <a:t> küre şeklinde bir bulut olup, çekirdekten uzaklaştıkça</a:t>
            </a:r>
            <a:r>
              <a:rPr lang="tr-TR" dirty="0"/>
              <a:t> </a:t>
            </a:r>
            <a:r>
              <a:rPr lang="tr-TR" dirty="0" smtClean="0"/>
              <a:t>yoğunluğu azalır.</a:t>
            </a:r>
            <a:endParaRPr lang="tr-TR" dirty="0"/>
          </a:p>
          <a:p>
            <a:endParaRPr lang="en-US" dirty="0"/>
          </a:p>
        </p:txBody>
      </p:sp>
      <p:pic>
        <p:nvPicPr>
          <p:cNvPr id="4" name="Resim 4"/>
          <p:cNvPicPr/>
          <p:nvPr/>
        </p:nvPicPr>
        <p:blipFill>
          <a:blip r:embed="rId2" cstate="print"/>
          <a:srcRect/>
          <a:stretch>
            <a:fillRect/>
          </a:stretch>
        </p:blipFill>
        <p:spPr bwMode="auto">
          <a:xfrm>
            <a:off x="4400073" y="3261364"/>
            <a:ext cx="2934654" cy="2678170"/>
          </a:xfrm>
          <a:prstGeom prst="rect">
            <a:avLst/>
          </a:prstGeom>
          <a:noFill/>
          <a:ln w="9525">
            <a:noFill/>
            <a:miter lim="800000"/>
            <a:headEnd/>
            <a:tailEnd/>
          </a:ln>
        </p:spPr>
      </p:pic>
    </p:spTree>
    <p:extLst>
      <p:ext uri="{BB962C8B-B14F-4D97-AF65-F5344CB8AC3E}">
        <p14:creationId xmlns:p14="http://schemas.microsoft.com/office/powerpoint/2010/main" val="12621297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283" y="236058"/>
            <a:ext cx="11812773" cy="4351338"/>
          </a:xfrm>
        </p:spPr>
        <p:txBody>
          <a:bodyPr/>
          <a:lstStyle/>
          <a:p>
            <a:pPr marL="0" lvl="0" indent="0">
              <a:buNone/>
            </a:pPr>
            <a:r>
              <a:rPr lang="tr-TR" i="1" dirty="0"/>
              <a:t>p </a:t>
            </a:r>
            <a:r>
              <a:rPr lang="tr-TR" i="1" dirty="0" err="1"/>
              <a:t>orbitalleri</a:t>
            </a:r>
            <a:r>
              <a:rPr lang="tr-TR" i="1" dirty="0"/>
              <a:t>:</a:t>
            </a:r>
            <a:r>
              <a:rPr lang="tr-TR" dirty="0"/>
              <a:t> </a:t>
            </a:r>
            <a:r>
              <a:rPr lang="tr-TR" dirty="0" smtClean="0"/>
              <a:t>çekirdeğin iki tarafında zıt </a:t>
            </a:r>
            <a:r>
              <a:rPr lang="tr-TR" dirty="0" err="1" smtClean="0"/>
              <a:t>zıt</a:t>
            </a:r>
            <a:r>
              <a:rPr lang="tr-TR" dirty="0" smtClean="0"/>
              <a:t> yönelmiş, kum torbası biçiminde iki ayrı ‘lob’ dan oluşmuş elektron bulutlarıdır. BU bulutlardaki loblar, birbirinden bir düzlemle ayrılmıştır. x </a:t>
            </a:r>
            <a:r>
              <a:rPr lang="tr-TR" dirty="0"/>
              <a:t>ekseni üzerindeki 2 taraflı şişkinlik </a:t>
            </a:r>
            <a:r>
              <a:rPr lang="tr-TR" dirty="0" err="1"/>
              <a:t>P</a:t>
            </a:r>
            <a:r>
              <a:rPr lang="tr-TR" baseline="-25000" dirty="0" err="1"/>
              <a:t>x</a:t>
            </a:r>
            <a:r>
              <a:rPr lang="tr-TR" dirty="0"/>
              <a:t>, y ekseni üzerindeki 2 taraflı şişkinlik </a:t>
            </a:r>
            <a:r>
              <a:rPr lang="tr-TR" dirty="0" err="1"/>
              <a:t>P</a:t>
            </a:r>
            <a:r>
              <a:rPr lang="tr-TR" baseline="-25000" dirty="0" err="1"/>
              <a:t>y</a:t>
            </a:r>
            <a:r>
              <a:rPr lang="tr-TR" dirty="0"/>
              <a:t> ve z ekseni üzerindeki 2 taraflı şişkinlik </a:t>
            </a:r>
            <a:r>
              <a:rPr lang="tr-TR" dirty="0" err="1"/>
              <a:t>P</a:t>
            </a:r>
            <a:r>
              <a:rPr lang="tr-TR" baseline="-25000" dirty="0" err="1"/>
              <a:t>z</a:t>
            </a:r>
            <a:r>
              <a:rPr lang="tr-TR" dirty="0"/>
              <a:t> olarak adlandırılır.</a:t>
            </a:r>
          </a:p>
          <a:p>
            <a:r>
              <a:rPr lang="tr-TR" dirty="0" err="1"/>
              <a:t>P</a:t>
            </a:r>
            <a:r>
              <a:rPr lang="tr-TR" baseline="-25000" dirty="0" err="1"/>
              <a:t>x</a:t>
            </a:r>
            <a:r>
              <a:rPr lang="tr-TR" dirty="0"/>
              <a:t>, </a:t>
            </a:r>
            <a:r>
              <a:rPr lang="tr-TR" dirty="0" err="1"/>
              <a:t>P</a:t>
            </a:r>
            <a:r>
              <a:rPr lang="tr-TR" baseline="-25000" dirty="0" err="1"/>
              <a:t>y</a:t>
            </a:r>
            <a:r>
              <a:rPr lang="tr-TR" dirty="0"/>
              <a:t> ve </a:t>
            </a:r>
            <a:r>
              <a:rPr lang="tr-TR" dirty="0" err="1"/>
              <a:t>P</a:t>
            </a:r>
            <a:r>
              <a:rPr lang="tr-TR" baseline="-25000" dirty="0" err="1"/>
              <a:t>z</a:t>
            </a:r>
            <a:r>
              <a:rPr lang="tr-TR" dirty="0"/>
              <a:t>  </a:t>
            </a:r>
            <a:r>
              <a:rPr lang="tr-TR" dirty="0" err="1"/>
              <a:t>orbitallerine</a:t>
            </a:r>
            <a:r>
              <a:rPr lang="tr-TR" dirty="0"/>
              <a:t> eşit sayıda elektron girdiğinde küresel </a:t>
            </a:r>
          </a:p>
          <a:p>
            <a:pPr marL="0" indent="0">
              <a:buNone/>
            </a:pPr>
            <a:r>
              <a:rPr lang="tr-TR" dirty="0"/>
              <a:t>simetri gösterir.</a:t>
            </a:r>
          </a:p>
        </p:txBody>
      </p:sp>
      <p:pic>
        <p:nvPicPr>
          <p:cNvPr id="4" name="Resim 5"/>
          <p:cNvPicPr/>
          <p:nvPr/>
        </p:nvPicPr>
        <p:blipFill>
          <a:blip r:embed="rId2" cstate="print"/>
          <a:srcRect/>
          <a:stretch>
            <a:fillRect/>
          </a:stretch>
        </p:blipFill>
        <p:spPr bwMode="auto">
          <a:xfrm>
            <a:off x="2202125" y="3420714"/>
            <a:ext cx="5549010" cy="2384663"/>
          </a:xfrm>
          <a:prstGeom prst="rect">
            <a:avLst/>
          </a:prstGeom>
          <a:noFill/>
          <a:ln w="9525">
            <a:noFill/>
            <a:miter lim="800000"/>
            <a:headEnd/>
            <a:tailEnd/>
          </a:ln>
        </p:spPr>
      </p:pic>
    </p:spTree>
    <p:extLst>
      <p:ext uri="{BB962C8B-B14F-4D97-AF65-F5344CB8AC3E}">
        <p14:creationId xmlns:p14="http://schemas.microsoft.com/office/powerpoint/2010/main" val="608113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893618"/>
            <a:ext cx="11305309" cy="5283345"/>
          </a:xfrm>
        </p:spPr>
        <p:txBody>
          <a:bodyPr/>
          <a:lstStyle/>
          <a:p>
            <a:pPr marL="0" lvl="0" indent="0">
              <a:buNone/>
            </a:pPr>
            <a:r>
              <a:rPr lang="tr-TR" i="1" dirty="0"/>
              <a:t>d </a:t>
            </a:r>
            <a:r>
              <a:rPr lang="tr-TR" i="1" dirty="0" err="1" smtClean="0"/>
              <a:t>orbitalleri</a:t>
            </a:r>
            <a:r>
              <a:rPr lang="tr-TR" i="1" dirty="0" smtClean="0"/>
              <a:t>, </a:t>
            </a:r>
            <a:r>
              <a:rPr lang="tr-TR" dirty="0" smtClean="0"/>
              <a:t>uzayda farklı dağılmaya uğrayan 5 alt gruba ayrılır. Bunlar  </a:t>
            </a:r>
            <a:r>
              <a:rPr lang="tr-TR" dirty="0"/>
              <a:t>d</a:t>
            </a:r>
            <a:r>
              <a:rPr lang="tr-TR" baseline="-25000" dirty="0"/>
              <a:t>z</a:t>
            </a:r>
            <a:r>
              <a:rPr lang="tr-TR" baseline="30000" dirty="0"/>
              <a:t>2</a:t>
            </a:r>
            <a:r>
              <a:rPr lang="tr-TR" dirty="0"/>
              <a:t>, </a:t>
            </a:r>
            <a:r>
              <a:rPr lang="tr-TR" dirty="0" err="1"/>
              <a:t>d</a:t>
            </a:r>
            <a:r>
              <a:rPr lang="tr-TR" baseline="-25000" dirty="0" err="1"/>
              <a:t>xy</a:t>
            </a:r>
            <a:r>
              <a:rPr lang="tr-TR" dirty="0"/>
              <a:t>,  </a:t>
            </a:r>
            <a:r>
              <a:rPr lang="tr-TR" dirty="0" err="1"/>
              <a:t>d</a:t>
            </a:r>
            <a:r>
              <a:rPr lang="tr-TR" baseline="-25000" dirty="0" err="1"/>
              <a:t>yz</a:t>
            </a:r>
            <a:r>
              <a:rPr lang="tr-TR" dirty="0"/>
              <a:t>, </a:t>
            </a:r>
            <a:r>
              <a:rPr lang="tr-TR" dirty="0" err="1"/>
              <a:t>d</a:t>
            </a:r>
            <a:r>
              <a:rPr lang="tr-TR" baseline="-25000" dirty="0" err="1"/>
              <a:t>xz</a:t>
            </a:r>
            <a:r>
              <a:rPr lang="tr-TR" dirty="0"/>
              <a:t>, d</a:t>
            </a:r>
            <a:r>
              <a:rPr lang="tr-TR" baseline="-25000" dirty="0"/>
              <a:t>x</a:t>
            </a:r>
            <a:r>
              <a:rPr lang="tr-TR" baseline="30000" dirty="0"/>
              <a:t>2</a:t>
            </a:r>
            <a:r>
              <a:rPr lang="tr-TR" baseline="-25000" dirty="0"/>
              <a:t>-y</a:t>
            </a:r>
            <a:r>
              <a:rPr lang="tr-TR" baseline="30000" dirty="0"/>
              <a:t>2</a:t>
            </a:r>
            <a:r>
              <a:rPr lang="tr-TR" dirty="0"/>
              <a:t> </a:t>
            </a:r>
            <a:r>
              <a:rPr lang="tr-TR" dirty="0" smtClean="0"/>
              <a:t>olarak adlandırılırlar</a:t>
            </a:r>
            <a:r>
              <a:rPr lang="tr-TR" dirty="0"/>
              <a:t>. Şekilleri aşağıda </a:t>
            </a:r>
            <a:r>
              <a:rPr lang="tr-TR" dirty="0" smtClean="0"/>
              <a:t>gösterilmiştir.</a:t>
            </a:r>
            <a:r>
              <a:rPr lang="tr-TR" i="1" dirty="0" smtClean="0"/>
              <a:t> </a:t>
            </a:r>
            <a:endParaRPr lang="tr-TR" dirty="0"/>
          </a:p>
          <a:p>
            <a:pPr marL="0" indent="0">
              <a:buNone/>
            </a:pPr>
            <a:r>
              <a:rPr lang="tr-TR" dirty="0" smtClean="0"/>
              <a:t>d </a:t>
            </a:r>
            <a:r>
              <a:rPr lang="tr-TR" dirty="0" err="1"/>
              <a:t>orbitallerinden</a:t>
            </a:r>
            <a:r>
              <a:rPr lang="tr-TR" dirty="0"/>
              <a:t>; d</a:t>
            </a:r>
            <a:r>
              <a:rPr lang="tr-TR" baseline="-25000" dirty="0"/>
              <a:t>z</a:t>
            </a:r>
            <a:r>
              <a:rPr lang="tr-TR" baseline="30000" dirty="0"/>
              <a:t>2</a:t>
            </a:r>
            <a:r>
              <a:rPr lang="tr-TR" dirty="0"/>
              <a:t>  de; z ekseni üzerinde </a:t>
            </a:r>
            <a:r>
              <a:rPr lang="tr-TR" dirty="0" smtClean="0"/>
              <a:t>simetrik 2 küreden oluşmuştur </a:t>
            </a:r>
            <a:r>
              <a:rPr lang="tr-TR" dirty="0"/>
              <a:t>ve x-y </a:t>
            </a:r>
            <a:r>
              <a:rPr lang="tr-TR" dirty="0" smtClean="0"/>
              <a:t>düzlemi </a:t>
            </a:r>
            <a:r>
              <a:rPr lang="tr-TR" dirty="0"/>
              <a:t>üzerinde yer alan bir halka şeklinde, d</a:t>
            </a:r>
            <a:r>
              <a:rPr lang="tr-TR" baseline="-25000" dirty="0"/>
              <a:t>x</a:t>
            </a:r>
            <a:r>
              <a:rPr lang="tr-TR" baseline="30000" dirty="0"/>
              <a:t>2</a:t>
            </a:r>
            <a:r>
              <a:rPr lang="tr-TR" baseline="-25000" dirty="0"/>
              <a:t>-y</a:t>
            </a:r>
            <a:r>
              <a:rPr lang="tr-TR" baseline="30000" dirty="0"/>
              <a:t>2</a:t>
            </a:r>
            <a:r>
              <a:rPr lang="tr-TR" dirty="0"/>
              <a:t> de; </a:t>
            </a:r>
            <a:r>
              <a:rPr lang="tr-TR" dirty="0" smtClean="0"/>
              <a:t>hem x </a:t>
            </a:r>
            <a:r>
              <a:rPr lang="tr-TR" dirty="0"/>
              <a:t>ve </a:t>
            </a:r>
            <a:r>
              <a:rPr lang="tr-TR" dirty="0" smtClean="0"/>
              <a:t>hem de y eksenleri üzerinde simetrik şişkinlikten oluşmuştur, </a:t>
            </a:r>
            <a:r>
              <a:rPr lang="tr-TR" dirty="0" err="1"/>
              <a:t>d</a:t>
            </a:r>
            <a:r>
              <a:rPr lang="tr-TR" baseline="-25000" dirty="0" err="1"/>
              <a:t>xy</a:t>
            </a:r>
            <a:r>
              <a:rPr lang="tr-TR" baseline="-25000" dirty="0"/>
              <a:t> </a:t>
            </a:r>
            <a:r>
              <a:rPr lang="tr-TR" dirty="0"/>
              <a:t>de; x ve y eksenlerinin açı ortayları üzerinde 2 taraflı şişkinlik halinde, </a:t>
            </a:r>
            <a:r>
              <a:rPr lang="tr-TR" dirty="0" err="1"/>
              <a:t>d</a:t>
            </a:r>
            <a:r>
              <a:rPr lang="tr-TR" baseline="-25000" dirty="0" err="1"/>
              <a:t>yz</a:t>
            </a:r>
            <a:r>
              <a:rPr lang="tr-TR" dirty="0"/>
              <a:t> de; y ve z eksenlerinin açı ortayları üzerinde 2 taraflı şişkinlik halinde, </a:t>
            </a:r>
            <a:r>
              <a:rPr lang="tr-TR" dirty="0" err="1"/>
              <a:t>d</a:t>
            </a:r>
            <a:r>
              <a:rPr lang="tr-TR" baseline="-25000" dirty="0" err="1"/>
              <a:t>xz</a:t>
            </a:r>
            <a:r>
              <a:rPr lang="tr-TR" baseline="-25000" dirty="0"/>
              <a:t>  </a:t>
            </a:r>
            <a:r>
              <a:rPr lang="tr-TR" dirty="0"/>
              <a:t>de; x ve z eksenlerinin açı ortayları üzerinde 2 taraflı şişkinlik halinde bir yörünge üzerinde elektronlar hareket etmektedirler.</a:t>
            </a:r>
          </a:p>
          <a:p>
            <a:pPr marL="0" indent="0">
              <a:buNone/>
            </a:pPr>
            <a:r>
              <a:rPr lang="tr-TR" dirty="0"/>
              <a:t>d </a:t>
            </a:r>
            <a:r>
              <a:rPr lang="tr-TR" dirty="0" err="1"/>
              <a:t>orbitallerine</a:t>
            </a:r>
            <a:r>
              <a:rPr lang="tr-TR" dirty="0"/>
              <a:t> eşit sayıda elektron girdiğinde küresel simetri gösterir.</a:t>
            </a:r>
          </a:p>
          <a:p>
            <a:pPr marL="0" indent="0">
              <a:buNone/>
            </a:pPr>
            <a:endParaRPr lang="en-US" dirty="0"/>
          </a:p>
        </p:txBody>
      </p:sp>
    </p:spTree>
    <p:extLst>
      <p:ext uri="{BB962C8B-B14F-4D97-AF65-F5344CB8AC3E}">
        <p14:creationId xmlns:p14="http://schemas.microsoft.com/office/powerpoint/2010/main" val="18250398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071" y="911225"/>
            <a:ext cx="11028219" cy="4351338"/>
          </a:xfrm>
        </p:spPr>
        <p:txBody>
          <a:bodyPr/>
          <a:lstStyle/>
          <a:p>
            <a:pPr marL="0" lvl="0" indent="0">
              <a:buNone/>
            </a:pPr>
            <a:r>
              <a:rPr lang="tr-TR" b="1" i="1" dirty="0"/>
              <a:t>f</a:t>
            </a:r>
            <a:r>
              <a:rPr lang="tr-TR" b="1" dirty="0"/>
              <a:t>  </a:t>
            </a:r>
            <a:r>
              <a:rPr lang="tr-TR" dirty="0" err="1"/>
              <a:t>orbitallerinin</a:t>
            </a:r>
            <a:r>
              <a:rPr lang="tr-TR" dirty="0"/>
              <a:t> şekilleri günümüze kadar çizilememiştir. Bunun </a:t>
            </a:r>
            <a:r>
              <a:rPr lang="tr-TR" dirty="0" smtClean="0"/>
              <a:t>nedeni </a:t>
            </a:r>
            <a:r>
              <a:rPr lang="tr-TR" dirty="0"/>
              <a:t>radyoaktif olmaları ve üzerlerinde kolayca çalışma yapılamamasıdır. </a:t>
            </a:r>
            <a:endParaRPr lang="tr-TR" dirty="0" smtClean="0"/>
          </a:p>
          <a:p>
            <a:pPr marL="0" lvl="0" indent="0">
              <a:buNone/>
            </a:pPr>
            <a:r>
              <a:rPr lang="tr-TR" dirty="0" smtClean="0"/>
              <a:t>Uzayda farklı yönlere dağılmış 7 </a:t>
            </a:r>
            <a:r>
              <a:rPr lang="tr-TR" dirty="0" err="1" smtClean="0"/>
              <a:t>orbitalden</a:t>
            </a:r>
            <a:r>
              <a:rPr lang="tr-TR" dirty="0" smtClean="0"/>
              <a:t> meydana gelmiştir. Her birinde 2 şer elektron bulunduğu için f de toplam </a:t>
            </a:r>
            <a:r>
              <a:rPr lang="tr-TR" dirty="0" err="1" smtClean="0"/>
              <a:t>max</a:t>
            </a:r>
            <a:r>
              <a:rPr lang="tr-TR" dirty="0" smtClean="0"/>
              <a:t> 14 elektron vardır.</a:t>
            </a:r>
          </a:p>
          <a:p>
            <a:pPr marL="0" lvl="0" indent="0">
              <a:buNone/>
            </a:pPr>
            <a:r>
              <a:rPr lang="tr-TR" dirty="0" smtClean="0"/>
              <a:t>f </a:t>
            </a:r>
            <a:r>
              <a:rPr lang="tr-TR" dirty="0" err="1"/>
              <a:t>orbitallerine</a:t>
            </a:r>
            <a:r>
              <a:rPr lang="tr-TR" dirty="0"/>
              <a:t> de eşit sayıda elektron girdiğinde küresel simetri gösterir.</a:t>
            </a:r>
          </a:p>
          <a:p>
            <a:endParaRPr lang="en-US" dirty="0"/>
          </a:p>
        </p:txBody>
      </p:sp>
    </p:spTree>
    <p:extLst>
      <p:ext uri="{BB962C8B-B14F-4D97-AF65-F5344CB8AC3E}">
        <p14:creationId xmlns:p14="http://schemas.microsoft.com/office/powerpoint/2010/main" val="16327307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tr-TR" i="1" dirty="0" smtClean="0"/>
              <a:t>Her </a:t>
            </a:r>
            <a:r>
              <a:rPr lang="tr-TR" i="1" dirty="0" err="1"/>
              <a:t>orbitale</a:t>
            </a:r>
            <a:r>
              <a:rPr lang="tr-TR" i="1" dirty="0"/>
              <a:t> en fazla 2 tane elektron girebilir. </a:t>
            </a:r>
            <a:r>
              <a:rPr lang="tr-TR" dirty="0"/>
              <a:t>Buna göre;</a:t>
            </a:r>
          </a:p>
          <a:p>
            <a:pPr lvl="0"/>
            <a:r>
              <a:rPr lang="tr-TR" dirty="0"/>
              <a:t>s </a:t>
            </a:r>
            <a:r>
              <a:rPr lang="tr-TR" dirty="0" err="1"/>
              <a:t>orbitalleri</a:t>
            </a:r>
            <a:r>
              <a:rPr lang="tr-TR" dirty="0"/>
              <a:t> toplamda en fazla 2 elektron alabilir</a:t>
            </a:r>
            <a:r>
              <a:rPr lang="tr-TR" dirty="0" smtClean="0"/>
              <a:t>,</a:t>
            </a:r>
          </a:p>
          <a:p>
            <a:pPr lvl="0"/>
            <a:r>
              <a:rPr lang="tr-TR" dirty="0"/>
              <a:t>p </a:t>
            </a:r>
            <a:r>
              <a:rPr lang="tr-TR" dirty="0" err="1"/>
              <a:t>orbitalleri</a:t>
            </a:r>
            <a:r>
              <a:rPr lang="tr-TR" dirty="0"/>
              <a:t> toplamda en fazla 6 elektron alabilir,</a:t>
            </a:r>
          </a:p>
          <a:p>
            <a:pPr lvl="0"/>
            <a:r>
              <a:rPr lang="tr-TR" dirty="0"/>
              <a:t>d </a:t>
            </a:r>
            <a:r>
              <a:rPr lang="tr-TR" dirty="0" err="1"/>
              <a:t>orbitalleri</a:t>
            </a:r>
            <a:r>
              <a:rPr lang="tr-TR" dirty="0"/>
              <a:t> toplamda en fazla 10 elektron alabilir ve </a:t>
            </a:r>
          </a:p>
          <a:p>
            <a:pPr lvl="0"/>
            <a:r>
              <a:rPr lang="tr-TR" dirty="0"/>
              <a:t>f </a:t>
            </a:r>
            <a:r>
              <a:rPr lang="tr-TR" dirty="0" err="1"/>
              <a:t>orbitalleri</a:t>
            </a:r>
            <a:r>
              <a:rPr lang="tr-TR" dirty="0"/>
              <a:t> toplamda en fazla 14 elektron alabilir.</a:t>
            </a:r>
          </a:p>
          <a:p>
            <a:pPr lvl="0"/>
            <a:endParaRPr lang="en-US" dirty="0"/>
          </a:p>
        </p:txBody>
      </p:sp>
    </p:spTree>
    <p:extLst>
      <p:ext uri="{BB962C8B-B14F-4D97-AF65-F5344CB8AC3E}">
        <p14:creationId xmlns:p14="http://schemas.microsoft.com/office/powerpoint/2010/main" val="1077706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5017" y="765751"/>
            <a:ext cx="11159838" cy="5718175"/>
          </a:xfrm>
        </p:spPr>
        <p:txBody>
          <a:bodyPr>
            <a:normAutofit/>
          </a:bodyPr>
          <a:lstStyle/>
          <a:p>
            <a:pPr marL="0" indent="0">
              <a:buNone/>
            </a:pPr>
            <a:r>
              <a:rPr lang="tr-TR" dirty="0"/>
              <a:t>Alkali metaller son ana enerji seviyelerinde </a:t>
            </a:r>
            <a:r>
              <a:rPr lang="tr-TR" b="1" dirty="0"/>
              <a:t>s</a:t>
            </a:r>
            <a:r>
              <a:rPr lang="tr-TR" dirty="0"/>
              <a:t> </a:t>
            </a:r>
            <a:r>
              <a:rPr lang="tr-TR" dirty="0" err="1"/>
              <a:t>orbitallerinde</a:t>
            </a:r>
            <a:r>
              <a:rPr lang="tr-TR" dirty="0"/>
              <a:t> </a:t>
            </a:r>
            <a:r>
              <a:rPr lang="tr-TR" dirty="0" smtClean="0"/>
              <a:t>birer </a:t>
            </a:r>
            <a:r>
              <a:rPr lang="tr-TR" dirty="0"/>
              <a:t>elektron içerdikleri için 1. Grup olarak tek düşey sütunda yer </a:t>
            </a:r>
            <a:r>
              <a:rPr lang="tr-TR" dirty="0" smtClean="0"/>
              <a:t>almaktadır. </a:t>
            </a:r>
            <a:r>
              <a:rPr lang="tr-TR" dirty="0"/>
              <a:t>Toprak alkali metaller ise son ana enerji seviyelerinde </a:t>
            </a:r>
            <a:r>
              <a:rPr lang="tr-TR" b="1" dirty="0"/>
              <a:t>s</a:t>
            </a:r>
            <a:r>
              <a:rPr lang="tr-TR" dirty="0"/>
              <a:t> </a:t>
            </a:r>
            <a:r>
              <a:rPr lang="tr-TR" dirty="0" err="1"/>
              <a:t>orbitallerinde</a:t>
            </a:r>
            <a:r>
              <a:rPr lang="tr-TR" dirty="0"/>
              <a:t> 2 şer elektron içerdikleri için 2. Grup olarak yine tek düşey sütunda yer </a:t>
            </a:r>
            <a:r>
              <a:rPr lang="tr-TR" dirty="0" smtClean="0"/>
              <a:t>almaktadır. </a:t>
            </a:r>
          </a:p>
          <a:p>
            <a:pPr marL="0" indent="0">
              <a:buNone/>
            </a:pPr>
            <a:r>
              <a:rPr lang="tr-TR" dirty="0" smtClean="0"/>
              <a:t>Geçiş </a:t>
            </a:r>
            <a:r>
              <a:rPr lang="tr-TR" dirty="0"/>
              <a:t>elementleri 10 ‘ar </a:t>
            </a:r>
            <a:r>
              <a:rPr lang="tr-TR" dirty="0" err="1"/>
              <a:t>lı</a:t>
            </a:r>
            <a:r>
              <a:rPr lang="tr-TR" dirty="0"/>
              <a:t> 3 sıra halinde dizilmişlerdir, bunlarda d </a:t>
            </a:r>
            <a:r>
              <a:rPr lang="tr-TR" dirty="0" err="1"/>
              <a:t>orbitallerine</a:t>
            </a:r>
            <a:r>
              <a:rPr lang="tr-TR" dirty="0"/>
              <a:t> elektronlar yerleşmişlerdir. Lantanitler ve aktinitler 14 </a:t>
            </a:r>
            <a:r>
              <a:rPr lang="tr-TR" dirty="0" err="1"/>
              <a:t>lü</a:t>
            </a:r>
            <a:r>
              <a:rPr lang="tr-TR" dirty="0"/>
              <a:t> sıralar halinde bulunurlar, bunlarda elektronlar f </a:t>
            </a:r>
            <a:r>
              <a:rPr lang="tr-TR" dirty="0" err="1"/>
              <a:t>orbitallerine</a:t>
            </a:r>
            <a:r>
              <a:rPr lang="tr-TR" dirty="0"/>
              <a:t> </a:t>
            </a:r>
            <a:r>
              <a:rPr lang="tr-TR" dirty="0" smtClean="0"/>
              <a:t>yerleşmişlerdir.</a:t>
            </a:r>
          </a:p>
          <a:p>
            <a:pPr marL="0" indent="0">
              <a:buNone/>
            </a:pPr>
            <a:r>
              <a:rPr lang="tr-TR" dirty="0"/>
              <a:t>P</a:t>
            </a:r>
            <a:r>
              <a:rPr lang="tr-TR" dirty="0" smtClean="0"/>
              <a:t>eriyotlarda </a:t>
            </a:r>
            <a:r>
              <a:rPr lang="tr-TR" dirty="0"/>
              <a:t>s, p, d ve f </a:t>
            </a:r>
            <a:r>
              <a:rPr lang="tr-TR" dirty="0" err="1"/>
              <a:t>orbitallerine</a:t>
            </a:r>
            <a:r>
              <a:rPr lang="tr-TR" dirty="0"/>
              <a:t> elektronların girebileceği kadar element yerleşmiştir. Ve bu yerleşim,  elementlerin ortak kimyasal özelliklerini oluşturmaktadır.</a:t>
            </a:r>
          </a:p>
        </p:txBody>
      </p:sp>
    </p:spTree>
    <p:extLst>
      <p:ext uri="{BB962C8B-B14F-4D97-AF65-F5344CB8AC3E}">
        <p14:creationId xmlns:p14="http://schemas.microsoft.com/office/powerpoint/2010/main" val="15899885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1455" y="593367"/>
            <a:ext cx="10515600" cy="881784"/>
          </a:xfrm>
        </p:spPr>
        <p:txBody>
          <a:bodyPr/>
          <a:lstStyle/>
          <a:p>
            <a:r>
              <a:rPr lang="tr-TR" b="1" i="1" dirty="0">
                <a:solidFill>
                  <a:srgbClr val="FF0000"/>
                </a:solidFill>
              </a:rPr>
              <a:t>DE BROGLİE  </a:t>
            </a:r>
            <a:r>
              <a:rPr lang="tr-TR" b="1" dirty="0">
                <a:solidFill>
                  <a:srgbClr val="FF0000"/>
                </a:solidFill>
              </a:rPr>
              <a:t>’NİN TEORİSİ</a:t>
            </a:r>
            <a:endParaRPr lang="tr-TR" dirty="0">
              <a:solidFill>
                <a:srgbClr val="FF0000"/>
              </a:solidFill>
            </a:endParaRPr>
          </a:p>
        </p:txBody>
      </p:sp>
      <p:sp>
        <p:nvSpPr>
          <p:cNvPr id="3" name="Content Placeholder 2"/>
          <p:cNvSpPr>
            <a:spLocks noGrp="1"/>
          </p:cNvSpPr>
          <p:nvPr>
            <p:ph idx="1"/>
          </p:nvPr>
        </p:nvSpPr>
        <p:spPr>
          <a:xfrm>
            <a:off x="1052623" y="1830357"/>
            <a:ext cx="9399181" cy="2082425"/>
          </a:xfrm>
        </p:spPr>
        <p:txBody>
          <a:bodyPr/>
          <a:lstStyle/>
          <a:p>
            <a:pPr marL="0" indent="0">
              <a:buNone/>
            </a:pPr>
            <a:r>
              <a:rPr lang="tr-TR" dirty="0" smtClean="0"/>
              <a:t>1924 yılında De </a:t>
            </a:r>
            <a:r>
              <a:rPr lang="tr-TR" dirty="0" err="1" smtClean="0"/>
              <a:t>Broglie</a:t>
            </a:r>
            <a:r>
              <a:rPr lang="tr-TR" dirty="0" smtClean="0"/>
              <a:t> atom içinde elektronların </a:t>
            </a:r>
            <a:r>
              <a:rPr lang="tr-TR" dirty="0" err="1" smtClean="0"/>
              <a:t>kuvantlı</a:t>
            </a:r>
            <a:r>
              <a:rPr lang="tr-TR" dirty="0" smtClean="0"/>
              <a:t> hallerinin açıklanabileceğini ortaya attı. Buna göre hareket eden her cisim ışık gibi dalga özelliği gösterir.</a:t>
            </a:r>
            <a:endParaRPr lang="tr-TR" dirty="0"/>
          </a:p>
        </p:txBody>
      </p:sp>
    </p:spTree>
    <p:extLst>
      <p:ext uri="{BB962C8B-B14F-4D97-AF65-F5344CB8AC3E}">
        <p14:creationId xmlns:p14="http://schemas.microsoft.com/office/powerpoint/2010/main" val="15564629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079" y="2606486"/>
            <a:ext cx="11486449" cy="3858109"/>
          </a:xfrm>
        </p:spPr>
        <p:txBody>
          <a:bodyPr>
            <a:normAutofit/>
          </a:bodyPr>
          <a:lstStyle/>
          <a:p>
            <a:pPr marL="0" indent="0">
              <a:buNone/>
            </a:pPr>
            <a:r>
              <a:rPr lang="tr-TR" sz="2400" dirty="0" smtClean="0"/>
              <a:t>Bu denklem büyük kütleli parçacıklara uygulandığı zaman dalga boyu kullanılan boyutlara nazaran çok küçük bir değerde olduğu için hareket eden büyük kütleli parçacıkların gösterdiği dalga karakteri önemli değildir. Fakat küçük kütleli elektronların hareketi söz konusu olduğunda dalga boyu atom boyutları ile uyum halinde olmaktadır.</a:t>
            </a:r>
          </a:p>
          <a:p>
            <a:pPr marL="0" indent="0">
              <a:buNone/>
            </a:pPr>
            <a:r>
              <a:rPr lang="tr-TR" sz="2400" dirty="0" smtClean="0"/>
              <a:t>De </a:t>
            </a:r>
            <a:r>
              <a:rPr lang="tr-TR" sz="2400" dirty="0" err="1" smtClean="0"/>
              <a:t>Broglie’nin</a:t>
            </a:r>
            <a:r>
              <a:rPr lang="tr-TR" sz="2400" dirty="0" smtClean="0"/>
              <a:t> dalga şartı şu şekilde açıklanabilir:</a:t>
            </a:r>
          </a:p>
          <a:p>
            <a:pPr marL="0" indent="0">
              <a:buNone/>
            </a:pPr>
            <a:r>
              <a:rPr lang="tr-TR" sz="2400" dirty="0" err="1" smtClean="0"/>
              <a:t>Bohr</a:t>
            </a:r>
            <a:r>
              <a:rPr lang="tr-TR" sz="2400" dirty="0" smtClean="0"/>
              <a:t> yörüngesinde bir elektronun hareket ettiğini düşünelim. Elektrona de </a:t>
            </a:r>
            <a:r>
              <a:rPr lang="tr-TR" sz="2400" dirty="0" err="1" smtClean="0"/>
              <a:t>Broglie</a:t>
            </a:r>
            <a:r>
              <a:rPr lang="tr-TR" sz="2400" dirty="0" smtClean="0"/>
              <a:t> şartına göre dalga boyu </a:t>
            </a:r>
            <a:r>
              <a:rPr lang="en-US" altLang="en-US" sz="2400" dirty="0" smtClean="0"/>
              <a:t>λ</a:t>
            </a:r>
            <a:r>
              <a:rPr lang="tr-TR" altLang="en-US" sz="2400" dirty="0" smtClean="0"/>
              <a:t> olan bir dalga eşlik eder. Elektronun üzerinde döndüğü yörüngenin uzunluğu dalga boyunun tam katları değilse, dalga kendini yok eder.</a:t>
            </a:r>
            <a:endParaRPr lang="tr-TR" sz="2400" dirty="0" smtClean="0"/>
          </a:p>
          <a:p>
            <a:pPr marL="0" indent="0">
              <a:buNone/>
            </a:pPr>
            <a:endParaRPr lang="tr-TR" sz="2400" dirty="0" smtClean="0"/>
          </a:p>
          <a:p>
            <a:pPr marL="0" indent="0">
              <a:buNone/>
            </a:pPr>
            <a:endParaRPr lang="tr-TR" sz="2400" dirty="0"/>
          </a:p>
          <a:p>
            <a:pPr marL="0" indent="0">
              <a:buNone/>
            </a:pPr>
            <a:endParaRPr lang="tr-TR" sz="2400" dirty="0" smtClean="0"/>
          </a:p>
          <a:p>
            <a:pPr marL="0" indent="0">
              <a:buNone/>
            </a:pPr>
            <a:endParaRPr lang="tr-TR" sz="2400" dirty="0"/>
          </a:p>
          <a:p>
            <a:pPr marL="0" indent="0">
              <a:buNone/>
            </a:pPr>
            <a:endParaRPr lang="tr-TR" sz="2400" dirty="0" smtClean="0"/>
          </a:p>
          <a:p>
            <a:pPr marL="0" indent="0">
              <a:buNone/>
            </a:pPr>
            <a:endParaRPr lang="tr-TR" sz="2400" dirty="0" smtClean="0"/>
          </a:p>
          <a:p>
            <a:pPr marL="0" indent="0">
              <a:buNone/>
            </a:pPr>
            <a:endParaRPr lang="en-US" sz="2400" dirty="0"/>
          </a:p>
        </p:txBody>
      </p:sp>
      <p:sp>
        <p:nvSpPr>
          <p:cNvPr id="7" name="Rectangle 5"/>
          <p:cNvSpPr>
            <a:spLocks noChangeArrowheads="1"/>
          </p:cNvSpPr>
          <p:nvPr/>
        </p:nvSpPr>
        <p:spPr bwMode="auto">
          <a:xfrm>
            <a:off x="1098053" y="952050"/>
            <a:ext cx="126492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a:ln>
                  <a:noFill/>
                </a:ln>
                <a:solidFill>
                  <a:schemeClr val="tx1"/>
                </a:solidFill>
                <a:effectLst/>
                <a:latin typeface="Arial" charset="-94"/>
              </a:rPr>
              <a:t>De Broglie</a:t>
            </a:r>
            <a:r>
              <a:rPr kumimoji="0" lang="en-US" altLang="en-US" sz="1800" b="0" i="0" u="none" strike="noStrike" cap="none" normalizeH="0" baseline="0" dirty="0">
                <a:ln>
                  <a:noFill/>
                </a:ln>
                <a:solidFill>
                  <a:schemeClr val="tx1"/>
                </a:solidFill>
                <a:effectLst/>
                <a:latin typeface="Arial" charset="-94"/>
              </a:rPr>
              <a:t> </a:t>
            </a:r>
            <a:r>
              <a:rPr lang="tr-TR" altLang="en-US" dirty="0" smtClean="0">
                <a:latin typeface="Arial" charset="-94"/>
              </a:rPr>
              <a:t>dalgasının</a:t>
            </a:r>
            <a:r>
              <a:rPr kumimoji="0" lang="en-US" altLang="en-US" sz="1800" b="0" i="0" u="none" strike="noStrike" cap="none" normalizeH="0" baseline="0" dirty="0" smtClean="0">
                <a:ln>
                  <a:noFill/>
                </a:ln>
                <a:solidFill>
                  <a:schemeClr val="tx1"/>
                </a:solidFill>
                <a:effectLst/>
                <a:latin typeface="Arial" charset="-94"/>
              </a:rPr>
              <a:t> </a:t>
            </a:r>
            <a:r>
              <a:rPr kumimoji="0" lang="en-US" altLang="en-US" sz="1800" b="0" i="0" u="none" strike="noStrike" cap="none" normalizeH="0" baseline="0" dirty="0" err="1">
                <a:ln>
                  <a:noFill/>
                </a:ln>
                <a:solidFill>
                  <a:schemeClr val="tx1"/>
                </a:solidFill>
                <a:effectLst/>
                <a:latin typeface="Arial" charset="-94"/>
              </a:rPr>
              <a:t>dalga</a:t>
            </a:r>
            <a:r>
              <a:rPr kumimoji="0" lang="en-US" altLang="en-US" sz="1800" b="0" i="0" u="none" strike="noStrike" cap="none" normalizeH="0" baseline="0" dirty="0">
                <a:ln>
                  <a:noFill/>
                </a:ln>
                <a:solidFill>
                  <a:schemeClr val="tx1"/>
                </a:solidFill>
                <a:effectLst/>
                <a:latin typeface="Arial" charset="-94"/>
              </a:rPr>
              <a:t> </a:t>
            </a:r>
            <a:r>
              <a:rPr kumimoji="0" lang="en-US" altLang="en-US" sz="1800" b="0" i="0" u="none" strike="noStrike" cap="none" normalizeH="0" baseline="0" dirty="0" err="1" smtClean="0">
                <a:ln>
                  <a:noFill/>
                </a:ln>
                <a:solidFill>
                  <a:schemeClr val="tx1"/>
                </a:solidFill>
                <a:effectLst/>
                <a:latin typeface="Arial" charset="-94"/>
              </a:rPr>
              <a:t>boyu</a:t>
            </a:r>
            <a:r>
              <a:rPr lang="tr-TR" altLang="en-US" dirty="0">
                <a:latin typeface="Arial" charset="-94"/>
              </a:rPr>
              <a:t>,</a:t>
            </a:r>
            <a:endParaRPr kumimoji="0" lang="en-US" altLang="en-US" sz="1800" b="0" i="0" u="none" strike="noStrike" cap="none" normalizeH="0" baseline="0" dirty="0">
              <a:ln>
                <a:noFill/>
              </a:ln>
              <a:solidFill>
                <a:schemeClr val="tx1"/>
              </a:solidFill>
              <a:effectLst/>
              <a:latin typeface="Arial" charset="-94"/>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94"/>
              </a:rPr>
              <a:t>                 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charset="-94"/>
            </a:endParaRPr>
          </a:p>
        </p:txBody>
      </p:sp>
      <p:cxnSp>
        <p:nvCxnSpPr>
          <p:cNvPr id="8" name="AutoShape 23"/>
          <p:cNvCxnSpPr>
            <a:cxnSpLocks noChangeShapeType="1"/>
          </p:cNvCxnSpPr>
          <p:nvPr/>
        </p:nvCxnSpPr>
        <p:spPr bwMode="auto">
          <a:xfrm>
            <a:off x="2177264" y="1645629"/>
            <a:ext cx="33020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9" name="Rectangle 6"/>
          <p:cNvSpPr>
            <a:spLocks noChangeArrowheads="1"/>
          </p:cNvSpPr>
          <p:nvPr/>
        </p:nvSpPr>
        <p:spPr bwMode="auto">
          <a:xfrm>
            <a:off x="1098053" y="1406157"/>
            <a:ext cx="786395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94"/>
              </a:rPr>
              <a:t>     λ =                    dir.  </a:t>
            </a:r>
            <a:r>
              <a:rPr kumimoji="0" lang="en-US" altLang="en-US" sz="1800" b="0" i="0" u="none" strike="noStrike" cap="none" normalizeH="0" baseline="0" dirty="0" smtClean="0">
                <a:ln>
                  <a:noFill/>
                </a:ln>
                <a:solidFill>
                  <a:schemeClr val="tx1"/>
                </a:solidFill>
                <a:effectLst/>
                <a:latin typeface="Arial" charset="-94"/>
              </a:rPr>
              <a:t>(</a:t>
            </a:r>
            <a:r>
              <a:rPr kumimoji="0" lang="en-US" altLang="en-US" sz="1800" b="0" i="0" u="none" strike="noStrike" cap="none" normalizeH="0" baseline="0" dirty="0">
                <a:ln>
                  <a:noFill/>
                </a:ln>
                <a:solidFill>
                  <a:schemeClr val="tx1"/>
                </a:solidFill>
                <a:effectLst/>
                <a:latin typeface="Arial" charset="-94"/>
              </a:rPr>
              <a:t>mv = momentum, h= </a:t>
            </a:r>
            <a:r>
              <a:rPr kumimoji="0" lang="en-US" altLang="en-US" sz="1800" b="0" i="0" u="none" strike="noStrike" cap="none" normalizeH="0" baseline="0" dirty="0" err="1">
                <a:ln>
                  <a:noFill/>
                </a:ln>
                <a:solidFill>
                  <a:schemeClr val="tx1"/>
                </a:solidFill>
                <a:effectLst/>
                <a:latin typeface="Arial" charset="-94"/>
              </a:rPr>
              <a:t>Planc</a:t>
            </a:r>
            <a:r>
              <a:rPr kumimoji="0" lang="en-US" altLang="en-US" sz="1800" b="0" i="0" u="none" strike="noStrike" cap="none" normalizeH="0" baseline="0" dirty="0">
                <a:ln>
                  <a:noFill/>
                </a:ln>
                <a:solidFill>
                  <a:schemeClr val="tx1"/>
                </a:solidFill>
                <a:effectLst/>
                <a:latin typeface="Arial" charset="-94"/>
              </a:rPr>
              <a:t> </a:t>
            </a:r>
            <a:r>
              <a:rPr kumimoji="0" lang="en-US" altLang="en-US" sz="1800" b="0" i="0" u="none" strike="noStrike" cap="none" normalizeH="0" baseline="0" dirty="0" err="1">
                <a:ln>
                  <a:noFill/>
                </a:ln>
                <a:solidFill>
                  <a:schemeClr val="tx1"/>
                </a:solidFill>
                <a:effectLst/>
                <a:latin typeface="Arial" charset="-94"/>
              </a:rPr>
              <a:t>sabiti</a:t>
            </a:r>
            <a:r>
              <a:rPr kumimoji="0" lang="en-US" altLang="en-US" sz="1800" b="0" i="0" u="none" strike="noStrike" cap="none" normalizeH="0" baseline="0" dirty="0">
                <a:ln>
                  <a:noFill/>
                </a:ln>
                <a:solidFill>
                  <a:schemeClr val="tx1"/>
                </a:solidFill>
                <a:effectLst/>
                <a:latin typeface="Arial" charset="-94"/>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charset="-94"/>
              </a:rPr>
              <a:t>               m v</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94"/>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charset="-94"/>
            </a:endParaRPr>
          </a:p>
        </p:txBody>
      </p:sp>
    </p:spTree>
    <p:extLst>
      <p:ext uri="{BB962C8B-B14F-4D97-AF65-F5344CB8AC3E}">
        <p14:creationId xmlns:p14="http://schemas.microsoft.com/office/powerpoint/2010/main" val="13075100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55977" y="190436"/>
            <a:ext cx="10931237" cy="1791260"/>
          </a:xfrm>
          <a:prstGeom prst="rect">
            <a:avLst/>
          </a:prstGeom>
        </p:spPr>
        <p:txBody>
          <a:bodyPr wrap="square">
            <a:spAutoFit/>
          </a:bodyPr>
          <a:lstStyle/>
          <a:p>
            <a:pPr algn="just">
              <a:lnSpc>
                <a:spcPct val="115000"/>
              </a:lnSpc>
              <a:spcAft>
                <a:spcPts val="0"/>
              </a:spcAft>
            </a:pPr>
            <a:r>
              <a:rPr lang="tr-TR" sz="2400" dirty="0">
                <a:latin typeface="Cambria Math" charset="0"/>
                <a:ea typeface="Calibri" charset="-94"/>
                <a:cs typeface="Times New Roman" charset="-94"/>
              </a:rPr>
              <a:t>Elektronun </a:t>
            </a:r>
            <a:r>
              <a:rPr lang="tr-TR" sz="2400" dirty="0" smtClean="0">
                <a:effectLst/>
                <a:latin typeface="Cambria Math" charset="0"/>
                <a:ea typeface="Calibri" charset="-94"/>
                <a:cs typeface="Times New Roman" charset="-94"/>
              </a:rPr>
              <a:t>dalgası yok olmadığına göre elektronun üzerinde hareket ettiği yörünge, elektronun meydana getirdiği dalganın tam katları kadar olmalıdır. </a:t>
            </a:r>
          </a:p>
          <a:p>
            <a:pPr algn="just">
              <a:lnSpc>
                <a:spcPct val="115000"/>
              </a:lnSpc>
              <a:spcAft>
                <a:spcPts val="0"/>
              </a:spcAft>
            </a:pPr>
            <a:r>
              <a:rPr lang="tr-TR" sz="2400" dirty="0" smtClean="0">
                <a:effectLst/>
                <a:latin typeface="Cambria Math" charset="0"/>
                <a:ea typeface="Calibri" charset="-94"/>
                <a:cs typeface="Times New Roman" charset="-94"/>
              </a:rPr>
              <a:t>Buna göre dairesel bir yörünge üzerinde hareket oluyorsa:</a:t>
            </a:r>
            <a:endParaRPr lang="tr-TR" sz="2400" dirty="0" smtClean="0">
              <a:effectLst/>
              <a:latin typeface="Calibri" charset="-94"/>
              <a:ea typeface="Calibri" charset="-94"/>
              <a:cs typeface="Times New Roman" charset="-94"/>
            </a:endParaRPr>
          </a:p>
          <a:p>
            <a:pPr algn="just">
              <a:lnSpc>
                <a:spcPct val="115000"/>
              </a:lnSpc>
              <a:spcAft>
                <a:spcPts val="600"/>
              </a:spcAft>
            </a:pPr>
            <a:r>
              <a:rPr lang="tr-TR" sz="2400" dirty="0" smtClean="0">
                <a:effectLst/>
                <a:latin typeface="Cambria Math" charset="0"/>
                <a:ea typeface="Calibri" charset="-94"/>
                <a:cs typeface="Times New Roman" charset="-94"/>
              </a:rPr>
              <a:t>                n </a:t>
            </a:r>
            <a:r>
              <a:rPr lang="tr-TR" sz="2400" dirty="0" err="1" smtClean="0">
                <a:effectLst/>
                <a:latin typeface="Cambria Math" charset="0"/>
                <a:ea typeface="Calibri" charset="-94"/>
                <a:cs typeface="Times New Roman" charset="-94"/>
              </a:rPr>
              <a:t>λ</a:t>
            </a:r>
            <a:r>
              <a:rPr lang="tr-TR" sz="2400" dirty="0" smtClean="0">
                <a:effectLst/>
                <a:latin typeface="Cambria Math" charset="0"/>
                <a:ea typeface="Calibri" charset="-94"/>
                <a:cs typeface="Times New Roman" charset="-94"/>
              </a:rPr>
              <a:t> = 2 π r</a:t>
            </a:r>
            <a:r>
              <a:rPr lang="tr-TR" sz="2400" b="1" dirty="0" smtClean="0">
                <a:effectLst/>
                <a:latin typeface="Cambria Math" charset="0"/>
                <a:ea typeface="Calibri" charset="-94"/>
                <a:cs typeface="Times New Roman" charset="-94"/>
              </a:rPr>
              <a:t>         </a:t>
            </a:r>
            <a:r>
              <a:rPr lang="tr-TR" sz="2400" dirty="0" smtClean="0">
                <a:effectLst/>
                <a:latin typeface="Cambria Math" charset="0"/>
                <a:ea typeface="Calibri" charset="-94"/>
                <a:cs typeface="Times New Roman" charset="-94"/>
              </a:rPr>
              <a:t>olmalıdır (2 π r = yörüngenin uzunluğu). </a:t>
            </a:r>
            <a:endParaRPr lang="tr-TR" sz="2400" dirty="0">
              <a:effectLst/>
              <a:latin typeface="Calibri" charset="-94"/>
              <a:ea typeface="Calibri" charset="-94"/>
              <a:cs typeface="Times New Roman" charset="-94"/>
            </a:endParaRPr>
          </a:p>
        </p:txBody>
      </p:sp>
      <mc:AlternateContent xmlns:mc="http://schemas.openxmlformats.org/markup-compatibility/2006" xmlns:a14="http://schemas.microsoft.com/office/drawing/2010/main">
        <mc:Choice Requires="a14">
          <p:sp>
            <p:nvSpPr>
              <p:cNvPr id="6" name="Content Placeholder 2"/>
              <p:cNvSpPr>
                <a:spLocks noGrp="1"/>
              </p:cNvSpPr>
              <p:nvPr>
                <p:ph idx="1"/>
              </p:nvPr>
            </p:nvSpPr>
            <p:spPr>
              <a:xfrm>
                <a:off x="655977" y="2317140"/>
                <a:ext cx="10515600" cy="1882720"/>
              </a:xfrm>
            </p:spPr>
            <p:txBody>
              <a:bodyPr/>
              <a:lstStyle/>
              <a:p>
                <a:pPr marL="0" indent="0">
                  <a:buNone/>
                </a:pPr>
                <a:r>
                  <a:rPr lang="tr-TR" dirty="0"/>
                  <a:t>Yerine konulacak olursa:</a:t>
                </a:r>
              </a:p>
              <a:p>
                <a:pPr marL="0" indent="0">
                  <a:buNone/>
                </a:pPr>
                <a14:m>
                  <m:oMathPara xmlns:m="http://schemas.openxmlformats.org/officeDocument/2006/math">
                    <m:oMathParaPr>
                      <m:jc m:val="centerGroup"/>
                    </m:oMathParaPr>
                    <m:oMath xmlns:m="http://schemas.openxmlformats.org/officeDocument/2006/math">
                      <m:r>
                        <a:rPr lang="tr-TR">
                          <a:latin typeface="Cambria Math" charset="0"/>
                        </a:rPr>
                        <m:t>    </m:t>
                      </m:r>
                      <m:r>
                        <m:rPr>
                          <m:sty m:val="p"/>
                        </m:rPr>
                        <a:rPr lang="tr-TR">
                          <a:latin typeface="Cambria Math" charset="0"/>
                        </a:rPr>
                        <m:t>n</m:t>
                      </m:r>
                      <m:r>
                        <a:rPr lang="tr-TR">
                          <a:latin typeface="Cambria Math" charset="0"/>
                        </a:rPr>
                        <m:t> </m:t>
                      </m:r>
                      <m:d>
                        <m:dPr>
                          <m:ctrlPr>
                            <a:rPr lang="tr-TR" i="1">
                              <a:latin typeface="Cambria Math" panose="02040503050406030204" pitchFamily="18" charset="0"/>
                            </a:rPr>
                          </m:ctrlPr>
                        </m:dPr>
                        <m:e>
                          <m:f>
                            <m:fPr>
                              <m:ctrlPr>
                                <a:rPr lang="tr-TR" i="1">
                                  <a:latin typeface="Cambria Math" panose="02040503050406030204" pitchFamily="18" charset="0"/>
                                </a:rPr>
                              </m:ctrlPr>
                            </m:fPr>
                            <m:num>
                              <m:r>
                                <m:rPr>
                                  <m:sty m:val="p"/>
                                </m:rPr>
                                <a:rPr lang="tr-TR">
                                  <a:latin typeface="Cambria Math" charset="0"/>
                                </a:rPr>
                                <m:t>h</m:t>
                              </m:r>
                            </m:num>
                            <m:den>
                              <m:r>
                                <m:rPr>
                                  <m:sty m:val="p"/>
                                </m:rPr>
                                <a:rPr lang="tr-TR">
                                  <a:latin typeface="Cambria Math" charset="0"/>
                                </a:rPr>
                                <m:t>m</m:t>
                              </m:r>
                              <m:r>
                                <a:rPr lang="tr-TR">
                                  <a:latin typeface="Cambria Math" charset="0"/>
                                </a:rPr>
                                <m:t> </m:t>
                              </m:r>
                              <m:r>
                                <m:rPr>
                                  <m:sty m:val="p"/>
                                </m:rPr>
                                <a:rPr lang="tr-TR">
                                  <a:latin typeface="Cambria Math" charset="0"/>
                                </a:rPr>
                                <m:t>v</m:t>
                              </m:r>
                            </m:den>
                          </m:f>
                        </m:e>
                      </m:d>
                      <m:r>
                        <a:rPr lang="tr-TR">
                          <a:latin typeface="Cambria Math" charset="0"/>
                        </a:rPr>
                        <m:t>=2 </m:t>
                      </m:r>
                      <m:r>
                        <m:rPr>
                          <m:sty m:val="p"/>
                        </m:rPr>
                        <a:rPr lang="tr-TR">
                          <a:latin typeface="Cambria Math" charset="0"/>
                        </a:rPr>
                        <m:t>π</m:t>
                      </m:r>
                      <m:r>
                        <a:rPr lang="tr-TR">
                          <a:latin typeface="Cambria Math" charset="0"/>
                        </a:rPr>
                        <m:t> </m:t>
                      </m:r>
                      <m:r>
                        <m:rPr>
                          <m:sty m:val="p"/>
                        </m:rPr>
                        <a:rPr lang="tr-TR">
                          <a:latin typeface="Cambria Math" charset="0"/>
                        </a:rPr>
                        <m:t>r</m:t>
                      </m:r>
                      <m:r>
                        <a:rPr lang="tr-TR">
                          <a:latin typeface="Cambria Math" charset="0"/>
                        </a:rPr>
                        <m:t>          </m:t>
                      </m:r>
                      <m:r>
                        <m:rPr>
                          <m:sty m:val="p"/>
                        </m:rPr>
                        <a:rPr lang="tr-TR">
                          <a:latin typeface="Cambria Math" charset="0"/>
                        </a:rPr>
                        <m:t>buradan</m:t>
                      </m:r>
                      <m:r>
                        <a:rPr lang="tr-TR">
                          <a:latin typeface="Cambria Math" charset="0"/>
                        </a:rPr>
                        <m:t>;</m:t>
                      </m:r>
                    </m:oMath>
                  </m:oMathPara>
                </a14:m>
                <a:endParaRPr lang="tr-TR" dirty="0"/>
              </a:p>
              <a:p>
                <a:pPr marL="0" indent="0">
                  <a:buNone/>
                </a:pPr>
                <a:endParaRPr lang="tr-TR" dirty="0"/>
              </a:p>
              <a:p>
                <a:pPr marL="0" indent="0">
                  <a:buNone/>
                </a:pPr>
                <a:endParaRPr lang="tr-TR" dirty="0"/>
              </a:p>
            </p:txBody>
          </p:sp>
        </mc:Choice>
        <mc:Fallback xmlns="">
          <p:sp>
            <p:nvSpPr>
              <p:cNvPr id="6" name="Content Placeholder 2"/>
              <p:cNvSpPr>
                <a:spLocks noGrp="1" noRot="1" noChangeAspect="1" noMove="1" noResize="1" noEditPoints="1" noAdjustHandles="1" noChangeArrowheads="1" noChangeShapeType="1" noTextEdit="1"/>
              </p:cNvSpPr>
              <p:nvPr>
                <p:ph idx="1"/>
              </p:nvPr>
            </p:nvSpPr>
            <p:spPr>
              <a:xfrm>
                <a:off x="655977" y="2317140"/>
                <a:ext cx="10515600" cy="1882720"/>
              </a:xfrm>
              <a:blipFill rotWithShape="0">
                <a:blip r:embed="rId2"/>
                <a:stretch>
                  <a:fillRect l="-1217" t="-5178"/>
                </a:stretch>
              </a:blipFill>
            </p:spPr>
            <p:txBody>
              <a:bodyPr/>
              <a:lstStyle/>
              <a:p>
                <a:r>
                  <a:rPr lang="tr-TR">
                    <a:noFill/>
                  </a:rPr>
                  <a:t> </a:t>
                </a:r>
              </a:p>
            </p:txBody>
          </p:sp>
        </mc:Fallback>
      </mc:AlternateContent>
      <p:pic>
        <p:nvPicPr>
          <p:cNvPr id="7" name="Resim 6"/>
          <p:cNvPicPr>
            <a:picLocks noChangeAspect="1"/>
          </p:cNvPicPr>
          <p:nvPr/>
        </p:nvPicPr>
        <p:blipFill>
          <a:blip r:embed="rId3"/>
          <a:stretch>
            <a:fillRect/>
          </a:stretch>
        </p:blipFill>
        <p:spPr>
          <a:xfrm>
            <a:off x="744279" y="4712301"/>
            <a:ext cx="10956832" cy="1018846"/>
          </a:xfrm>
          <a:prstGeom prst="rect">
            <a:avLst/>
          </a:prstGeom>
        </p:spPr>
      </p:pic>
    </p:spTree>
    <p:extLst>
      <p:ext uri="{BB962C8B-B14F-4D97-AF65-F5344CB8AC3E}">
        <p14:creationId xmlns:p14="http://schemas.microsoft.com/office/powerpoint/2010/main" val="1198948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076" y="596348"/>
            <a:ext cx="11310733" cy="5824330"/>
          </a:xfrm>
        </p:spPr>
        <p:txBody>
          <a:bodyPr>
            <a:normAutofit/>
          </a:bodyPr>
          <a:lstStyle/>
          <a:p>
            <a:pPr marL="0" indent="0">
              <a:buNone/>
            </a:pPr>
            <a:r>
              <a:rPr lang="tr-TR" sz="3200" dirty="0"/>
              <a:t>Günümüzde kullandığımız tablo (Tablo 3.1), yeni elementlerin de yerleştirilebilmesine olanak tanıyan </a:t>
            </a:r>
            <a:r>
              <a:rPr lang="tr-TR" sz="3200" i="1" dirty="0"/>
              <a:t>Mendeleyev </a:t>
            </a:r>
            <a:r>
              <a:rPr lang="tr-TR" sz="3200" dirty="0"/>
              <a:t>'in periyodik tablosudur. Ancak ilk halinden farklı olarak, elementler atom kütlesine değil, atom numarasına göre düzenlenmiştir. </a:t>
            </a:r>
            <a:endParaRPr lang="en-US" sz="3200" dirty="0"/>
          </a:p>
          <a:p>
            <a:pPr marL="0" indent="0">
              <a:buNone/>
            </a:pPr>
            <a:r>
              <a:rPr lang="tr-TR" sz="3200" dirty="0" smtClean="0"/>
              <a:t>Buna </a:t>
            </a:r>
            <a:r>
              <a:rPr lang="tr-TR" sz="3200" dirty="0"/>
              <a:t>göre periyodik tabloda, soldan sağa ve yukarıdan aşağıya doğru atom numarası artar. Buna paralel olarak bağıl atom kütlesi de artış gösterir. </a:t>
            </a:r>
            <a:endParaRPr lang="tr-TR" sz="3200" dirty="0" smtClean="0"/>
          </a:p>
          <a:p>
            <a:pPr marL="0" indent="0">
              <a:buNone/>
            </a:pPr>
            <a:r>
              <a:rPr lang="tr-TR" sz="3200" dirty="0" smtClean="0"/>
              <a:t>Tablodaki </a:t>
            </a:r>
            <a:r>
              <a:rPr lang="tr-TR" sz="3200" dirty="0"/>
              <a:t>yatay sıralar </a:t>
            </a:r>
            <a:r>
              <a:rPr lang="tr-TR" sz="3200" b="1" dirty="0"/>
              <a:t>periyot</a:t>
            </a:r>
            <a:r>
              <a:rPr lang="tr-TR" sz="3200" dirty="0"/>
              <a:t> olarak adlandırılır. Bir elementin periyot numarası, o elementin sahip olduğu elektronların bulunduğu en yüksek enerji seviyesini gösterir. </a:t>
            </a:r>
            <a:endParaRPr lang="tr-TR" sz="3200" dirty="0" smtClean="0"/>
          </a:p>
          <a:p>
            <a:pPr marL="0" indent="0">
              <a:buNone/>
            </a:pPr>
            <a:r>
              <a:rPr lang="tr-TR" sz="3200" dirty="0" smtClean="0"/>
              <a:t>Sütunlar </a:t>
            </a:r>
            <a:r>
              <a:rPr lang="tr-TR" sz="3200" dirty="0"/>
              <a:t>ise </a:t>
            </a:r>
            <a:r>
              <a:rPr lang="tr-TR" sz="3200" b="1" dirty="0"/>
              <a:t>grup</a:t>
            </a:r>
            <a:r>
              <a:rPr lang="tr-TR" sz="3200" dirty="0"/>
              <a:t> olarak adlandırılır.</a:t>
            </a:r>
            <a:r>
              <a:rPr lang="tr-TR" sz="3200" dirty="0" smtClean="0">
                <a:effectLst/>
              </a:rPr>
              <a:t> </a:t>
            </a:r>
            <a:endParaRPr lang="en-US" sz="3200" dirty="0"/>
          </a:p>
        </p:txBody>
      </p:sp>
    </p:spTree>
    <p:extLst>
      <p:ext uri="{BB962C8B-B14F-4D97-AF65-F5344CB8AC3E}">
        <p14:creationId xmlns:p14="http://schemas.microsoft.com/office/powerpoint/2010/main" val="5726603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072" y="578716"/>
            <a:ext cx="10945092" cy="4351338"/>
          </a:xfrm>
        </p:spPr>
        <p:txBody>
          <a:bodyPr/>
          <a:lstStyle/>
          <a:p>
            <a:pPr marL="0" indent="0">
              <a:buNone/>
            </a:pPr>
            <a:r>
              <a:rPr lang="tr-TR" i="1" dirty="0" err="1"/>
              <a:t>Bohr</a:t>
            </a:r>
            <a:r>
              <a:rPr lang="tr-TR" dirty="0"/>
              <a:t>, bunu elektronu tanecik olarak kabul ederek bulmuştu. Aynı şeyi </a:t>
            </a:r>
            <a:r>
              <a:rPr lang="tr-TR" i="1" dirty="0"/>
              <a:t>De </a:t>
            </a:r>
            <a:r>
              <a:rPr lang="tr-TR" i="1" dirty="0" err="1"/>
              <a:t>Broglie</a:t>
            </a:r>
            <a:r>
              <a:rPr lang="tr-TR" dirty="0"/>
              <a:t> de bulunca elektronun aynı zamanda hem tanecik hem de dalga karakteri olduğu anlaşılmıştır. </a:t>
            </a:r>
          </a:p>
          <a:p>
            <a:pPr marL="0" indent="0">
              <a:buNone/>
            </a:pPr>
            <a:r>
              <a:rPr lang="tr-TR" b="1" dirty="0"/>
              <a:t> </a:t>
            </a:r>
            <a:endParaRPr lang="tr-TR" dirty="0"/>
          </a:p>
          <a:p>
            <a:pPr marL="0" indent="0">
              <a:buNone/>
            </a:pPr>
            <a:r>
              <a:rPr lang="tr-TR" dirty="0" smtClean="0"/>
              <a:t>     </a:t>
            </a:r>
            <a:r>
              <a:rPr lang="tr-TR" dirty="0"/>
              <a:t>Dalga hareketi gösteren elektronun dalga fonksiyonu (</a:t>
            </a:r>
            <a:r>
              <a:rPr lang="tr-TR" dirty="0" err="1"/>
              <a:t>ψ</a:t>
            </a:r>
            <a:r>
              <a:rPr lang="tr-TR" dirty="0"/>
              <a:t>)</a:t>
            </a:r>
          </a:p>
          <a:p>
            <a:pPr marL="0" indent="0">
              <a:buNone/>
            </a:pPr>
            <a:r>
              <a:rPr lang="tr-TR" dirty="0"/>
              <a:t> </a:t>
            </a:r>
          </a:p>
        </p:txBody>
      </p:sp>
      <mc:AlternateContent xmlns:mc="http://schemas.openxmlformats.org/markup-compatibility/2006" xmlns:a14="http://schemas.microsoft.com/office/drawing/2010/main">
        <mc:Choice Requires="a14">
          <p:sp>
            <p:nvSpPr>
              <p:cNvPr id="4" name="Rectangle 3"/>
              <p:cNvSpPr/>
              <p:nvPr/>
            </p:nvSpPr>
            <p:spPr>
              <a:xfrm>
                <a:off x="374072" y="3755191"/>
                <a:ext cx="10785764" cy="92967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en-US" sz="2400" i="1" smtClean="0">
                              <a:latin typeface="Cambria Math" panose="02040503050406030204" pitchFamily="18" charset="0"/>
                            </a:rPr>
                          </m:ctrlPr>
                        </m:dPr>
                        <m:e>
                          <m:r>
                            <a:rPr lang="en-US" sz="2400">
                              <a:latin typeface="Cambria Math" charset="0"/>
                            </a:rPr>
                            <m:t>–</m:t>
                          </m:r>
                          <m:r>
                            <a:rPr lang="en-US" sz="2400" i="0">
                              <a:latin typeface="Cambria Math" charset="0"/>
                            </a:rPr>
                            <m:t> </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m:rPr>
                                      <m:sty m:val="p"/>
                                    </m:rPr>
                                    <a:rPr lang="en-US" sz="2400" i="0">
                                      <a:latin typeface="Cambria Math" charset="0"/>
                                    </a:rPr>
                                    <m:t>h</m:t>
                                  </m:r>
                                </m:e>
                                <m:sup>
                                  <m:r>
                                    <a:rPr lang="en-US" sz="2400" i="0">
                                      <a:latin typeface="Cambria Math" charset="0"/>
                                    </a:rPr>
                                    <m:t>2</m:t>
                                  </m:r>
                                </m:sup>
                              </m:sSup>
                            </m:num>
                            <m:den>
                              <m:r>
                                <a:rPr lang="en-US" sz="2400" i="0">
                                  <a:latin typeface="Cambria Math" charset="0"/>
                                </a:rPr>
                                <m:t>8</m:t>
                              </m:r>
                              <m:sSup>
                                <m:sSupPr>
                                  <m:ctrlPr>
                                    <a:rPr lang="en-US" sz="2400" i="1">
                                      <a:latin typeface="Cambria Math" panose="02040503050406030204" pitchFamily="18" charset="0"/>
                                    </a:rPr>
                                  </m:ctrlPr>
                                </m:sSupPr>
                                <m:e>
                                  <m:r>
                                    <m:rPr>
                                      <m:sty m:val="p"/>
                                    </m:rPr>
                                    <a:rPr lang="en-US" sz="2400" i="0">
                                      <a:latin typeface="Cambria Math" charset="0"/>
                                    </a:rPr>
                                    <m:t>π</m:t>
                                  </m:r>
                                </m:e>
                                <m:sup>
                                  <m:r>
                                    <a:rPr lang="en-US" sz="2400" i="0">
                                      <a:latin typeface="Cambria Math" charset="0"/>
                                    </a:rPr>
                                    <m:t>2</m:t>
                                  </m:r>
                                </m:sup>
                              </m:sSup>
                              <m:r>
                                <m:rPr>
                                  <m:sty m:val="p"/>
                                </m:rPr>
                                <a:rPr lang="en-US" sz="2400" i="0">
                                  <a:latin typeface="Cambria Math" charset="0"/>
                                </a:rPr>
                                <m:t>m</m:t>
                              </m:r>
                            </m:den>
                          </m:f>
                          <m:r>
                            <a:rPr lang="en-US" sz="2400" i="0">
                              <a:latin typeface="Cambria Math" charset="0"/>
                            </a:rPr>
                            <m:t> </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a:rPr lang="en-US" sz="2400" i="0">
                                          <a:latin typeface="Cambria Math" charset="0"/>
                                        </a:rPr>
                                        <m:t>𝜕</m:t>
                                      </m:r>
                                    </m:e>
                                    <m:sup>
                                      <m:r>
                                        <a:rPr lang="en-US" sz="2400" i="0">
                                          <a:latin typeface="Cambria Math" charset="0"/>
                                        </a:rPr>
                                        <m:t>2</m:t>
                                      </m:r>
                                    </m:sup>
                                  </m:sSup>
                                  <m:r>
                                    <m:rPr>
                                      <m:sty m:val="p"/>
                                    </m:rPr>
                                    <a:rPr lang="en-US" sz="2400" i="0">
                                      <a:latin typeface="Cambria Math" charset="0"/>
                                    </a:rPr>
                                    <m:t>ψ</m:t>
                                  </m:r>
                                </m:num>
                                <m:den>
                                  <m:r>
                                    <a:rPr lang="en-US" sz="2400" i="0">
                                      <a:latin typeface="Cambria Math" charset="0"/>
                                    </a:rPr>
                                    <m:t>𝜕</m:t>
                                  </m:r>
                                  <m:sSup>
                                    <m:sSupPr>
                                      <m:ctrlPr>
                                        <a:rPr lang="en-US" sz="2400" i="1">
                                          <a:latin typeface="Cambria Math" panose="02040503050406030204" pitchFamily="18" charset="0"/>
                                        </a:rPr>
                                      </m:ctrlPr>
                                    </m:sSupPr>
                                    <m:e>
                                      <m:r>
                                        <m:rPr>
                                          <m:sty m:val="p"/>
                                        </m:rPr>
                                        <a:rPr lang="en-US" sz="2400" i="0">
                                          <a:latin typeface="Cambria Math" charset="0"/>
                                        </a:rPr>
                                        <m:t>x</m:t>
                                      </m:r>
                                    </m:e>
                                    <m:sup>
                                      <m:r>
                                        <a:rPr lang="en-US" sz="2400" i="0">
                                          <a:latin typeface="Cambria Math" charset="0"/>
                                        </a:rPr>
                                        <m:t>2</m:t>
                                      </m:r>
                                    </m:sup>
                                  </m:sSup>
                                </m:den>
                              </m:f>
                              <m:r>
                                <a:rPr lang="en-US" sz="2400" i="0">
                                  <a:latin typeface="Cambria Math"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a:rPr lang="en-US" sz="2400" i="0">
                                          <a:latin typeface="Cambria Math" charset="0"/>
                                        </a:rPr>
                                        <m:t>𝜕</m:t>
                                      </m:r>
                                    </m:e>
                                    <m:sup>
                                      <m:r>
                                        <a:rPr lang="en-US" sz="2400" i="0">
                                          <a:latin typeface="Cambria Math" charset="0"/>
                                        </a:rPr>
                                        <m:t>2</m:t>
                                      </m:r>
                                    </m:sup>
                                  </m:sSup>
                                  <m:r>
                                    <m:rPr>
                                      <m:sty m:val="p"/>
                                    </m:rPr>
                                    <a:rPr lang="en-US" sz="2400" i="0">
                                      <a:latin typeface="Cambria Math" charset="0"/>
                                    </a:rPr>
                                    <m:t>ψ</m:t>
                                  </m:r>
                                </m:num>
                                <m:den>
                                  <m:r>
                                    <a:rPr lang="en-US" sz="2400" i="0">
                                      <a:latin typeface="Cambria Math" charset="0"/>
                                    </a:rPr>
                                    <m:t>𝜕</m:t>
                                  </m:r>
                                  <m:sSup>
                                    <m:sSupPr>
                                      <m:ctrlPr>
                                        <a:rPr lang="en-US" sz="2400" i="1">
                                          <a:latin typeface="Cambria Math" panose="02040503050406030204" pitchFamily="18" charset="0"/>
                                        </a:rPr>
                                      </m:ctrlPr>
                                    </m:sSupPr>
                                    <m:e>
                                      <m:r>
                                        <m:rPr>
                                          <m:sty m:val="p"/>
                                        </m:rPr>
                                        <a:rPr lang="en-US" sz="2400" i="0">
                                          <a:latin typeface="Cambria Math" charset="0"/>
                                        </a:rPr>
                                        <m:t>y</m:t>
                                      </m:r>
                                    </m:e>
                                    <m:sup>
                                      <m:r>
                                        <a:rPr lang="en-US" sz="2400" i="0">
                                          <a:latin typeface="Cambria Math" charset="0"/>
                                        </a:rPr>
                                        <m:t>2</m:t>
                                      </m:r>
                                    </m:sup>
                                  </m:sSup>
                                </m:den>
                              </m:f>
                              <m:r>
                                <a:rPr lang="en-US" sz="2400" i="0">
                                  <a:latin typeface="Cambria Math"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a:rPr lang="en-US" sz="2400" i="0">
                                          <a:latin typeface="Cambria Math" charset="0"/>
                                        </a:rPr>
                                        <m:t>𝜕</m:t>
                                      </m:r>
                                    </m:e>
                                    <m:sup>
                                      <m:r>
                                        <a:rPr lang="en-US" sz="2400" i="0">
                                          <a:latin typeface="Cambria Math" charset="0"/>
                                        </a:rPr>
                                        <m:t>2</m:t>
                                      </m:r>
                                    </m:sup>
                                  </m:sSup>
                                  <m:r>
                                    <m:rPr>
                                      <m:sty m:val="p"/>
                                    </m:rPr>
                                    <a:rPr lang="en-US" sz="2400" i="0">
                                      <a:latin typeface="Cambria Math" charset="0"/>
                                    </a:rPr>
                                    <m:t>ψ</m:t>
                                  </m:r>
                                </m:num>
                                <m:den>
                                  <m:r>
                                    <a:rPr lang="en-US" sz="2400" i="0">
                                      <a:latin typeface="Cambria Math" charset="0"/>
                                    </a:rPr>
                                    <m:t>𝜕</m:t>
                                  </m:r>
                                  <m:sSup>
                                    <m:sSupPr>
                                      <m:ctrlPr>
                                        <a:rPr lang="en-US" sz="2400" i="1">
                                          <a:latin typeface="Cambria Math" panose="02040503050406030204" pitchFamily="18" charset="0"/>
                                        </a:rPr>
                                      </m:ctrlPr>
                                    </m:sSupPr>
                                    <m:e>
                                      <m:r>
                                        <m:rPr>
                                          <m:sty m:val="p"/>
                                        </m:rPr>
                                        <a:rPr lang="en-US" sz="2400" i="0">
                                          <a:latin typeface="Cambria Math" charset="0"/>
                                        </a:rPr>
                                        <m:t>z</m:t>
                                      </m:r>
                                    </m:e>
                                    <m:sup>
                                      <m:r>
                                        <a:rPr lang="en-US" sz="2400" i="0">
                                          <a:latin typeface="Cambria Math" charset="0"/>
                                        </a:rPr>
                                        <m:t>2</m:t>
                                      </m:r>
                                    </m:sup>
                                  </m:sSup>
                                </m:den>
                              </m:f>
                            </m:e>
                          </m:d>
                          <m:r>
                            <a:rPr lang="en-US" sz="2400" i="0">
                              <a:latin typeface="Cambria Math" charset="0"/>
                            </a:rPr>
                            <m:t>– </m:t>
                          </m:r>
                          <m:f>
                            <m:fPr>
                              <m:ctrlPr>
                                <a:rPr lang="en-US" sz="2400" i="1">
                                  <a:latin typeface="Cambria Math" panose="02040503050406030204" pitchFamily="18" charset="0"/>
                                </a:rPr>
                              </m:ctrlPr>
                            </m:fPr>
                            <m:num>
                              <m:r>
                                <m:rPr>
                                  <m:sty m:val="p"/>
                                </m:rPr>
                                <a:rPr lang="en-US" sz="2400" i="0">
                                  <a:latin typeface="Cambria Math" charset="0"/>
                                </a:rPr>
                                <m:t>Z</m:t>
                              </m:r>
                              <m:sSup>
                                <m:sSupPr>
                                  <m:ctrlPr>
                                    <a:rPr lang="en-US" sz="2400" i="1">
                                      <a:latin typeface="Cambria Math" panose="02040503050406030204" pitchFamily="18" charset="0"/>
                                    </a:rPr>
                                  </m:ctrlPr>
                                </m:sSupPr>
                                <m:e>
                                  <m:r>
                                    <m:rPr>
                                      <m:sty m:val="p"/>
                                    </m:rPr>
                                    <a:rPr lang="en-US" sz="2400" i="0">
                                      <a:latin typeface="Cambria Math" charset="0"/>
                                    </a:rPr>
                                    <m:t>e</m:t>
                                  </m:r>
                                </m:e>
                                <m:sup>
                                  <m:r>
                                    <a:rPr lang="en-US" sz="2400" i="0">
                                      <a:latin typeface="Cambria Math" charset="0"/>
                                    </a:rPr>
                                    <m:t>2</m:t>
                                  </m:r>
                                </m:sup>
                              </m:sSup>
                            </m:num>
                            <m:den>
                              <m:r>
                                <m:rPr>
                                  <m:sty m:val="p"/>
                                </m:rPr>
                                <a:rPr lang="en-US" sz="2400" i="0">
                                  <a:latin typeface="Cambria Math" charset="0"/>
                                </a:rPr>
                                <m:t>r</m:t>
                              </m:r>
                            </m:den>
                          </m:f>
                          <m:r>
                            <a:rPr lang="en-US" sz="2400" i="0">
                              <a:latin typeface="Cambria Math" charset="0"/>
                            </a:rPr>
                            <m:t> </m:t>
                          </m:r>
                          <m:r>
                            <m:rPr>
                              <m:sty m:val="p"/>
                            </m:rPr>
                            <a:rPr lang="en-US" sz="2400" i="0">
                              <a:latin typeface="Cambria Math" charset="0"/>
                            </a:rPr>
                            <m:t>ψ</m:t>
                          </m:r>
                          <m:r>
                            <a:rPr lang="en-US" sz="2400" i="0">
                              <a:latin typeface="Cambria Math" charset="0"/>
                            </a:rPr>
                            <m:t>=</m:t>
                          </m:r>
                          <m:r>
                            <m:rPr>
                              <m:sty m:val="p"/>
                            </m:rPr>
                            <a:rPr lang="en-US" sz="2400" i="0">
                              <a:latin typeface="Cambria Math" charset="0"/>
                            </a:rPr>
                            <m:t>Eψ</m:t>
                          </m:r>
                          <m:r>
                            <a:rPr lang="en-US" sz="2400" i="0">
                              <a:latin typeface="Cambria Math" charset="0"/>
                            </a:rPr>
                            <m:t>    (</m:t>
                          </m:r>
                          <m:r>
                            <a:rPr lang="en-US" sz="2400" i="1">
                              <a:latin typeface="Cambria Math" charset="0"/>
                            </a:rPr>
                            <m:t>𝑆𝑐h𝑟</m:t>
                          </m:r>
                          <m:r>
                            <a:rPr lang="en-US" sz="2400" i="0">
                              <a:latin typeface="Cambria Math" charset="0"/>
                            </a:rPr>
                            <m:t>ö</m:t>
                          </m:r>
                          <m:r>
                            <a:rPr lang="en-US" sz="2400" i="1">
                              <a:latin typeface="Cambria Math" charset="0"/>
                            </a:rPr>
                            <m:t>𝑑𝑖𝑛𝑔𝑒𝑟</m:t>
                          </m:r>
                          <m:r>
                            <a:rPr lang="en-US" sz="2400" i="0">
                              <a:latin typeface="Cambria Math" charset="0"/>
                            </a:rPr>
                            <m:t> </m:t>
                          </m:r>
                          <m:r>
                            <m:rPr>
                              <m:sty m:val="p"/>
                            </m:rPr>
                            <a:rPr lang="en-US" sz="2400" i="0">
                              <a:latin typeface="Cambria Math" charset="0"/>
                            </a:rPr>
                            <m:t>denklemi</m:t>
                          </m:r>
                        </m:e>
                      </m:d>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374072" y="3755191"/>
                <a:ext cx="10785764" cy="929678"/>
              </a:xfrm>
              <a:prstGeom prst="rect">
                <a:avLst/>
              </a:prstGeom>
              <a:blipFill rotWithShape="0">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816780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973571"/>
            <a:ext cx="11501120" cy="4351338"/>
          </a:xfrm>
        </p:spPr>
        <p:txBody>
          <a:bodyPr/>
          <a:lstStyle/>
          <a:p>
            <a:pPr marL="0" indent="0">
              <a:buNone/>
            </a:pPr>
            <a:r>
              <a:rPr lang="tr-TR" dirty="0"/>
              <a:t>ile gösterilir (</a:t>
            </a:r>
            <a:r>
              <a:rPr lang="tr-TR" dirty="0" err="1"/>
              <a:t>ψ</a:t>
            </a:r>
            <a:r>
              <a:rPr lang="tr-TR" dirty="0"/>
              <a:t> = dalga fonksiyonu, E= enerji, e = elektronun yükü). Denklemin çözümü hidrojen atomundaki elektronun dalga fonksiyonlarını (</a:t>
            </a:r>
            <a:r>
              <a:rPr lang="tr-TR" dirty="0" err="1"/>
              <a:t>orbital</a:t>
            </a:r>
            <a:r>
              <a:rPr lang="tr-TR" dirty="0"/>
              <a:t>) verir. </a:t>
            </a:r>
            <a:endParaRPr lang="tr-TR" dirty="0" smtClean="0"/>
          </a:p>
          <a:p>
            <a:pPr marL="0" indent="0">
              <a:buNone/>
            </a:pPr>
            <a:r>
              <a:rPr lang="tr-TR" dirty="0" smtClean="0"/>
              <a:t>Bu </a:t>
            </a:r>
            <a:r>
              <a:rPr lang="tr-TR" i="1" dirty="0" err="1"/>
              <a:t>Bohr</a:t>
            </a:r>
            <a:r>
              <a:rPr lang="tr-TR" dirty="0"/>
              <a:t>  teorisindeki </a:t>
            </a:r>
            <a:r>
              <a:rPr lang="tr-TR" dirty="0" smtClean="0"/>
              <a:t>yörüngeye karşılık </a:t>
            </a:r>
            <a:r>
              <a:rPr lang="tr-TR" dirty="0"/>
              <a:t>gelir. </a:t>
            </a:r>
            <a:r>
              <a:rPr lang="tr-TR" i="1" dirty="0" err="1"/>
              <a:t>Schrödinger</a:t>
            </a:r>
            <a:r>
              <a:rPr lang="tr-TR" i="1" dirty="0"/>
              <a:t> </a:t>
            </a:r>
            <a:r>
              <a:rPr lang="tr-TR" dirty="0"/>
              <a:t>denkleminin çözülmesi ile kuantum sayıları ve elektron </a:t>
            </a:r>
            <a:r>
              <a:rPr lang="tr-TR" dirty="0" err="1"/>
              <a:t>orbitalleri</a:t>
            </a:r>
            <a:r>
              <a:rPr lang="tr-TR" dirty="0"/>
              <a:t> belirlenir.</a:t>
            </a:r>
            <a:r>
              <a:rPr lang="tr-TR" i="1" dirty="0"/>
              <a:t> </a:t>
            </a:r>
            <a:endParaRPr lang="tr-TR" i="1" dirty="0" smtClean="0"/>
          </a:p>
          <a:p>
            <a:pPr marL="0" indent="0">
              <a:buNone/>
            </a:pPr>
            <a:r>
              <a:rPr lang="tr-TR" i="1" dirty="0" err="1" smtClean="0"/>
              <a:t>Schrödinger</a:t>
            </a:r>
            <a:r>
              <a:rPr lang="tr-TR" i="1" dirty="0" smtClean="0"/>
              <a:t> </a:t>
            </a:r>
            <a:r>
              <a:rPr lang="tr-TR" dirty="0"/>
              <a:t>denklemi ile atom çekirdeği orijin olarak alınarak üç boyutlu olarak elektronun konumu incelenir.</a:t>
            </a:r>
          </a:p>
        </p:txBody>
      </p:sp>
    </p:spTree>
    <p:extLst>
      <p:ext uri="{BB962C8B-B14F-4D97-AF65-F5344CB8AC3E}">
        <p14:creationId xmlns:p14="http://schemas.microsoft.com/office/powerpoint/2010/main" val="7612676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solidFill>
                  <a:srgbClr val="FF0000"/>
                </a:solidFill>
              </a:rPr>
              <a:t>HEİSENBERG</a:t>
            </a:r>
            <a:r>
              <a:rPr lang="tr-TR" b="1" dirty="0">
                <a:solidFill>
                  <a:srgbClr val="FF0000"/>
                </a:solidFill>
              </a:rPr>
              <a:t>  ‘İN BELİRSİZLİK PRENSİBİ</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De </a:t>
            </a:r>
            <a:r>
              <a:rPr lang="tr-TR" dirty="0" err="1" smtClean="0"/>
              <a:t>Broglie’nin</a:t>
            </a:r>
            <a:r>
              <a:rPr lang="tr-TR" dirty="0" smtClean="0"/>
              <a:t> dalga kavramı elektron gibi küçük bir parçacığın tam olarak lokalize olmadığını, aksine dalga halini tanımlayabilmek için ince, uzun bir şekilde olması gerektiğini belirtir.</a:t>
            </a:r>
          </a:p>
          <a:p>
            <a:r>
              <a:rPr lang="tr-TR" dirty="0" smtClean="0"/>
              <a:t>Bu problem </a:t>
            </a:r>
            <a:r>
              <a:rPr lang="tr-TR" dirty="0" err="1" smtClean="0"/>
              <a:t>Heisenberg</a:t>
            </a:r>
            <a:r>
              <a:rPr lang="tr-TR" dirty="0" smtClean="0"/>
              <a:t> tarafından küçük kütleli parçacıklar için belirsizlik ilkesi ile matematiksel olarak ele alınmıştır. </a:t>
            </a:r>
          </a:p>
          <a:p>
            <a:r>
              <a:rPr lang="tr-TR" dirty="0" err="1" smtClean="0"/>
              <a:t>Heisenberg</a:t>
            </a:r>
            <a:r>
              <a:rPr lang="tr-TR" dirty="0" smtClean="0"/>
              <a:t> tarafından bir parçacığın hem yerinin, hem de zamanının aynı anda tayin edilemeyeceği ispatlanmıştır.</a:t>
            </a:r>
          </a:p>
          <a:p>
            <a:r>
              <a:rPr lang="tr-TR" dirty="0" smtClean="0"/>
              <a:t>Belirsizlik ilkesine göre elektronun yerinin belirsizliği ile zamanın belirsizliğinin çarpımı </a:t>
            </a:r>
            <a:r>
              <a:rPr lang="tr-TR" dirty="0" err="1" smtClean="0"/>
              <a:t>plank</a:t>
            </a:r>
            <a:r>
              <a:rPr lang="tr-TR" dirty="0" smtClean="0"/>
              <a:t> sabiti sınırları içerisindedir. </a:t>
            </a:r>
            <a:endParaRPr lang="tr-TR" dirty="0"/>
          </a:p>
        </p:txBody>
      </p:sp>
    </p:spTree>
    <p:extLst>
      <p:ext uri="{BB962C8B-B14F-4D97-AF65-F5344CB8AC3E}">
        <p14:creationId xmlns:p14="http://schemas.microsoft.com/office/powerpoint/2010/main" val="2986491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45440" y="0"/>
            <a:ext cx="11501120" cy="5741956"/>
          </a:xfrm>
          <a:prstGeom prst="rect">
            <a:avLst/>
          </a:prstGeom>
        </p:spPr>
        <p:txBody>
          <a:bodyPr wrap="square">
            <a:spAutoFit/>
          </a:bodyPr>
          <a:lstStyle/>
          <a:p>
            <a:pPr algn="just">
              <a:lnSpc>
                <a:spcPct val="115000"/>
              </a:lnSpc>
              <a:spcAft>
                <a:spcPts val="600"/>
              </a:spcAft>
            </a:pPr>
            <a:r>
              <a:rPr lang="tr-TR" sz="2800" dirty="0">
                <a:latin typeface="Cambria Math" panose="02040503050406030204" pitchFamily="18" charset="0"/>
                <a:ea typeface="Calibri" panose="020F0502020204030204" pitchFamily="34" charset="0"/>
                <a:cs typeface="Times New Roman" panose="02020603050405020304" pitchFamily="18" charset="0"/>
              </a:rPr>
              <a:t>Elektronun momentumunun değişimi </a:t>
            </a:r>
            <a:r>
              <a:rPr lang="tr-TR" sz="2800" dirty="0" err="1">
                <a:latin typeface="Cambria Math" panose="02040503050406030204" pitchFamily="18" charset="0"/>
                <a:ea typeface="Calibri" panose="020F0502020204030204" pitchFamily="34" charset="0"/>
                <a:cs typeface="Times New Roman" panose="02020603050405020304" pitchFamily="18" charset="0"/>
              </a:rPr>
              <a:t>Δp</a:t>
            </a:r>
            <a:r>
              <a:rPr lang="tr-TR" sz="2800" dirty="0">
                <a:latin typeface="Cambria Math" panose="02040503050406030204" pitchFamily="18" charset="0"/>
                <a:ea typeface="Calibri" panose="020F0502020204030204" pitchFamily="34" charset="0"/>
                <a:cs typeface="Times New Roman" panose="02020603050405020304" pitchFamily="18" charset="0"/>
              </a:rPr>
              <a:t>, yer değişimi </a:t>
            </a:r>
            <a:r>
              <a:rPr lang="tr-TR" sz="2800" dirty="0" err="1">
                <a:latin typeface="Cambria Math" panose="02040503050406030204" pitchFamily="18" charset="0"/>
                <a:ea typeface="Calibri" panose="020F0502020204030204" pitchFamily="34" charset="0"/>
                <a:cs typeface="Times New Roman" panose="02020603050405020304" pitchFamily="18" charset="0"/>
              </a:rPr>
              <a:t>Δx</a:t>
            </a:r>
            <a:r>
              <a:rPr lang="tr-TR" sz="2800" dirty="0">
                <a:latin typeface="Cambria Math" panose="02040503050406030204" pitchFamily="18" charset="0"/>
                <a:ea typeface="Calibri" panose="020F0502020204030204" pitchFamily="34" charset="0"/>
                <a:cs typeface="Times New Roman" panose="02020603050405020304" pitchFamily="18" charset="0"/>
              </a:rPr>
              <a:t> şeklinde gösterilecek olursa:</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600"/>
              </a:spcAft>
            </a:pPr>
            <a:r>
              <a:rPr lang="tr-TR" sz="2800" dirty="0">
                <a:latin typeface="Cambria Math" panose="02040503050406030204" pitchFamily="18" charset="0"/>
                <a:ea typeface="Calibri" panose="020F0502020204030204" pitchFamily="34" charset="0"/>
                <a:cs typeface="Times New Roman" panose="02020603050405020304" pitchFamily="18" charset="0"/>
              </a:rPr>
              <a:t>                       </a:t>
            </a:r>
            <a:r>
              <a:rPr lang="tr-TR" sz="2800" b="1" dirty="0" err="1">
                <a:latin typeface="Cambria Math" panose="02040503050406030204" pitchFamily="18" charset="0"/>
                <a:ea typeface="Calibri" panose="020F0502020204030204" pitchFamily="34" charset="0"/>
                <a:cs typeface="Times New Roman" panose="02020603050405020304" pitchFamily="18" charset="0"/>
              </a:rPr>
              <a:t>Δp</a:t>
            </a:r>
            <a:r>
              <a:rPr lang="tr-TR" sz="2800" b="1" dirty="0">
                <a:latin typeface="Cambria Math" panose="02040503050406030204" pitchFamily="18" charset="0"/>
                <a:ea typeface="Calibri" panose="020F0502020204030204" pitchFamily="34" charset="0"/>
                <a:cs typeface="Times New Roman" panose="02020603050405020304" pitchFamily="18" charset="0"/>
              </a:rPr>
              <a:t> </a:t>
            </a:r>
            <a:r>
              <a:rPr lang="tr-TR" sz="2800" dirty="0">
                <a:latin typeface="Cambria Math" panose="02040503050406030204" pitchFamily="18" charset="0"/>
                <a:ea typeface="Calibri" panose="020F0502020204030204" pitchFamily="34" charset="0"/>
                <a:cs typeface="Times New Roman" panose="02020603050405020304" pitchFamily="18" charset="0"/>
              </a:rPr>
              <a:t>x</a:t>
            </a:r>
            <a:r>
              <a:rPr lang="tr-TR" sz="2800" b="1" dirty="0">
                <a:latin typeface="Cambria Math" panose="02040503050406030204" pitchFamily="18" charset="0"/>
                <a:ea typeface="Calibri" panose="020F0502020204030204" pitchFamily="34" charset="0"/>
                <a:cs typeface="Times New Roman" panose="02020603050405020304" pitchFamily="18" charset="0"/>
              </a:rPr>
              <a:t> </a:t>
            </a:r>
            <a:r>
              <a:rPr lang="tr-TR" sz="2800" b="1" dirty="0" err="1">
                <a:latin typeface="Cambria Math" panose="02040503050406030204" pitchFamily="18" charset="0"/>
                <a:ea typeface="Calibri" panose="020F0502020204030204" pitchFamily="34" charset="0"/>
                <a:cs typeface="Times New Roman" panose="02020603050405020304" pitchFamily="18" charset="0"/>
              </a:rPr>
              <a:t>Δx</a:t>
            </a:r>
            <a:r>
              <a:rPr lang="tr-TR" sz="2800" b="1" dirty="0">
                <a:latin typeface="Cambria Math" panose="02040503050406030204" pitchFamily="18" charset="0"/>
                <a:ea typeface="Calibri" panose="020F0502020204030204" pitchFamily="34" charset="0"/>
                <a:cs typeface="Times New Roman" panose="02020603050405020304" pitchFamily="18" charset="0"/>
              </a:rPr>
              <a:t> = h</a:t>
            </a:r>
            <a:r>
              <a:rPr lang="tr-TR" sz="2800" dirty="0">
                <a:latin typeface="Cambria Math" panose="02040503050406030204" pitchFamily="18" charset="0"/>
                <a:ea typeface="Calibri" panose="020F0502020204030204" pitchFamily="34" charset="0"/>
                <a:cs typeface="Times New Roman" panose="02020603050405020304" pitchFamily="18" charset="0"/>
              </a:rPr>
              <a:t>         </a:t>
            </a:r>
            <a:r>
              <a:rPr lang="tr-TR" sz="2800" dirty="0" err="1">
                <a:latin typeface="Cambria Math" panose="02040503050406030204" pitchFamily="18" charset="0"/>
                <a:ea typeface="Calibri" panose="020F0502020204030204" pitchFamily="34" charset="0"/>
                <a:cs typeface="Times New Roman" panose="02020603050405020304" pitchFamily="18" charset="0"/>
              </a:rPr>
              <a:t>dır</a:t>
            </a:r>
            <a:r>
              <a:rPr lang="tr-TR" sz="2800" dirty="0">
                <a:latin typeface="Cambria Math" panose="02040503050406030204" pitchFamily="18" charset="0"/>
                <a:ea typeface="Calibri" panose="020F0502020204030204" pitchFamily="34" charset="0"/>
                <a:cs typeface="Times New Roman" panose="02020603050405020304" pitchFamily="18" charset="0"/>
              </a:rPr>
              <a:t>.</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600"/>
              </a:spcAft>
            </a:pPr>
            <a:r>
              <a:rPr lang="tr-TR" sz="2800" dirty="0">
                <a:latin typeface="Cambria Math" panose="02040503050406030204" pitchFamily="18" charset="0"/>
                <a:ea typeface="Calibri" panose="020F0502020204030204" pitchFamily="34" charset="0"/>
                <a:cs typeface="Times New Roman" panose="02020603050405020304" pitchFamily="18" charset="0"/>
              </a:rPr>
              <a:t>      Başka bir deyişle elektronun yerini biliyorsak zamanını bilemeyiz veya zamanını biliyorsak yerini söyleyemeyiz. </a:t>
            </a:r>
            <a:r>
              <a:rPr lang="tr-TR" sz="2800" i="1" dirty="0">
                <a:latin typeface="Cambria Math" panose="02040503050406030204" pitchFamily="18" charset="0"/>
                <a:ea typeface="Calibri" panose="020F0502020204030204" pitchFamily="34" charset="0"/>
                <a:cs typeface="Times New Roman" panose="02020603050405020304" pitchFamily="18" charset="0"/>
              </a:rPr>
              <a:t>Örneğin;</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800" dirty="0" err="1">
                <a:latin typeface="Cambria Math" panose="02040503050406030204" pitchFamily="18" charset="0"/>
                <a:ea typeface="Calibri" panose="020F0502020204030204" pitchFamily="34" charset="0"/>
                <a:cs typeface="Times New Roman" panose="02020603050405020304" pitchFamily="18" charset="0"/>
              </a:rPr>
              <a:t>Δx</a:t>
            </a:r>
            <a:r>
              <a:rPr lang="tr-TR" sz="2800" dirty="0">
                <a:latin typeface="Cambria Math" panose="02040503050406030204" pitchFamily="18" charset="0"/>
                <a:ea typeface="Calibri" panose="020F0502020204030204" pitchFamily="34" charset="0"/>
                <a:cs typeface="Times New Roman" panose="02020603050405020304" pitchFamily="18" charset="0"/>
              </a:rPr>
              <a:t>  = 10</a:t>
            </a:r>
            <a:r>
              <a:rPr lang="tr-TR" sz="2800" baseline="30000" dirty="0">
                <a:latin typeface="Cambria Math" panose="02040503050406030204" pitchFamily="18" charset="0"/>
                <a:ea typeface="Calibri" panose="020F0502020204030204" pitchFamily="34" charset="0"/>
                <a:cs typeface="Times New Roman" panose="02020603050405020304" pitchFamily="18" charset="0"/>
              </a:rPr>
              <a:t>–8  </a:t>
            </a:r>
            <a:r>
              <a:rPr lang="tr-TR" sz="2800" dirty="0">
                <a:latin typeface="Cambria Math" panose="02040503050406030204" pitchFamily="18" charset="0"/>
                <a:ea typeface="Calibri" panose="020F0502020204030204" pitchFamily="34" charset="0"/>
                <a:cs typeface="Times New Roman" panose="02020603050405020304" pitchFamily="18" charset="0"/>
              </a:rPr>
              <a:t> ise;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800" dirty="0" err="1">
                <a:latin typeface="Cambria Math" panose="02040503050406030204" pitchFamily="18" charset="0"/>
                <a:ea typeface="Calibri" panose="020F0502020204030204" pitchFamily="34" charset="0"/>
                <a:cs typeface="Times New Roman" panose="02020603050405020304" pitchFamily="18" charset="0"/>
              </a:rPr>
              <a:t>Δp</a:t>
            </a:r>
            <a:r>
              <a:rPr lang="tr-TR" sz="2800" dirty="0">
                <a:latin typeface="Cambria Math" panose="02040503050406030204" pitchFamily="18" charset="0"/>
                <a:ea typeface="Calibri" panose="020F0502020204030204" pitchFamily="34" charset="0"/>
                <a:cs typeface="Times New Roman" panose="02020603050405020304" pitchFamily="18" charset="0"/>
              </a:rPr>
              <a:t> = 10</a:t>
            </a:r>
            <a:r>
              <a:rPr lang="tr-TR" sz="2800" baseline="30000" dirty="0">
                <a:latin typeface="Cambria Math" panose="02040503050406030204" pitchFamily="18" charset="0"/>
                <a:ea typeface="Calibri" panose="020F0502020204030204" pitchFamily="34" charset="0"/>
                <a:cs typeface="Times New Roman" panose="02020603050405020304" pitchFamily="18" charset="0"/>
              </a:rPr>
              <a:t>–27</a:t>
            </a:r>
            <a:r>
              <a:rPr lang="tr-TR" sz="2800" dirty="0">
                <a:latin typeface="Cambria Math" panose="02040503050406030204" pitchFamily="18" charset="0"/>
                <a:ea typeface="Calibri" panose="020F0502020204030204" pitchFamily="34" charset="0"/>
                <a:cs typeface="Times New Roman" panose="02020603050405020304" pitchFamily="18" charset="0"/>
              </a:rPr>
              <a:t> / 10</a:t>
            </a:r>
            <a:r>
              <a:rPr lang="tr-TR" sz="2800" baseline="30000" dirty="0">
                <a:latin typeface="Cambria Math" panose="02040503050406030204" pitchFamily="18" charset="0"/>
                <a:ea typeface="Calibri" panose="020F0502020204030204" pitchFamily="34" charset="0"/>
                <a:cs typeface="Times New Roman" panose="02020603050405020304" pitchFamily="18" charset="0"/>
              </a:rPr>
              <a:t>–8</a:t>
            </a:r>
            <a:r>
              <a:rPr lang="tr-TR" sz="2800" dirty="0">
                <a:latin typeface="Cambria Math" panose="02040503050406030204" pitchFamily="18" charset="0"/>
                <a:ea typeface="Calibri" panose="020F0502020204030204" pitchFamily="34" charset="0"/>
                <a:cs typeface="Times New Roman" panose="02020603050405020304" pitchFamily="18" charset="0"/>
              </a:rPr>
              <a:t> = 10</a:t>
            </a:r>
            <a:r>
              <a:rPr lang="tr-TR" sz="2800" baseline="30000" dirty="0">
                <a:latin typeface="Cambria Math" panose="02040503050406030204" pitchFamily="18" charset="0"/>
                <a:ea typeface="Calibri" panose="020F0502020204030204" pitchFamily="34" charset="0"/>
                <a:cs typeface="Times New Roman" panose="02020603050405020304" pitchFamily="18" charset="0"/>
              </a:rPr>
              <a:t>–19     </a:t>
            </a:r>
            <a:r>
              <a:rPr lang="tr-TR" sz="2800" dirty="0">
                <a:latin typeface="Cambria Math" panose="02040503050406030204" pitchFamily="18" charset="0"/>
                <a:ea typeface="Calibri" panose="020F0502020204030204" pitchFamily="34" charset="0"/>
                <a:cs typeface="Times New Roman" panose="02020603050405020304" pitchFamily="18" charset="0"/>
              </a:rPr>
              <a:t>bulunur ki bu çok küçük bir değerdir, yani belirsizdir.</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800" dirty="0">
                <a:latin typeface="Cambria Math" panose="02040503050406030204" pitchFamily="18"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sz="2800" dirty="0">
                <a:latin typeface="Cambria Math" panose="02040503050406030204" pitchFamily="18" charset="0"/>
                <a:ea typeface="Calibri" panose="020F0502020204030204" pitchFamily="34" charset="0"/>
                <a:cs typeface="Times New Roman" panose="02020603050405020304" pitchFamily="18" charset="0"/>
              </a:rPr>
              <a:t>      Yani elektronun zamana bağlı bir yeri yoktur, elektron çekirdeğin etrafında bir yük bulutu halinde döner.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43308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574158" y="464185"/>
            <a:ext cx="10779642" cy="4607545"/>
          </a:xfrm>
        </p:spPr>
        <p:txBody>
          <a:bodyPr>
            <a:normAutofit/>
          </a:bodyPr>
          <a:lstStyle/>
          <a:p>
            <a:r>
              <a:rPr lang="tr-TR" dirty="0" smtClean="0"/>
              <a:t>Değişkenlerden birini ne kadar kesin olarak belirtmeye çalışırsak diğeri o kadar belirsiz kalır. Büyük kütleler için belirsizlik, önemsenmeyecek kadar küçük, küçük kütleler için büyük yer kaplar.</a:t>
            </a:r>
          </a:p>
          <a:p>
            <a:r>
              <a:rPr lang="tr-TR" dirty="0" smtClean="0"/>
              <a:t>Atom içinde elektronun izleri çizilemeyeceği için, atom gövdesinde bulunabilme olasılığından söz edilebilir. Bu olasılık matematiksel olarak dalga mekaniğinin temel işlemidir.</a:t>
            </a:r>
            <a:endParaRPr lang="tr-TR" dirty="0"/>
          </a:p>
        </p:txBody>
      </p:sp>
    </p:spTree>
    <p:extLst>
      <p:ext uri="{BB962C8B-B14F-4D97-AF65-F5344CB8AC3E}">
        <p14:creationId xmlns:p14="http://schemas.microsoft.com/office/powerpoint/2010/main" val="10900690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04825"/>
            <a:ext cx="10515600" cy="4351338"/>
          </a:xfrm>
        </p:spPr>
        <p:txBody>
          <a:bodyPr/>
          <a:lstStyle/>
          <a:p>
            <a:r>
              <a:rPr lang="tr-TR" dirty="0"/>
              <a:t> Kuantum mekaniğinden çıkarılan sonuçlara göre elektronların yerleşimi şöyle olmaktadır</a:t>
            </a:r>
            <a:r>
              <a:rPr lang="tr-TR" dirty="0" smtClean="0"/>
              <a:t>:</a:t>
            </a:r>
          </a:p>
          <a:p>
            <a:r>
              <a:rPr lang="tr-TR" dirty="0"/>
              <a:t>En basit atom olan hidrojen atomu ele alınacak olursa 1s deki tek elektron için yük bulutunun yoğunluğu çekirdeğe yaklaştıkça </a:t>
            </a:r>
            <a:r>
              <a:rPr lang="tr-TR" dirty="0" smtClean="0"/>
              <a:t>artar. </a:t>
            </a:r>
            <a:r>
              <a:rPr lang="tr-TR" dirty="0"/>
              <a:t>Eğer fotoğraflar ayrı ayrı çekilip üst üste konulursa </a:t>
            </a:r>
            <a:r>
              <a:rPr lang="tr-TR" dirty="0" smtClean="0"/>
              <a:t>Şekildeki </a:t>
            </a:r>
            <a:r>
              <a:rPr lang="tr-TR" dirty="0"/>
              <a:t>şekil elde edilir.</a:t>
            </a:r>
          </a:p>
          <a:p>
            <a:endParaRPr lang="tr-TR" dirty="0"/>
          </a:p>
        </p:txBody>
      </p:sp>
      <p:pic>
        <p:nvPicPr>
          <p:cNvPr id="5" name="Resim 4"/>
          <p:cNvPicPr/>
          <p:nvPr/>
        </p:nvPicPr>
        <p:blipFill>
          <a:blip r:embed="rId2" cstate="print"/>
          <a:srcRect/>
          <a:stretch>
            <a:fillRect/>
          </a:stretch>
        </p:blipFill>
        <p:spPr bwMode="auto">
          <a:xfrm>
            <a:off x="3504609" y="3337198"/>
            <a:ext cx="3489960" cy="3293110"/>
          </a:xfrm>
          <a:prstGeom prst="rect">
            <a:avLst/>
          </a:prstGeom>
          <a:noFill/>
          <a:ln w="9525">
            <a:noFill/>
            <a:miter lim="800000"/>
            <a:headEnd/>
            <a:tailEnd/>
          </a:ln>
        </p:spPr>
      </p:pic>
    </p:spTree>
    <p:extLst>
      <p:ext uri="{BB962C8B-B14F-4D97-AF65-F5344CB8AC3E}">
        <p14:creationId xmlns:p14="http://schemas.microsoft.com/office/powerpoint/2010/main" val="7299255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3080" y="809625"/>
            <a:ext cx="11394440" cy="4351338"/>
          </a:xfrm>
        </p:spPr>
        <p:txBody>
          <a:bodyPr/>
          <a:lstStyle/>
          <a:p>
            <a:r>
              <a:rPr lang="tr-TR" dirty="0"/>
              <a:t>1s elektronları için çekirdekten bir r uzaklığında durum ne olacaktır? Çekirdekten </a:t>
            </a:r>
            <a:r>
              <a:rPr lang="tr-TR" dirty="0" smtClean="0"/>
              <a:t>uzaklaştıkça </a:t>
            </a:r>
            <a:r>
              <a:rPr lang="tr-TR" dirty="0"/>
              <a:t>elektron yük yoğunluğu azalır fakat elektronun bulunması gereken yerlerin sayısı artar. </a:t>
            </a:r>
            <a:endParaRPr lang="tr-TR" dirty="0" smtClean="0"/>
          </a:p>
          <a:p>
            <a:r>
              <a:rPr lang="tr-TR" dirty="0" smtClean="0"/>
              <a:t>Elektron </a:t>
            </a:r>
            <a:r>
              <a:rPr lang="tr-TR" dirty="0"/>
              <a:t>yük yoğunluğu a yarıçaplı bir kürenin yüzeyinde maksimumdur, sonra yavaş yavaş </a:t>
            </a:r>
            <a:r>
              <a:rPr lang="tr-TR" dirty="0" smtClean="0"/>
              <a:t>azalır.</a:t>
            </a:r>
          </a:p>
          <a:p>
            <a:r>
              <a:rPr lang="tr-TR" dirty="0">
                <a:latin typeface="Cambria Math" panose="02040503050406030204" pitchFamily="18" charset="0"/>
                <a:ea typeface="Calibri" panose="020F0502020204030204" pitchFamily="34" charset="0"/>
                <a:cs typeface="Times New Roman" panose="02020603050405020304" pitchFamily="18" charset="0"/>
              </a:rPr>
              <a:t>s </a:t>
            </a:r>
            <a:r>
              <a:rPr lang="tr-TR" dirty="0" err="1">
                <a:latin typeface="Cambria Math" panose="02040503050406030204" pitchFamily="18" charset="0"/>
                <a:ea typeface="Calibri" panose="020F0502020204030204" pitchFamily="34" charset="0"/>
                <a:cs typeface="Times New Roman" panose="02020603050405020304" pitchFamily="18" charset="0"/>
              </a:rPr>
              <a:t>orbitalleri</a:t>
            </a:r>
            <a:r>
              <a:rPr lang="tr-TR" dirty="0">
                <a:latin typeface="Cambria Math" panose="02040503050406030204" pitchFamily="18" charset="0"/>
                <a:ea typeface="Calibri" panose="020F0502020204030204" pitchFamily="34" charset="0"/>
                <a:cs typeface="Times New Roman" panose="02020603050405020304" pitchFamily="18" charset="0"/>
              </a:rPr>
              <a:t> çekirdeğe daha yakın, p </a:t>
            </a:r>
            <a:r>
              <a:rPr lang="tr-TR" dirty="0" err="1">
                <a:latin typeface="Cambria Math" panose="02040503050406030204" pitchFamily="18" charset="0"/>
                <a:ea typeface="Calibri" panose="020F0502020204030204" pitchFamily="34" charset="0"/>
                <a:cs typeface="Times New Roman" panose="02020603050405020304" pitchFamily="18" charset="0"/>
              </a:rPr>
              <a:t>orbitalleri</a:t>
            </a:r>
            <a:r>
              <a:rPr lang="tr-TR" dirty="0">
                <a:latin typeface="Cambria Math" panose="02040503050406030204" pitchFamily="18" charset="0"/>
                <a:ea typeface="Calibri" panose="020F0502020204030204" pitchFamily="34" charset="0"/>
                <a:cs typeface="Times New Roman" panose="02020603050405020304" pitchFamily="18" charset="0"/>
              </a:rPr>
              <a:t> ise daha uzaktır. s </a:t>
            </a:r>
            <a:r>
              <a:rPr lang="tr-TR" dirty="0" err="1">
                <a:latin typeface="Cambria Math" panose="02040503050406030204" pitchFamily="18" charset="0"/>
                <a:ea typeface="Calibri" panose="020F0502020204030204" pitchFamily="34" charset="0"/>
                <a:cs typeface="Times New Roman" panose="02020603050405020304" pitchFamily="18" charset="0"/>
              </a:rPr>
              <a:t>orbitallerinin</a:t>
            </a:r>
            <a:r>
              <a:rPr lang="tr-TR" dirty="0">
                <a:latin typeface="Cambria Math" panose="02040503050406030204" pitchFamily="18" charset="0"/>
                <a:ea typeface="Calibri" panose="020F0502020204030204" pitchFamily="34" charset="0"/>
                <a:cs typeface="Times New Roman" panose="02020603050405020304" pitchFamily="18" charset="0"/>
              </a:rPr>
              <a:t> küresel bir dağılımı olmasına karşılık p </a:t>
            </a:r>
            <a:r>
              <a:rPr lang="tr-TR" dirty="0" err="1">
                <a:latin typeface="Cambria Math" panose="02040503050406030204" pitchFamily="18" charset="0"/>
                <a:ea typeface="Calibri" panose="020F0502020204030204" pitchFamily="34" charset="0"/>
                <a:cs typeface="Times New Roman" panose="02020603050405020304" pitchFamily="18" charset="0"/>
              </a:rPr>
              <a:t>orbitalleri</a:t>
            </a:r>
            <a:r>
              <a:rPr lang="tr-TR" dirty="0">
                <a:latin typeface="Cambria Math" panose="02040503050406030204" pitchFamily="18" charset="0"/>
                <a:ea typeface="Calibri" panose="020F0502020204030204" pitchFamily="34" charset="0"/>
                <a:cs typeface="Times New Roman" panose="02020603050405020304" pitchFamily="18" charset="0"/>
              </a:rPr>
              <a:t> </a:t>
            </a:r>
            <a:r>
              <a:rPr lang="tr-TR" dirty="0" err="1" smtClean="0">
                <a:latin typeface="Cambria Math" panose="02040503050406030204" pitchFamily="18" charset="0"/>
                <a:ea typeface="Calibri" panose="020F0502020204030204" pitchFamily="34" charset="0"/>
                <a:cs typeface="Times New Roman" panose="02020603050405020304" pitchFamily="18" charset="0"/>
              </a:rPr>
              <a:t>p</a:t>
            </a:r>
            <a:r>
              <a:rPr lang="tr-TR" baseline="-25000" dirty="0" err="1" smtClean="0">
                <a:latin typeface="Cambria Math" panose="02040503050406030204" pitchFamily="18" charset="0"/>
                <a:ea typeface="Calibri" panose="020F0502020204030204" pitchFamily="34" charset="0"/>
                <a:cs typeface="Times New Roman" panose="02020603050405020304" pitchFamily="18" charset="0"/>
              </a:rPr>
              <a:t>x</a:t>
            </a:r>
            <a:r>
              <a:rPr lang="tr-TR" dirty="0">
                <a:latin typeface="Cambria Math" panose="02040503050406030204" pitchFamily="18" charset="0"/>
                <a:ea typeface="Calibri" panose="020F0502020204030204" pitchFamily="34" charset="0"/>
                <a:cs typeface="Times New Roman" panose="02020603050405020304" pitchFamily="18" charset="0"/>
              </a:rPr>
              <a:t>, </a:t>
            </a:r>
            <a:r>
              <a:rPr lang="tr-TR" dirty="0" err="1">
                <a:latin typeface="Cambria Math" panose="02040503050406030204" pitchFamily="18" charset="0"/>
                <a:ea typeface="Calibri" panose="020F0502020204030204" pitchFamily="34" charset="0"/>
                <a:cs typeface="Times New Roman" panose="02020603050405020304" pitchFamily="18" charset="0"/>
              </a:rPr>
              <a:t>p</a:t>
            </a:r>
            <a:r>
              <a:rPr lang="tr-TR" baseline="-25000" dirty="0" err="1">
                <a:latin typeface="Cambria Math" panose="02040503050406030204" pitchFamily="18" charset="0"/>
                <a:ea typeface="Calibri" panose="020F0502020204030204" pitchFamily="34" charset="0"/>
                <a:cs typeface="Times New Roman" panose="02020603050405020304" pitchFamily="18" charset="0"/>
              </a:rPr>
              <a:t>y</a:t>
            </a:r>
            <a:r>
              <a:rPr lang="tr-TR" dirty="0">
                <a:latin typeface="Cambria Math" panose="02040503050406030204" pitchFamily="18" charset="0"/>
                <a:ea typeface="Calibri" panose="020F0502020204030204" pitchFamily="34" charset="0"/>
                <a:cs typeface="Times New Roman" panose="02020603050405020304" pitchFamily="18" charset="0"/>
              </a:rPr>
              <a:t> ve </a:t>
            </a:r>
            <a:r>
              <a:rPr lang="tr-TR" dirty="0" err="1">
                <a:latin typeface="Cambria Math" panose="02040503050406030204" pitchFamily="18" charset="0"/>
                <a:ea typeface="Calibri" panose="020F0502020204030204" pitchFamily="34" charset="0"/>
                <a:cs typeface="Times New Roman" panose="02020603050405020304" pitchFamily="18" charset="0"/>
              </a:rPr>
              <a:t>p</a:t>
            </a:r>
            <a:r>
              <a:rPr lang="tr-TR" baseline="-25000" dirty="0" err="1">
                <a:latin typeface="Cambria Math" panose="02040503050406030204" pitchFamily="18" charset="0"/>
                <a:ea typeface="Calibri" panose="020F0502020204030204" pitchFamily="34" charset="0"/>
                <a:cs typeface="Times New Roman" panose="02020603050405020304" pitchFamily="18" charset="0"/>
              </a:rPr>
              <a:t>z</a:t>
            </a:r>
            <a:r>
              <a:rPr lang="tr-TR" dirty="0">
                <a:latin typeface="Cambria Math" panose="02040503050406030204" pitchFamily="18" charset="0"/>
                <a:ea typeface="Calibri" panose="020F0502020204030204" pitchFamily="34" charset="0"/>
                <a:cs typeface="Times New Roman" panose="02020603050405020304" pitchFamily="18" charset="0"/>
              </a:rPr>
              <a:t> olmak üzere eksenlerin iki tarafında şişkinlik halindedir.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2559372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88909" y="16559"/>
            <a:ext cx="4901418" cy="996315"/>
          </a:xfrm>
        </p:spPr>
        <p:txBody>
          <a:bodyPr>
            <a:normAutofit fontScale="90000"/>
          </a:bodyPr>
          <a:lstStyle/>
          <a:p>
            <a:r>
              <a:rPr lang="tr-TR" b="1" dirty="0">
                <a:solidFill>
                  <a:srgbClr val="FF0000"/>
                </a:solidFill>
              </a:rPr>
              <a:t>ELEKTRONLARIN </a:t>
            </a:r>
            <a:r>
              <a:rPr lang="tr-TR" b="1" dirty="0" smtClean="0">
                <a:solidFill>
                  <a:srgbClr val="FF0000"/>
                </a:solidFill>
              </a:rPr>
              <a:t>SPİNİ</a:t>
            </a:r>
            <a:endParaRPr lang="tr-TR" dirty="0">
              <a:solidFill>
                <a:srgbClr val="FF0000"/>
              </a:solidFill>
            </a:endParaRPr>
          </a:p>
        </p:txBody>
      </p:sp>
      <p:sp>
        <p:nvSpPr>
          <p:cNvPr id="3" name="İçerik Yer Tutucusu 2"/>
          <p:cNvSpPr>
            <a:spLocks noGrp="1"/>
          </p:cNvSpPr>
          <p:nvPr>
            <p:ph idx="1"/>
          </p:nvPr>
        </p:nvSpPr>
        <p:spPr>
          <a:xfrm>
            <a:off x="284480" y="1329397"/>
            <a:ext cx="11616788" cy="5528603"/>
          </a:xfrm>
        </p:spPr>
        <p:txBody>
          <a:bodyPr>
            <a:normAutofit/>
          </a:bodyPr>
          <a:lstStyle/>
          <a:p>
            <a:pPr marL="0" indent="0">
              <a:buNone/>
            </a:pPr>
            <a:r>
              <a:rPr lang="tr-TR" dirty="0" smtClean="0"/>
              <a:t>Spin kelime anlamıyla kendi ekseni etrafında dönme demektir. Bir </a:t>
            </a:r>
            <a:r>
              <a:rPr lang="tr-TR" dirty="0" err="1" smtClean="0"/>
              <a:t>orbitalde</a:t>
            </a:r>
            <a:r>
              <a:rPr lang="tr-TR" dirty="0" smtClean="0"/>
              <a:t> bulunan 2 elektron birbirlerinden ancak </a:t>
            </a:r>
            <a:r>
              <a:rPr lang="tr-TR" dirty="0" err="1" smtClean="0"/>
              <a:t>spin</a:t>
            </a:r>
            <a:r>
              <a:rPr lang="tr-TR" dirty="0" smtClean="0"/>
              <a:t> özelliklerinin farklı olması ile ayrılırlar. Elektronların </a:t>
            </a:r>
            <a:r>
              <a:rPr lang="tr-TR" dirty="0" err="1" smtClean="0"/>
              <a:t>spin</a:t>
            </a:r>
            <a:r>
              <a:rPr lang="tr-TR" dirty="0" smtClean="0"/>
              <a:t> özellikleri moleküllere </a:t>
            </a:r>
            <a:r>
              <a:rPr lang="tr-TR" dirty="0" err="1" smtClean="0"/>
              <a:t>magnetik</a:t>
            </a:r>
            <a:r>
              <a:rPr lang="tr-TR" dirty="0" smtClean="0"/>
              <a:t> özellik kazandırır. Buna göre 3 tip </a:t>
            </a:r>
            <a:r>
              <a:rPr lang="tr-TR" dirty="0" err="1" smtClean="0"/>
              <a:t>magnetik</a:t>
            </a:r>
            <a:r>
              <a:rPr lang="tr-TR" dirty="0" smtClean="0"/>
              <a:t> özellik vardır.</a:t>
            </a:r>
          </a:p>
          <a:p>
            <a:pPr marL="514350" indent="-514350">
              <a:buAutoNum type="arabicPeriod"/>
            </a:pPr>
            <a:r>
              <a:rPr lang="tr-TR" dirty="0" err="1" smtClean="0">
                <a:solidFill>
                  <a:srgbClr val="FF0000"/>
                </a:solidFill>
              </a:rPr>
              <a:t>Ferromagnetik</a:t>
            </a:r>
            <a:r>
              <a:rPr lang="tr-TR" dirty="0" smtClean="0"/>
              <a:t>: Bu tür elementlere mıknatıs yaklaştırıldığı zaman kendileri mıknatıs gibi davranırlar. Mıknatıs uzaklaştırıldığında elementler mıknatıs gibi davranmaya devam ederler. Örneğin demir ve kobalt.</a:t>
            </a:r>
          </a:p>
          <a:p>
            <a:pPr marL="514350" indent="-514350">
              <a:buAutoNum type="arabicPeriod" startAt="2"/>
            </a:pPr>
            <a:r>
              <a:rPr lang="tr-TR" dirty="0" err="1" smtClean="0">
                <a:solidFill>
                  <a:srgbClr val="FF0000"/>
                </a:solidFill>
              </a:rPr>
              <a:t>Paramagnetik</a:t>
            </a:r>
            <a:r>
              <a:rPr lang="tr-TR" dirty="0" smtClean="0">
                <a:solidFill>
                  <a:srgbClr val="FF0000"/>
                </a:solidFill>
              </a:rPr>
              <a:t>: </a:t>
            </a:r>
            <a:r>
              <a:rPr lang="tr-TR" dirty="0" smtClean="0"/>
              <a:t>Bu tür elementler mıknatıs yaklaştırıldığında az veya çok mıknatıs tarafından çekilirler, mıknatıs uzaklaştırıldığında ise element veya moleküllerin mıknatıs özelliği kaybolur. Örnek: CuSO</a:t>
            </a:r>
            <a:r>
              <a:rPr lang="tr-TR" baseline="-25000" dirty="0" smtClean="0"/>
              <a:t>4</a:t>
            </a:r>
            <a:r>
              <a:rPr lang="tr-TR" dirty="0" smtClean="0"/>
              <a:t>, O</a:t>
            </a:r>
            <a:r>
              <a:rPr lang="tr-TR" baseline="-25000" dirty="0" smtClean="0"/>
              <a:t>2</a:t>
            </a:r>
          </a:p>
          <a:p>
            <a:pPr marL="0" indent="0">
              <a:buNone/>
            </a:pPr>
            <a:r>
              <a:rPr lang="tr-TR" dirty="0">
                <a:solidFill>
                  <a:srgbClr val="C00000"/>
                </a:solidFill>
              </a:rPr>
              <a:t>3. </a:t>
            </a:r>
            <a:r>
              <a:rPr lang="tr-TR" dirty="0" smtClean="0">
                <a:solidFill>
                  <a:srgbClr val="C00000"/>
                </a:solidFill>
              </a:rPr>
              <a:t>  </a:t>
            </a:r>
            <a:r>
              <a:rPr lang="tr-TR" dirty="0" err="1" smtClean="0">
                <a:solidFill>
                  <a:srgbClr val="C00000"/>
                </a:solidFill>
              </a:rPr>
              <a:t>Diamagnetik</a:t>
            </a:r>
            <a:r>
              <a:rPr lang="tr-TR" dirty="0"/>
              <a:t>: Bu tip elementler mıknatıs tarafından itilirler. Örnek: </a:t>
            </a:r>
            <a:r>
              <a:rPr lang="tr-TR" dirty="0" err="1"/>
              <a:t>NaCl</a:t>
            </a:r>
            <a:r>
              <a:rPr lang="tr-TR" dirty="0"/>
              <a:t>, </a:t>
            </a:r>
            <a:r>
              <a:rPr lang="tr-TR" dirty="0" err="1"/>
              <a:t>KCl</a:t>
            </a:r>
            <a:endParaRPr lang="tr-TR" dirty="0"/>
          </a:p>
          <a:p>
            <a:pPr marL="514350" indent="-514350">
              <a:buAutoNum type="arabicPeriod" startAt="2"/>
            </a:pPr>
            <a:endParaRPr lang="tr-TR" baseline="-25000" dirty="0"/>
          </a:p>
          <a:p>
            <a:pPr marL="0" indent="0">
              <a:buNone/>
            </a:pPr>
            <a:endParaRPr lang="tr-TR" dirty="0"/>
          </a:p>
        </p:txBody>
      </p:sp>
    </p:spTree>
    <p:extLst>
      <p:ext uri="{BB962C8B-B14F-4D97-AF65-F5344CB8AC3E}">
        <p14:creationId xmlns:p14="http://schemas.microsoft.com/office/powerpoint/2010/main" val="1016527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3218" y="446991"/>
            <a:ext cx="11690253" cy="5813132"/>
          </a:xfrm>
        </p:spPr>
        <p:txBody>
          <a:bodyPr/>
          <a:lstStyle/>
          <a:p>
            <a:pPr marL="0" indent="0">
              <a:buNone/>
            </a:pPr>
            <a:r>
              <a:rPr lang="tr-TR" dirty="0" smtClean="0"/>
              <a:t>   Kendi ekseni etrafında dönen her çekirdek mıknatıs özelliği gösterir. Elementlere bu özelliği veren en dış yörüngesinde bulunan elektronlardır. Eğer en dış yörüngede tek bir elektron olsa idi bütün elementler mıknatıs özelliği gösterirlerdi. Böyle olmasının nedeni:</a:t>
            </a:r>
          </a:p>
          <a:p>
            <a:pPr marL="514350" indent="-514350">
              <a:buAutoNum type="arabicPeriod"/>
            </a:pPr>
            <a:r>
              <a:rPr lang="tr-TR" dirty="0" smtClean="0"/>
              <a:t>Elektronlar eğer çiftleşmemiş is tek başlarına mıknatıs özelliği gösterirler. Hiçbir zaman </a:t>
            </a:r>
            <a:r>
              <a:rPr lang="tr-TR" dirty="0" err="1" smtClean="0"/>
              <a:t>spinleri</a:t>
            </a:r>
            <a:r>
              <a:rPr lang="tr-TR" dirty="0" smtClean="0"/>
              <a:t> aynı yönde olan bulunamaz. </a:t>
            </a:r>
            <a:r>
              <a:rPr lang="tr-TR" dirty="0" err="1" smtClean="0"/>
              <a:t>Spinleri</a:t>
            </a:r>
            <a:r>
              <a:rPr lang="tr-TR" dirty="0" smtClean="0"/>
              <a:t> zıt olarak birbirlerini oluştururlar. Zıt </a:t>
            </a:r>
            <a:r>
              <a:rPr lang="tr-TR" dirty="0" err="1" smtClean="0"/>
              <a:t>spinler</a:t>
            </a:r>
            <a:r>
              <a:rPr lang="tr-TR" dirty="0" smtClean="0"/>
              <a:t> birbirlerine göre çekim kuvveti meydana getirirler. Elektronlar birbirine yapışmayıp devamlı döndüğünde bunu engelleyen </a:t>
            </a:r>
            <a:r>
              <a:rPr lang="tr-TR" dirty="0" err="1" smtClean="0"/>
              <a:t>magnetik</a:t>
            </a:r>
            <a:r>
              <a:rPr lang="tr-TR" dirty="0" smtClean="0"/>
              <a:t> olarak birbirlerini iten zıt </a:t>
            </a:r>
            <a:r>
              <a:rPr lang="tr-TR" dirty="0" err="1" smtClean="0"/>
              <a:t>spinleri</a:t>
            </a:r>
            <a:r>
              <a:rPr lang="tr-TR" dirty="0" smtClean="0"/>
              <a:t> </a:t>
            </a:r>
            <a:r>
              <a:rPr lang="tr-TR" dirty="0" err="1" smtClean="0"/>
              <a:t>biraraya</a:t>
            </a:r>
            <a:r>
              <a:rPr lang="tr-TR" dirty="0" smtClean="0"/>
              <a:t> getirir.</a:t>
            </a:r>
          </a:p>
          <a:p>
            <a:pPr marL="514350" indent="-514350">
              <a:buAutoNum type="arabicPeriod"/>
            </a:pPr>
            <a:r>
              <a:rPr lang="tr-TR" dirty="0" err="1" smtClean="0"/>
              <a:t>Orbitalde</a:t>
            </a:r>
            <a:r>
              <a:rPr lang="tr-TR" dirty="0" smtClean="0"/>
              <a:t> tek elektron varsa mıknatıs özellik gösterebilir. Fakat en dış yörüngede tek elektron olan elementlerde bile yük ayrılımı homojen olmamaktadır.</a:t>
            </a:r>
            <a:endParaRPr lang="tr-TR" dirty="0"/>
          </a:p>
        </p:txBody>
      </p:sp>
    </p:spTree>
    <p:extLst>
      <p:ext uri="{BB962C8B-B14F-4D97-AF65-F5344CB8AC3E}">
        <p14:creationId xmlns:p14="http://schemas.microsoft.com/office/powerpoint/2010/main" val="1272741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solidFill>
                  <a:srgbClr val="C00000"/>
                </a:solidFill>
              </a:rPr>
              <a:t>STERN-GERLACH</a:t>
            </a:r>
            <a:r>
              <a:rPr lang="tr-TR" b="1" dirty="0">
                <a:solidFill>
                  <a:srgbClr val="C00000"/>
                </a:solidFill>
              </a:rPr>
              <a:t>  DENEYİ </a:t>
            </a:r>
            <a:r>
              <a:rPr lang="tr-TR" dirty="0">
                <a:solidFill>
                  <a:srgbClr val="C00000"/>
                </a:solidFill>
              </a:rPr>
              <a:t/>
            </a:r>
            <a:br>
              <a:rPr lang="tr-TR" dirty="0">
                <a:solidFill>
                  <a:srgbClr val="C00000"/>
                </a:solidFill>
              </a:rPr>
            </a:br>
            <a:endParaRPr lang="tr-TR" dirty="0">
              <a:solidFill>
                <a:srgbClr val="C00000"/>
              </a:solidFill>
            </a:endParaRPr>
          </a:p>
        </p:txBody>
      </p:sp>
      <p:sp>
        <p:nvSpPr>
          <p:cNvPr id="3" name="İçerik Yer Tutucusu 2"/>
          <p:cNvSpPr>
            <a:spLocks noGrp="1"/>
          </p:cNvSpPr>
          <p:nvPr>
            <p:ph idx="1"/>
          </p:nvPr>
        </p:nvSpPr>
        <p:spPr/>
        <p:txBody>
          <a:bodyPr/>
          <a:lstStyle/>
          <a:p>
            <a:pPr marL="0" indent="0">
              <a:buNone/>
            </a:pPr>
            <a:r>
              <a:rPr lang="tr-TR" i="1" dirty="0" err="1" smtClean="0"/>
              <a:t>Otto</a:t>
            </a:r>
            <a:r>
              <a:rPr lang="tr-TR" i="1" dirty="0" smtClean="0"/>
              <a:t> </a:t>
            </a:r>
            <a:r>
              <a:rPr lang="tr-TR" i="1" dirty="0" err="1"/>
              <a:t>Stern</a:t>
            </a:r>
            <a:r>
              <a:rPr lang="tr-TR" dirty="0"/>
              <a:t> ve </a:t>
            </a:r>
            <a:r>
              <a:rPr lang="tr-TR" i="1" dirty="0" err="1"/>
              <a:t>Walther</a:t>
            </a:r>
            <a:r>
              <a:rPr lang="tr-TR" i="1" dirty="0"/>
              <a:t> </a:t>
            </a:r>
            <a:r>
              <a:rPr lang="tr-TR" i="1" dirty="0" err="1"/>
              <a:t>Gerlach</a:t>
            </a:r>
            <a:r>
              <a:rPr lang="tr-TR" dirty="0"/>
              <a:t> tarafından </a:t>
            </a:r>
            <a:r>
              <a:rPr lang="tr-TR" dirty="0" smtClean="0"/>
              <a:t>atomların </a:t>
            </a:r>
            <a:r>
              <a:rPr lang="tr-TR" dirty="0" err="1" smtClean="0"/>
              <a:t>magnetik</a:t>
            </a:r>
            <a:r>
              <a:rPr lang="tr-TR" dirty="0" smtClean="0"/>
              <a:t> özellikleri bir deneyle gösterilmiştir.</a:t>
            </a:r>
          </a:p>
          <a:p>
            <a:pPr marL="0" indent="0">
              <a:buNone/>
            </a:pPr>
            <a:r>
              <a:rPr lang="tr-TR" dirty="0" smtClean="0"/>
              <a:t>Deneyde gümüş</a:t>
            </a:r>
            <a:r>
              <a:rPr lang="tr-TR" dirty="0"/>
              <a:t>, buharlaştırıcı bir fırında buharlaştırılarak yani gaz fazına geçirilerek serbest </a:t>
            </a:r>
            <a:r>
              <a:rPr lang="tr-TR" dirty="0" err="1"/>
              <a:t>Ag</a:t>
            </a:r>
            <a:r>
              <a:rPr lang="tr-TR" dirty="0"/>
              <a:t> </a:t>
            </a:r>
            <a:r>
              <a:rPr lang="tr-TR" dirty="0" smtClean="0"/>
              <a:t>atomları demeti bir </a:t>
            </a:r>
            <a:r>
              <a:rPr lang="tr-TR" dirty="0" err="1"/>
              <a:t>mıknatıs’ın</a:t>
            </a:r>
            <a:r>
              <a:rPr lang="tr-TR" dirty="0"/>
              <a:t> kutupları arasından geçirilir ve demetlerin yönü önlerine konulan </a:t>
            </a:r>
            <a:r>
              <a:rPr lang="tr-TR" dirty="0" err="1"/>
              <a:t>ZnS</a:t>
            </a:r>
            <a:r>
              <a:rPr lang="tr-TR" dirty="0"/>
              <a:t> sürülmüş yüzey üzerinde meydana getirdiği işaretlerine göre </a:t>
            </a:r>
            <a:r>
              <a:rPr lang="tr-TR" dirty="0" smtClean="0"/>
              <a:t>incelenmiştir. </a:t>
            </a:r>
            <a:endParaRPr lang="tr-TR" dirty="0"/>
          </a:p>
        </p:txBody>
      </p:sp>
    </p:spTree>
    <p:extLst>
      <p:ext uri="{BB962C8B-B14F-4D97-AF65-F5344CB8AC3E}">
        <p14:creationId xmlns:p14="http://schemas.microsoft.com/office/powerpoint/2010/main" val="3702011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4765" y="1350818"/>
            <a:ext cx="10572300" cy="3618748"/>
          </a:xfrm>
        </p:spPr>
        <p:txBody>
          <a:bodyPr/>
          <a:lstStyle/>
          <a:p>
            <a:pPr marL="0" indent="0">
              <a:buNone/>
            </a:pPr>
            <a:r>
              <a:rPr lang="tr-TR" dirty="0" smtClean="0"/>
              <a:t>Bir </a:t>
            </a:r>
            <a:r>
              <a:rPr lang="tr-TR" dirty="0"/>
              <a:t>elementin bilimsel olarak ilk bulunuşu </a:t>
            </a:r>
            <a:r>
              <a:rPr lang="tr-TR" u="sng" dirty="0">
                <a:hlinkClick r:id="rId2" tooltip="1649"/>
              </a:rPr>
              <a:t>1649</a:t>
            </a:r>
            <a:r>
              <a:rPr lang="tr-TR" dirty="0"/>
              <a:t> yılında </a:t>
            </a:r>
            <a:r>
              <a:rPr lang="tr-TR" i="1" u="sng" dirty="0">
                <a:hlinkClick r:id="rId3" tooltip="Henning Brand (sayfa mevcut değil)"/>
              </a:rPr>
              <a:t>Henning Brand</a:t>
            </a:r>
            <a:r>
              <a:rPr lang="tr-TR" dirty="0"/>
              <a:t> '</a:t>
            </a:r>
            <a:r>
              <a:rPr lang="tr-TR" dirty="0" err="1"/>
              <a:t>ın</a:t>
            </a:r>
            <a:r>
              <a:rPr lang="tr-TR" dirty="0"/>
              <a:t> </a:t>
            </a:r>
            <a:r>
              <a:rPr lang="tr-TR" u="sng" dirty="0">
                <a:hlinkClick r:id="rId4" tooltip="Fosfor"/>
              </a:rPr>
              <a:t>fosforu</a:t>
            </a:r>
            <a:r>
              <a:rPr lang="tr-TR" dirty="0"/>
              <a:t> bulmasıyla başlamıştır. </a:t>
            </a:r>
            <a:endParaRPr lang="tr-TR" dirty="0" smtClean="0"/>
          </a:p>
          <a:p>
            <a:pPr marL="0" indent="0">
              <a:buNone/>
            </a:pPr>
            <a:r>
              <a:rPr lang="tr-TR" dirty="0" smtClean="0"/>
              <a:t>Günümüzde </a:t>
            </a:r>
            <a:r>
              <a:rPr lang="tr-TR" dirty="0"/>
              <a:t>85 tanesi doğal kaynaklardan izole edilmiş diğerleri ancak nükleer reaksiyonlarla elde edilmiş 109 elementin varlığı bilinmektedir. 101 numaralı elemente periyodik sistemin kurucusunun adına izafeten “</a:t>
            </a:r>
            <a:r>
              <a:rPr lang="tr-TR" i="1" dirty="0"/>
              <a:t>Mendelevyum</a:t>
            </a:r>
            <a:r>
              <a:rPr lang="tr-TR" dirty="0"/>
              <a:t>” adı verilmiştir. </a:t>
            </a:r>
            <a:endParaRPr lang="tr-TR" dirty="0" smtClean="0"/>
          </a:p>
          <a:p>
            <a:pPr marL="0" indent="0">
              <a:buNone/>
            </a:pPr>
            <a:r>
              <a:rPr lang="tr-TR" dirty="0" smtClean="0"/>
              <a:t>Keza </a:t>
            </a:r>
            <a:r>
              <a:rPr lang="tr-TR" dirty="0"/>
              <a:t>atom yapısının açıklanmasında çok önemli katkıları olan </a:t>
            </a:r>
            <a:r>
              <a:rPr lang="tr-TR" i="1" dirty="0" err="1"/>
              <a:t>Bohr</a:t>
            </a:r>
            <a:r>
              <a:rPr lang="tr-TR" dirty="0"/>
              <a:t> ‘un ismi de 107 </a:t>
            </a:r>
            <a:r>
              <a:rPr lang="tr-TR" dirty="0" err="1"/>
              <a:t>nolu</a:t>
            </a:r>
            <a:r>
              <a:rPr lang="tr-TR" dirty="0"/>
              <a:t> elemente verilmiştir. </a:t>
            </a:r>
            <a:endParaRPr lang="en-US" dirty="0"/>
          </a:p>
        </p:txBody>
      </p:sp>
    </p:spTree>
    <p:extLst>
      <p:ext uri="{BB962C8B-B14F-4D97-AF65-F5344CB8AC3E}">
        <p14:creationId xmlns:p14="http://schemas.microsoft.com/office/powerpoint/2010/main" val="7603137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9560" y="403225"/>
            <a:ext cx="11252200" cy="4351338"/>
          </a:xfrm>
        </p:spPr>
        <p:txBody>
          <a:bodyPr>
            <a:normAutofit/>
          </a:bodyPr>
          <a:lstStyle/>
          <a:p>
            <a:pPr marL="0" indent="0">
              <a:buNone/>
            </a:pPr>
            <a:r>
              <a:rPr lang="tr-TR" dirty="0"/>
              <a:t>Deney sonucunda </a:t>
            </a:r>
            <a:r>
              <a:rPr lang="tr-TR" dirty="0" smtClean="0"/>
              <a:t>atom demeti iki kısma ayrılır ve bu ayrılmanın ilk doğrultuya zıt yönlerde olduğu görülmüştür.</a:t>
            </a:r>
          </a:p>
          <a:p>
            <a:pPr marL="0" indent="0">
              <a:buNone/>
            </a:pPr>
            <a:r>
              <a:rPr lang="tr-TR" dirty="0"/>
              <a:t>G</a:t>
            </a:r>
            <a:r>
              <a:rPr lang="tr-TR" dirty="0" smtClean="0"/>
              <a:t>ümüş </a:t>
            </a:r>
            <a:r>
              <a:rPr lang="tr-TR" dirty="0"/>
              <a:t>atomunun elektronik konfigürasyonu[</a:t>
            </a:r>
            <a:r>
              <a:rPr lang="tr-TR" dirty="0" err="1"/>
              <a:t>Kr</a:t>
            </a:r>
            <a:r>
              <a:rPr lang="tr-TR" dirty="0"/>
              <a:t>] 5s</a:t>
            </a:r>
            <a:r>
              <a:rPr lang="tr-TR" baseline="30000" dirty="0"/>
              <a:t>1</a:t>
            </a:r>
            <a:r>
              <a:rPr lang="tr-TR" dirty="0"/>
              <a:t> 4d</a:t>
            </a:r>
            <a:r>
              <a:rPr lang="tr-TR" baseline="30000" dirty="0"/>
              <a:t>10</a:t>
            </a:r>
            <a:r>
              <a:rPr lang="tr-TR" dirty="0"/>
              <a:t>    şeklindedir</a:t>
            </a:r>
            <a:r>
              <a:rPr lang="tr-TR" dirty="0" smtClean="0"/>
              <a:t>.</a:t>
            </a:r>
          </a:p>
          <a:p>
            <a:r>
              <a:rPr lang="tr-TR" dirty="0"/>
              <a:t>Yani; d </a:t>
            </a:r>
            <a:r>
              <a:rPr lang="tr-TR" dirty="0" err="1"/>
              <a:t>orbitalleri</a:t>
            </a:r>
            <a:r>
              <a:rPr lang="tr-TR" dirty="0"/>
              <a:t> tamamen doludur ve 5s</a:t>
            </a:r>
            <a:r>
              <a:rPr lang="tr-TR" baseline="30000" dirty="0"/>
              <a:t>1</a:t>
            </a:r>
            <a:r>
              <a:rPr lang="tr-TR" dirty="0"/>
              <a:t> de bir elektron tek başına bulunmaktadır. </a:t>
            </a:r>
          </a:p>
          <a:p>
            <a:r>
              <a:rPr lang="tr-TR" dirty="0"/>
              <a:t>Elektron tek başına bulunduğunda (5s</a:t>
            </a:r>
            <a:r>
              <a:rPr lang="tr-TR" baseline="30000" dirty="0"/>
              <a:t>1</a:t>
            </a:r>
            <a:r>
              <a:rPr lang="tr-TR" dirty="0"/>
              <a:t>) </a:t>
            </a:r>
            <a:r>
              <a:rPr lang="tr-TR" baseline="30000" dirty="0"/>
              <a:t> </a:t>
            </a:r>
            <a:r>
              <a:rPr lang="tr-TR" dirty="0" err="1"/>
              <a:t>spini</a:t>
            </a:r>
            <a:r>
              <a:rPr lang="tr-TR" dirty="0"/>
              <a:t> nedeniyle bir manyetik alan meydana getirir ve dolayısıyla mıknatısın arasından geçerken kendi yarattığı alana göre atomlar da sapma göstermeli yani bir yöne doğru sapma olmalıydı. </a:t>
            </a:r>
          </a:p>
          <a:p>
            <a:pPr marL="0" indent="0">
              <a:buNone/>
            </a:pPr>
            <a:endParaRPr lang="tr-TR" dirty="0"/>
          </a:p>
          <a:p>
            <a:endParaRPr lang="tr-TR" dirty="0"/>
          </a:p>
        </p:txBody>
      </p:sp>
    </p:spTree>
    <p:extLst>
      <p:ext uri="{BB962C8B-B14F-4D97-AF65-F5344CB8AC3E}">
        <p14:creationId xmlns:p14="http://schemas.microsoft.com/office/powerpoint/2010/main" val="22247705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7960" y="789304"/>
            <a:ext cx="11821160" cy="5550535"/>
          </a:xfrm>
        </p:spPr>
        <p:txBody>
          <a:bodyPr>
            <a:normAutofit/>
          </a:bodyPr>
          <a:lstStyle/>
          <a:p>
            <a:r>
              <a:rPr lang="tr-TR" dirty="0" smtClean="0"/>
              <a:t>Halbuki </a:t>
            </a:r>
            <a:r>
              <a:rPr lang="tr-TR" dirty="0"/>
              <a:t>deneyde iki yöne sapma olmaktadır. Bu şunu göstermektedir; gümüş atomlarının 5s</a:t>
            </a:r>
            <a:r>
              <a:rPr lang="tr-TR" baseline="30000" dirty="0"/>
              <a:t>1</a:t>
            </a:r>
            <a:r>
              <a:rPr lang="tr-TR" dirty="0"/>
              <a:t> deki tek elektronların % 50 si bir yönde </a:t>
            </a:r>
            <a:r>
              <a:rPr lang="tr-TR" dirty="0" smtClean="0"/>
              <a:t>diğer </a:t>
            </a:r>
            <a:r>
              <a:rPr lang="tr-TR" dirty="0"/>
              <a:t>% 50 si ise diğer </a:t>
            </a:r>
            <a:r>
              <a:rPr lang="tr-TR" dirty="0" smtClean="0"/>
              <a:t>yönde dönmektedir </a:t>
            </a:r>
            <a:r>
              <a:rPr lang="tr-TR" dirty="0"/>
              <a:t>ve mıknatısın iki kutbundan da etkilenme olmaktadır. </a:t>
            </a:r>
            <a:endParaRPr lang="tr-TR" dirty="0" smtClean="0"/>
          </a:p>
          <a:p>
            <a:r>
              <a:rPr lang="tr-TR" dirty="0"/>
              <a:t>Eğer % 100 ‘ü aynı yönde </a:t>
            </a:r>
            <a:r>
              <a:rPr lang="tr-TR" dirty="0" smtClean="0"/>
              <a:t>dönseydi, </a:t>
            </a:r>
            <a:r>
              <a:rPr lang="tr-TR" dirty="0"/>
              <a:t>aynı kutuplu manyetik alan nedeniyle  elektronlar birbirlerini itecekler ve bir arada bulunamayacaklardı dolayısıyla gümüş atomları var olmayacaktı. </a:t>
            </a:r>
            <a:endParaRPr lang="tr-TR" dirty="0" smtClean="0"/>
          </a:p>
          <a:p>
            <a:r>
              <a:rPr lang="tr-TR" dirty="0"/>
              <a:t> Gümüşe </a:t>
            </a:r>
            <a:r>
              <a:rPr lang="tr-TR" dirty="0" err="1"/>
              <a:t>paramanyetik</a:t>
            </a:r>
            <a:r>
              <a:rPr lang="tr-TR" dirty="0"/>
              <a:t> özelliği veren 5s</a:t>
            </a:r>
            <a:r>
              <a:rPr lang="tr-TR" baseline="30000" dirty="0"/>
              <a:t>1</a:t>
            </a:r>
            <a:r>
              <a:rPr lang="tr-TR" dirty="0"/>
              <a:t> deki bu iki yönde dönen elektronlardır. </a:t>
            </a:r>
          </a:p>
        </p:txBody>
      </p:sp>
    </p:spTree>
    <p:extLst>
      <p:ext uri="{BB962C8B-B14F-4D97-AF65-F5344CB8AC3E}">
        <p14:creationId xmlns:p14="http://schemas.microsoft.com/office/powerpoint/2010/main" val="2469451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538" y="990738"/>
            <a:ext cx="11406810" cy="5092010"/>
          </a:xfrm>
        </p:spPr>
        <p:txBody>
          <a:bodyPr>
            <a:normAutofit/>
          </a:bodyPr>
          <a:lstStyle/>
          <a:p>
            <a:r>
              <a:rPr lang="tr-TR" sz="3000" dirty="0"/>
              <a:t>Periyodik tablodaki son büyük değişiklik, </a:t>
            </a:r>
            <a:r>
              <a:rPr lang="tr-TR" sz="3000" u="sng" dirty="0">
                <a:hlinkClick r:id="rId2" tooltip="20. yüzyıl"/>
              </a:rPr>
              <a:t>20. yüzyılın</a:t>
            </a:r>
            <a:r>
              <a:rPr lang="tr-TR" sz="3000" dirty="0"/>
              <a:t> ortalarında </a:t>
            </a:r>
            <a:r>
              <a:rPr lang="tr-TR" sz="3000" i="1" u="sng" dirty="0">
                <a:hlinkClick r:id="rId3" tooltip="Glenn Seaborg (sayfa mevcut değil)"/>
              </a:rPr>
              <a:t>Glenn Seaborg</a:t>
            </a:r>
            <a:r>
              <a:rPr lang="tr-TR" sz="3000" i="1" dirty="0"/>
              <a:t> </a:t>
            </a:r>
            <a:r>
              <a:rPr lang="tr-TR" sz="3000" dirty="0"/>
              <a:t>'un çalışması sonucunda  ortaya çıkmıştır. </a:t>
            </a:r>
            <a:r>
              <a:rPr lang="tr-TR" sz="3000" i="1" dirty="0" err="1"/>
              <a:t>Seaborg</a:t>
            </a:r>
            <a:r>
              <a:rPr lang="tr-TR" sz="3000" dirty="0"/>
              <a:t>, </a:t>
            </a:r>
            <a:r>
              <a:rPr lang="tr-TR" sz="3000" u="sng" dirty="0">
                <a:hlinkClick r:id="rId4" tooltip="1940"/>
              </a:rPr>
              <a:t>1940</a:t>
            </a:r>
            <a:r>
              <a:rPr lang="tr-TR" sz="3000" dirty="0"/>
              <a:t> da </a:t>
            </a:r>
            <a:r>
              <a:rPr lang="tr-TR" sz="3000" u="sng" dirty="0">
                <a:hlinkClick r:id="rId5" tooltip="Plutonyum"/>
              </a:rPr>
              <a:t>plutonyum’u</a:t>
            </a:r>
            <a:r>
              <a:rPr lang="tr-TR" sz="3000" dirty="0"/>
              <a:t> sonra da  94 den 102 ye kadar olan tüm </a:t>
            </a:r>
            <a:r>
              <a:rPr lang="tr-TR" sz="3000" u="sng" dirty="0">
                <a:hlinkClick r:id="rId6" tooltip="Uranyum"/>
              </a:rPr>
              <a:t>uranyum</a:t>
            </a:r>
            <a:r>
              <a:rPr lang="tr-TR" sz="3000" dirty="0"/>
              <a:t> ötesi elementleri buldu. Periyodik tablodaki </a:t>
            </a:r>
            <a:r>
              <a:rPr lang="tr-TR" sz="3000" u="sng" dirty="0">
                <a:hlinkClick r:id="rId7" tooltip="Lantanit"/>
              </a:rPr>
              <a:t>lantanit</a:t>
            </a:r>
            <a:r>
              <a:rPr lang="tr-TR" sz="3000" dirty="0"/>
              <a:t> serisinin altına </a:t>
            </a:r>
            <a:r>
              <a:rPr lang="tr-TR" sz="3000" u="sng" dirty="0">
                <a:hlinkClick r:id="rId8" tooltip="Aktinit"/>
              </a:rPr>
              <a:t>aktinitler</a:t>
            </a:r>
            <a:r>
              <a:rPr lang="tr-TR" sz="3000" dirty="0"/>
              <a:t> serisini yerleştirdi. </a:t>
            </a:r>
            <a:endParaRPr lang="tr-TR" sz="3000" dirty="0" smtClean="0"/>
          </a:p>
          <a:p>
            <a:r>
              <a:rPr lang="tr-TR" sz="3000" dirty="0" smtClean="0"/>
              <a:t>Helyum</a:t>
            </a:r>
            <a:r>
              <a:rPr lang="tr-TR" sz="3000" dirty="0"/>
              <a:t>, 2 numaralı element olmasına karşılık çok sonraları bulunmuştur. İngiliz fizikçi ve kimyacı </a:t>
            </a:r>
            <a:r>
              <a:rPr lang="tr-TR" sz="3000" i="1" dirty="0"/>
              <a:t>William </a:t>
            </a:r>
            <a:r>
              <a:rPr lang="tr-TR" sz="3000" i="1" dirty="0" err="1"/>
              <a:t>Crookes</a:t>
            </a:r>
            <a:r>
              <a:rPr lang="tr-TR" sz="3000" dirty="0"/>
              <a:t> 1895 te </a:t>
            </a:r>
            <a:r>
              <a:rPr lang="tr-TR" sz="3000" dirty="0" err="1"/>
              <a:t>güneşden</a:t>
            </a:r>
            <a:r>
              <a:rPr lang="tr-TR" sz="3000" dirty="0"/>
              <a:t> gelen ışınları incelerken bulmuş ve yunanca “güneşe ait” anlamında </a:t>
            </a:r>
            <a:r>
              <a:rPr lang="tr-TR" sz="3000" i="1" dirty="0"/>
              <a:t>helyum</a:t>
            </a:r>
            <a:r>
              <a:rPr lang="tr-TR" sz="3000" dirty="0"/>
              <a:t> adını vermiştir.</a:t>
            </a:r>
          </a:p>
        </p:txBody>
      </p:sp>
    </p:spTree>
    <p:extLst>
      <p:ext uri="{BB962C8B-B14F-4D97-AF65-F5344CB8AC3E}">
        <p14:creationId xmlns:p14="http://schemas.microsoft.com/office/powerpoint/2010/main" val="1984210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079" y="434145"/>
            <a:ext cx="11509512" cy="5569089"/>
          </a:xfrm>
        </p:spPr>
        <p:txBody>
          <a:bodyPr>
            <a:noAutofit/>
          </a:bodyPr>
          <a:lstStyle/>
          <a:p>
            <a:r>
              <a:rPr lang="en-US" sz="3200" dirty="0" err="1" smtClean="0"/>
              <a:t>Periyodik</a:t>
            </a:r>
            <a:r>
              <a:rPr lang="en-US" sz="3200" dirty="0" smtClean="0"/>
              <a:t> </a:t>
            </a:r>
            <a:r>
              <a:rPr lang="en-US" sz="3200" dirty="0" err="1" smtClean="0"/>
              <a:t>sistemin</a:t>
            </a:r>
            <a:r>
              <a:rPr lang="en-US" sz="3200" dirty="0" smtClean="0"/>
              <a:t> </a:t>
            </a:r>
            <a:r>
              <a:rPr lang="en-US" sz="3200" dirty="0" err="1" smtClean="0"/>
              <a:t>bugünkü</a:t>
            </a:r>
            <a:r>
              <a:rPr lang="en-US" sz="3200" dirty="0" smtClean="0"/>
              <a:t> </a:t>
            </a:r>
            <a:r>
              <a:rPr lang="en-US" sz="3200" dirty="0" err="1" smtClean="0"/>
              <a:t>anlamında</a:t>
            </a:r>
            <a:r>
              <a:rPr lang="en-US" sz="3200" dirty="0" smtClean="0"/>
              <a:t>, </a:t>
            </a:r>
            <a:r>
              <a:rPr lang="en-US" sz="3200" dirty="0" err="1" smtClean="0"/>
              <a:t>elementler</a:t>
            </a:r>
            <a:r>
              <a:rPr lang="en-US" sz="3200" dirty="0" smtClean="0"/>
              <a:t> </a:t>
            </a:r>
            <a:r>
              <a:rPr lang="en-US" sz="3200" dirty="0" err="1" smtClean="0"/>
              <a:t>artan</a:t>
            </a:r>
            <a:r>
              <a:rPr lang="en-US" sz="3200" dirty="0" smtClean="0"/>
              <a:t> atom </a:t>
            </a:r>
            <a:r>
              <a:rPr lang="en-US" sz="3200" dirty="0" err="1" smtClean="0"/>
              <a:t>numaralarına</a:t>
            </a:r>
            <a:r>
              <a:rPr lang="en-US" sz="3200" dirty="0" smtClean="0"/>
              <a:t> </a:t>
            </a:r>
            <a:r>
              <a:rPr lang="en-US" sz="3200" dirty="0" err="1" smtClean="0"/>
              <a:t>göre</a:t>
            </a:r>
            <a:r>
              <a:rPr lang="en-US" sz="3200" dirty="0" smtClean="0"/>
              <a:t> </a:t>
            </a:r>
            <a:r>
              <a:rPr lang="en-US" sz="3200" dirty="0" err="1" smtClean="0"/>
              <a:t>sıralanacak</a:t>
            </a:r>
            <a:r>
              <a:rPr lang="en-US" sz="3200" dirty="0" smtClean="0"/>
              <a:t> </a:t>
            </a:r>
            <a:r>
              <a:rPr lang="en-US" sz="3200" dirty="0" err="1" smtClean="0"/>
              <a:t>olursa</a:t>
            </a:r>
            <a:r>
              <a:rPr lang="en-US" sz="3200" dirty="0" smtClean="0"/>
              <a:t> </a:t>
            </a:r>
            <a:r>
              <a:rPr lang="en-US" sz="3200" dirty="0" err="1" smtClean="0"/>
              <a:t>bazı</a:t>
            </a:r>
            <a:r>
              <a:rPr lang="en-US" sz="3200" dirty="0" smtClean="0"/>
              <a:t> </a:t>
            </a:r>
            <a:r>
              <a:rPr lang="en-US" sz="3200" dirty="0" err="1" smtClean="0"/>
              <a:t>özelliklerin</a:t>
            </a:r>
            <a:r>
              <a:rPr lang="en-US" sz="3200" dirty="0" smtClean="0"/>
              <a:t> </a:t>
            </a:r>
            <a:r>
              <a:rPr lang="en-US" sz="3200" dirty="0" err="1" smtClean="0"/>
              <a:t>tekrarlandığı</a:t>
            </a:r>
            <a:r>
              <a:rPr lang="en-US" sz="3200" dirty="0" smtClean="0"/>
              <a:t> </a:t>
            </a:r>
            <a:r>
              <a:rPr lang="en-US" sz="3200" dirty="0" err="1" smtClean="0"/>
              <a:t>görülmektedir</a:t>
            </a:r>
            <a:r>
              <a:rPr lang="en-US" sz="3200" dirty="0" smtClean="0"/>
              <a:t>. </a:t>
            </a:r>
          </a:p>
          <a:p>
            <a:r>
              <a:rPr lang="en-US" sz="3200" dirty="0" smtClean="0"/>
              <a:t>Bu </a:t>
            </a:r>
            <a:r>
              <a:rPr lang="en-US" sz="3200" dirty="0" err="1" smtClean="0"/>
              <a:t>olayı</a:t>
            </a:r>
            <a:r>
              <a:rPr lang="en-US" sz="3200" dirty="0" smtClean="0"/>
              <a:t> </a:t>
            </a:r>
            <a:r>
              <a:rPr lang="en-US" sz="3200" dirty="0" err="1" smtClean="0"/>
              <a:t>açıklayabilmek</a:t>
            </a:r>
            <a:r>
              <a:rPr lang="en-US" sz="3200" dirty="0" smtClean="0"/>
              <a:t> </a:t>
            </a:r>
            <a:r>
              <a:rPr lang="en-US" sz="3200" dirty="0" err="1" smtClean="0"/>
              <a:t>için</a:t>
            </a:r>
            <a:r>
              <a:rPr lang="en-US" sz="3200" dirty="0" smtClean="0"/>
              <a:t> </a:t>
            </a:r>
            <a:r>
              <a:rPr lang="en-US" sz="3200" dirty="0" err="1" smtClean="0"/>
              <a:t>elementlerin</a:t>
            </a:r>
            <a:r>
              <a:rPr lang="en-US" sz="3200" dirty="0" smtClean="0"/>
              <a:t> </a:t>
            </a:r>
            <a:r>
              <a:rPr lang="en-US" sz="3200" dirty="0" err="1" smtClean="0"/>
              <a:t>reaksiyona</a:t>
            </a:r>
            <a:r>
              <a:rPr lang="en-US" sz="3200" dirty="0" smtClean="0"/>
              <a:t> </a:t>
            </a:r>
            <a:r>
              <a:rPr lang="en-US" sz="3200" dirty="0" err="1" smtClean="0"/>
              <a:t>girme</a:t>
            </a:r>
            <a:r>
              <a:rPr lang="en-US" sz="3200" dirty="0" smtClean="0"/>
              <a:t> </a:t>
            </a:r>
            <a:r>
              <a:rPr lang="en-US" sz="3200" dirty="0" err="1" smtClean="0"/>
              <a:t>özellikleri</a:t>
            </a:r>
            <a:r>
              <a:rPr lang="en-US" sz="3200" dirty="0" smtClean="0"/>
              <a:t> </a:t>
            </a:r>
            <a:r>
              <a:rPr lang="en-US" sz="3200" dirty="0" err="1" smtClean="0"/>
              <a:t>ele</a:t>
            </a:r>
            <a:r>
              <a:rPr lang="en-US" sz="3200" dirty="0" smtClean="0"/>
              <a:t> </a:t>
            </a:r>
            <a:r>
              <a:rPr lang="en-US" sz="3200" dirty="0" err="1" smtClean="0"/>
              <a:t>alınmalıdır</a:t>
            </a:r>
            <a:r>
              <a:rPr lang="en-US" sz="3200" dirty="0" smtClean="0"/>
              <a:t>. </a:t>
            </a:r>
          </a:p>
          <a:p>
            <a:r>
              <a:rPr lang="en-US" sz="3200" dirty="0" err="1" smtClean="0"/>
              <a:t>Yeteri</a:t>
            </a:r>
            <a:r>
              <a:rPr lang="en-US" sz="3200" dirty="0" smtClean="0"/>
              <a:t> </a:t>
            </a:r>
            <a:r>
              <a:rPr lang="en-US" sz="3200" dirty="0" err="1" smtClean="0"/>
              <a:t>derecede</a:t>
            </a:r>
            <a:r>
              <a:rPr lang="en-US" sz="3200" dirty="0" smtClean="0"/>
              <a:t> inert </a:t>
            </a:r>
            <a:r>
              <a:rPr lang="en-US" sz="3200" dirty="0" err="1" smtClean="0"/>
              <a:t>maddeler</a:t>
            </a:r>
            <a:r>
              <a:rPr lang="en-US" sz="3200" dirty="0" smtClean="0"/>
              <a:t> </a:t>
            </a:r>
            <a:r>
              <a:rPr lang="en-US" sz="3200" dirty="0" err="1" smtClean="0"/>
              <a:t>dışında</a:t>
            </a:r>
            <a:r>
              <a:rPr lang="en-US" sz="3200" dirty="0" smtClean="0"/>
              <a:t> (</a:t>
            </a:r>
            <a:r>
              <a:rPr lang="en-US" sz="3200" dirty="0" err="1" smtClean="0"/>
              <a:t>reaksiyona</a:t>
            </a:r>
            <a:r>
              <a:rPr lang="en-US" sz="3200" dirty="0" smtClean="0"/>
              <a:t> </a:t>
            </a:r>
            <a:r>
              <a:rPr lang="en-US" sz="3200" dirty="0" err="1" smtClean="0"/>
              <a:t>girme</a:t>
            </a:r>
            <a:r>
              <a:rPr lang="en-US" sz="3200" dirty="0" smtClean="0"/>
              <a:t> </a:t>
            </a:r>
            <a:r>
              <a:rPr lang="en-US" sz="3200" dirty="0" err="1" smtClean="0"/>
              <a:t>eğilimi</a:t>
            </a:r>
            <a:r>
              <a:rPr lang="en-US" sz="3200" dirty="0" smtClean="0"/>
              <a:t> </a:t>
            </a:r>
            <a:r>
              <a:rPr lang="en-US" sz="3200" dirty="0" err="1" smtClean="0"/>
              <a:t>olmayan</a:t>
            </a:r>
            <a:r>
              <a:rPr lang="en-US" sz="3200" dirty="0" smtClean="0"/>
              <a:t> Ne, </a:t>
            </a:r>
            <a:r>
              <a:rPr lang="en-US" sz="3200" dirty="0" err="1" smtClean="0"/>
              <a:t>Ar</a:t>
            </a:r>
            <a:r>
              <a:rPr lang="en-US" sz="3200" dirty="0" smtClean="0"/>
              <a:t> </a:t>
            </a:r>
            <a:r>
              <a:rPr lang="en-US" sz="3200" dirty="0" err="1" smtClean="0"/>
              <a:t>gibi</a:t>
            </a:r>
            <a:r>
              <a:rPr lang="en-US" sz="3200" dirty="0" smtClean="0"/>
              <a:t> </a:t>
            </a:r>
            <a:r>
              <a:rPr lang="en-US" sz="3200" dirty="0" err="1" smtClean="0"/>
              <a:t>bir</a:t>
            </a:r>
            <a:r>
              <a:rPr lang="en-US" sz="3200" dirty="0" smtClean="0"/>
              <a:t> </a:t>
            </a:r>
            <a:r>
              <a:rPr lang="en-US" sz="3200" dirty="0" err="1" smtClean="0"/>
              <a:t>kaç</a:t>
            </a:r>
            <a:r>
              <a:rPr lang="en-US" sz="3200" dirty="0" smtClean="0"/>
              <a:t> element </a:t>
            </a:r>
            <a:r>
              <a:rPr lang="en-US" sz="3200" dirty="0" err="1" smtClean="0"/>
              <a:t>hariç</a:t>
            </a:r>
            <a:r>
              <a:rPr lang="en-US" sz="3200" dirty="0" smtClean="0"/>
              <a:t>) </a:t>
            </a:r>
            <a:r>
              <a:rPr lang="en-US" sz="3200" dirty="0" err="1" smtClean="0"/>
              <a:t>diğer</a:t>
            </a:r>
            <a:r>
              <a:rPr lang="en-US" sz="3200" dirty="0" smtClean="0"/>
              <a:t> </a:t>
            </a:r>
            <a:r>
              <a:rPr lang="en-US" sz="3200" dirty="0" err="1" smtClean="0"/>
              <a:t>elementlerin</a:t>
            </a:r>
            <a:r>
              <a:rPr lang="en-US" sz="3200" dirty="0" smtClean="0"/>
              <a:t> </a:t>
            </a:r>
            <a:r>
              <a:rPr lang="en-US" sz="3200" dirty="0" err="1" smtClean="0"/>
              <a:t>büyük</a:t>
            </a:r>
            <a:r>
              <a:rPr lang="en-US" sz="3200" dirty="0" smtClean="0"/>
              <a:t> </a:t>
            </a:r>
            <a:r>
              <a:rPr lang="en-US" sz="3200" dirty="0" err="1" smtClean="0"/>
              <a:t>çoğunluğu</a:t>
            </a:r>
            <a:r>
              <a:rPr lang="en-US" sz="3200" dirty="0" smtClean="0"/>
              <a:t> </a:t>
            </a:r>
            <a:r>
              <a:rPr lang="en-US" sz="3200" dirty="0" err="1" smtClean="0"/>
              <a:t>birbirleri</a:t>
            </a:r>
            <a:r>
              <a:rPr lang="en-US" sz="3200" dirty="0" smtClean="0"/>
              <a:t> </a:t>
            </a:r>
            <a:r>
              <a:rPr lang="en-US" sz="3200" dirty="0" err="1" smtClean="0"/>
              <a:t>ile</a:t>
            </a:r>
            <a:r>
              <a:rPr lang="en-US" sz="3200" dirty="0" smtClean="0"/>
              <a:t> </a:t>
            </a:r>
            <a:r>
              <a:rPr lang="en-US" sz="3200" dirty="0" err="1" smtClean="0"/>
              <a:t>reaksiyon</a:t>
            </a:r>
            <a:r>
              <a:rPr lang="en-US" sz="3200" dirty="0" smtClean="0"/>
              <a:t> </a:t>
            </a:r>
            <a:r>
              <a:rPr lang="en-US" sz="3200" dirty="0" err="1" smtClean="0"/>
              <a:t>vermektedirler</a:t>
            </a:r>
            <a:r>
              <a:rPr lang="en-US" sz="3200" dirty="0" smtClean="0"/>
              <a:t>.</a:t>
            </a:r>
          </a:p>
          <a:p>
            <a:r>
              <a:rPr lang="tr-TR" sz="3200" dirty="0"/>
              <a:t>Genelde periyodik tabloda aynı kimyasal özellikleri gösteren bazı element grupları özel isimler ile bilinmektedir </a:t>
            </a:r>
            <a:endParaRPr lang="en-US" sz="3200" dirty="0" smtClean="0"/>
          </a:p>
        </p:txBody>
      </p:sp>
    </p:spTree>
    <p:extLst>
      <p:ext uri="{BB962C8B-B14F-4D97-AF65-F5344CB8AC3E}">
        <p14:creationId xmlns:p14="http://schemas.microsoft.com/office/powerpoint/2010/main" val="1344247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104" y="553416"/>
            <a:ext cx="10757453" cy="5867262"/>
          </a:xfrm>
        </p:spPr>
        <p:txBody>
          <a:bodyPr>
            <a:normAutofit/>
          </a:bodyPr>
          <a:lstStyle/>
          <a:p>
            <a:r>
              <a:rPr lang="en-US" sz="3200" dirty="0" smtClean="0"/>
              <a:t>Atom </a:t>
            </a:r>
            <a:r>
              <a:rPr lang="en-US" sz="3200" dirty="0" err="1" smtClean="0"/>
              <a:t>numaraları</a:t>
            </a:r>
            <a:r>
              <a:rPr lang="en-US" sz="3200" dirty="0" smtClean="0"/>
              <a:t> 2,10,18,36,54 </a:t>
            </a:r>
            <a:r>
              <a:rPr lang="en-US" sz="3200" dirty="0" err="1" smtClean="0"/>
              <a:t>ve</a:t>
            </a:r>
            <a:r>
              <a:rPr lang="en-US" sz="3200" dirty="0" smtClean="0"/>
              <a:t> 86 </a:t>
            </a:r>
            <a:r>
              <a:rPr lang="en-US" sz="3200" dirty="0" err="1" smtClean="0"/>
              <a:t>olan</a:t>
            </a:r>
            <a:r>
              <a:rPr lang="en-US" sz="3200" dirty="0" smtClean="0"/>
              <a:t> He, Ne, </a:t>
            </a:r>
            <a:r>
              <a:rPr lang="en-US" sz="3200" dirty="0" err="1" smtClean="0"/>
              <a:t>Ar</a:t>
            </a:r>
            <a:r>
              <a:rPr lang="en-US" sz="3200" dirty="0" smtClean="0"/>
              <a:t>, Kr, </a:t>
            </a:r>
            <a:r>
              <a:rPr lang="en-US" sz="3200" dirty="0" err="1" smtClean="0"/>
              <a:t>Xe</a:t>
            </a:r>
            <a:r>
              <a:rPr lang="en-US" sz="3200" dirty="0" smtClean="0"/>
              <a:t>, Rn </a:t>
            </a:r>
            <a:r>
              <a:rPr lang="en-US" sz="3200" dirty="0" err="1" smtClean="0"/>
              <a:t>bu</a:t>
            </a:r>
            <a:r>
              <a:rPr lang="en-US" sz="3200" dirty="0" smtClean="0"/>
              <a:t> </a:t>
            </a:r>
            <a:r>
              <a:rPr lang="en-US" sz="3200" dirty="0" err="1" smtClean="0"/>
              <a:t>gruba</a:t>
            </a:r>
            <a:r>
              <a:rPr lang="en-US" sz="3200" dirty="0" smtClean="0"/>
              <a:t> </a:t>
            </a:r>
            <a:r>
              <a:rPr lang="en-US" sz="3200" dirty="0" err="1" smtClean="0"/>
              <a:t>dahil</a:t>
            </a:r>
            <a:r>
              <a:rPr lang="en-US" sz="3200" dirty="0" smtClean="0"/>
              <a:t> </a:t>
            </a:r>
            <a:r>
              <a:rPr lang="en-US" sz="3200" dirty="0" err="1" smtClean="0"/>
              <a:t>elementlerdir</a:t>
            </a:r>
            <a:r>
              <a:rPr lang="en-US" sz="3200" dirty="0" smtClean="0"/>
              <a:t>. </a:t>
            </a:r>
            <a:r>
              <a:rPr lang="en-US" sz="3200" dirty="0" err="1" smtClean="0"/>
              <a:t>Bunlara</a:t>
            </a:r>
            <a:r>
              <a:rPr lang="en-US" sz="3200" dirty="0" smtClean="0"/>
              <a:t> </a:t>
            </a:r>
            <a:r>
              <a:rPr lang="en-US" sz="3200" b="1" dirty="0" err="1" smtClean="0">
                <a:solidFill>
                  <a:srgbClr val="FF0000"/>
                </a:solidFill>
              </a:rPr>
              <a:t>Asal</a:t>
            </a:r>
            <a:r>
              <a:rPr lang="en-US" sz="3200" b="1" dirty="0" smtClean="0">
                <a:solidFill>
                  <a:srgbClr val="FF0000"/>
                </a:solidFill>
              </a:rPr>
              <a:t> </a:t>
            </a:r>
            <a:r>
              <a:rPr lang="en-US" sz="3200" b="1" dirty="0" err="1" smtClean="0">
                <a:solidFill>
                  <a:srgbClr val="FF0000"/>
                </a:solidFill>
              </a:rPr>
              <a:t>gaz</a:t>
            </a:r>
            <a:r>
              <a:rPr lang="en-US" sz="3200" b="1" dirty="0" smtClean="0">
                <a:solidFill>
                  <a:srgbClr val="FF0000"/>
                </a:solidFill>
              </a:rPr>
              <a:t> </a:t>
            </a:r>
            <a:r>
              <a:rPr lang="en-US" sz="3200" dirty="0" err="1" smtClean="0"/>
              <a:t>ya</a:t>
            </a:r>
            <a:r>
              <a:rPr lang="en-US" sz="3200" dirty="0" smtClean="0"/>
              <a:t> da </a:t>
            </a:r>
            <a:r>
              <a:rPr lang="en-US" sz="3200" b="1" dirty="0" err="1" smtClean="0">
                <a:solidFill>
                  <a:srgbClr val="FF0000"/>
                </a:solidFill>
              </a:rPr>
              <a:t>soygaz</a:t>
            </a:r>
            <a:r>
              <a:rPr lang="en-US" sz="3200" dirty="0" smtClean="0"/>
              <a:t> </a:t>
            </a:r>
            <a:r>
              <a:rPr lang="en-US" sz="3200" dirty="0" err="1" smtClean="0"/>
              <a:t>adı</a:t>
            </a:r>
            <a:r>
              <a:rPr lang="en-US" sz="3200" dirty="0" smtClean="0"/>
              <a:t> </a:t>
            </a:r>
            <a:r>
              <a:rPr lang="en-US" sz="3200" dirty="0" err="1" smtClean="0"/>
              <a:t>verilir</a:t>
            </a:r>
            <a:r>
              <a:rPr lang="en-US" sz="3200" dirty="0" smtClean="0"/>
              <a:t>. </a:t>
            </a:r>
            <a:r>
              <a:rPr lang="tr-TR" sz="3200" dirty="0" smtClean="0"/>
              <a:t>Diğer </a:t>
            </a:r>
            <a:r>
              <a:rPr lang="tr-TR" sz="3200" dirty="0"/>
              <a:t>elementler ile reaksiyon vermezler. Ancak özel şartlarda H </a:t>
            </a:r>
            <a:r>
              <a:rPr lang="tr-TR" sz="3200" dirty="0" smtClean="0"/>
              <a:t>ve </a:t>
            </a:r>
            <a:r>
              <a:rPr lang="tr-TR" sz="3200" dirty="0"/>
              <a:t>F ile reaksiyon verirler.</a:t>
            </a:r>
            <a:r>
              <a:rPr lang="tr-TR" sz="3200" dirty="0" smtClean="0">
                <a:effectLst/>
              </a:rPr>
              <a:t> </a:t>
            </a:r>
            <a:endParaRPr lang="en-US" sz="3200" dirty="0"/>
          </a:p>
          <a:p>
            <a:endParaRPr lang="en-US" sz="3200" dirty="0" smtClean="0"/>
          </a:p>
        </p:txBody>
      </p:sp>
      <p:pic>
        <p:nvPicPr>
          <p:cNvPr id="2" name="Resim 1"/>
          <p:cNvPicPr>
            <a:picLocks noChangeAspect="1"/>
          </p:cNvPicPr>
          <p:nvPr/>
        </p:nvPicPr>
        <p:blipFill>
          <a:blip r:embed="rId2"/>
          <a:stretch>
            <a:fillRect/>
          </a:stretch>
        </p:blipFill>
        <p:spPr>
          <a:xfrm>
            <a:off x="2584173" y="2647112"/>
            <a:ext cx="6094808" cy="3087874"/>
          </a:xfrm>
          <a:prstGeom prst="rect">
            <a:avLst/>
          </a:prstGeom>
        </p:spPr>
      </p:pic>
    </p:spTree>
    <p:extLst>
      <p:ext uri="{BB962C8B-B14F-4D97-AF65-F5344CB8AC3E}">
        <p14:creationId xmlns:p14="http://schemas.microsoft.com/office/powerpoint/2010/main" val="568275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1609" y="513660"/>
            <a:ext cx="11506200" cy="4351338"/>
          </a:xfrm>
        </p:spPr>
        <p:txBody>
          <a:bodyPr/>
          <a:lstStyle/>
          <a:p>
            <a:r>
              <a:rPr lang="en-US" dirty="0" err="1"/>
              <a:t>Periyodik</a:t>
            </a:r>
            <a:r>
              <a:rPr lang="en-US" dirty="0"/>
              <a:t> </a:t>
            </a:r>
            <a:r>
              <a:rPr lang="en-US" dirty="0" err="1"/>
              <a:t>sistemde</a:t>
            </a:r>
            <a:r>
              <a:rPr lang="en-US" dirty="0"/>
              <a:t> </a:t>
            </a:r>
            <a:r>
              <a:rPr lang="en-US" dirty="0" err="1"/>
              <a:t>asal</a:t>
            </a:r>
            <a:r>
              <a:rPr lang="en-US" dirty="0"/>
              <a:t> </a:t>
            </a:r>
            <a:r>
              <a:rPr lang="en-US" dirty="0" err="1"/>
              <a:t>gazlardan</a:t>
            </a:r>
            <a:r>
              <a:rPr lang="en-US" dirty="0"/>
              <a:t> </a:t>
            </a:r>
            <a:r>
              <a:rPr lang="en-US" dirty="0" err="1"/>
              <a:t>hemen</a:t>
            </a:r>
            <a:r>
              <a:rPr lang="en-US" dirty="0"/>
              <a:t> </a:t>
            </a:r>
            <a:r>
              <a:rPr lang="en-US" dirty="0" err="1"/>
              <a:t>sonra</a:t>
            </a:r>
            <a:r>
              <a:rPr lang="en-US" dirty="0"/>
              <a:t>, atom </a:t>
            </a:r>
            <a:r>
              <a:rPr lang="en-US" dirty="0" err="1"/>
              <a:t>numaraları</a:t>
            </a:r>
            <a:r>
              <a:rPr lang="en-US" dirty="0"/>
              <a:t> </a:t>
            </a:r>
            <a:r>
              <a:rPr lang="en-US" dirty="0" err="1"/>
              <a:t>sırası</a:t>
            </a:r>
            <a:r>
              <a:rPr lang="en-US" dirty="0"/>
              <a:t> </a:t>
            </a:r>
            <a:r>
              <a:rPr lang="en-US" dirty="0" err="1"/>
              <a:t>ile</a:t>
            </a:r>
            <a:r>
              <a:rPr lang="en-US" dirty="0"/>
              <a:t> 3, 11, 19, 37, 55, 87 </a:t>
            </a:r>
            <a:r>
              <a:rPr lang="en-US" dirty="0" err="1"/>
              <a:t>olan</a:t>
            </a:r>
            <a:r>
              <a:rPr lang="en-US" dirty="0"/>
              <a:t> Li, Na, K, </a:t>
            </a:r>
            <a:r>
              <a:rPr lang="en-US" dirty="0" err="1"/>
              <a:t>Rb</a:t>
            </a:r>
            <a:r>
              <a:rPr lang="en-US" dirty="0"/>
              <a:t>, Cs </a:t>
            </a:r>
            <a:r>
              <a:rPr lang="en-US" dirty="0" err="1"/>
              <a:t>ve</a:t>
            </a:r>
            <a:r>
              <a:rPr lang="en-US" dirty="0"/>
              <a:t> Fr </a:t>
            </a:r>
            <a:r>
              <a:rPr lang="en-US" dirty="0" err="1"/>
              <a:t>elementleri</a:t>
            </a:r>
            <a:r>
              <a:rPr lang="en-US" dirty="0"/>
              <a:t> </a:t>
            </a:r>
            <a:r>
              <a:rPr lang="en-US" dirty="0" err="1"/>
              <a:t>yer</a:t>
            </a:r>
            <a:r>
              <a:rPr lang="en-US" dirty="0"/>
              <a:t> </a:t>
            </a:r>
            <a:r>
              <a:rPr lang="en-US" dirty="0" err="1"/>
              <a:t>alır</a:t>
            </a:r>
            <a:r>
              <a:rPr lang="en-US" dirty="0"/>
              <a:t>. </a:t>
            </a:r>
          </a:p>
          <a:p>
            <a:r>
              <a:rPr lang="en-US" dirty="0"/>
              <a:t>Bu </a:t>
            </a:r>
            <a:r>
              <a:rPr lang="en-US" dirty="0" err="1"/>
              <a:t>elementlerin</a:t>
            </a:r>
            <a:r>
              <a:rPr lang="en-US" dirty="0"/>
              <a:t> </a:t>
            </a:r>
            <a:r>
              <a:rPr lang="en-US" dirty="0" err="1"/>
              <a:t>taze</a:t>
            </a:r>
            <a:r>
              <a:rPr lang="en-US" dirty="0"/>
              <a:t> </a:t>
            </a:r>
            <a:r>
              <a:rPr lang="en-US" dirty="0" err="1"/>
              <a:t>kesilmiş</a:t>
            </a:r>
            <a:r>
              <a:rPr lang="en-US" dirty="0"/>
              <a:t> </a:t>
            </a:r>
            <a:r>
              <a:rPr lang="en-US" dirty="0" err="1"/>
              <a:t>yüzeyleri</a:t>
            </a:r>
            <a:r>
              <a:rPr lang="en-US" dirty="0"/>
              <a:t> </a:t>
            </a:r>
            <a:r>
              <a:rPr lang="en-US" dirty="0" err="1"/>
              <a:t>parlaktır</a:t>
            </a:r>
            <a:r>
              <a:rPr lang="en-US" dirty="0"/>
              <a:t>. </a:t>
            </a:r>
          </a:p>
          <a:p>
            <a:r>
              <a:rPr lang="en-US" dirty="0" err="1"/>
              <a:t>Elektrik</a:t>
            </a:r>
            <a:r>
              <a:rPr lang="en-US" dirty="0"/>
              <a:t> </a:t>
            </a:r>
            <a:r>
              <a:rPr lang="en-US" dirty="0" err="1"/>
              <a:t>ve</a:t>
            </a:r>
            <a:r>
              <a:rPr lang="en-US" dirty="0"/>
              <a:t> </a:t>
            </a:r>
            <a:r>
              <a:rPr lang="en-US" dirty="0" err="1"/>
              <a:t>ısıyı</a:t>
            </a:r>
            <a:r>
              <a:rPr lang="en-US" dirty="0"/>
              <a:t> </a:t>
            </a:r>
            <a:r>
              <a:rPr lang="en-US" dirty="0" err="1"/>
              <a:t>iyi</a:t>
            </a:r>
            <a:r>
              <a:rPr lang="en-US" dirty="0"/>
              <a:t> </a:t>
            </a:r>
            <a:r>
              <a:rPr lang="en-US" dirty="0" err="1"/>
              <a:t>iletirler</a:t>
            </a:r>
            <a:r>
              <a:rPr lang="en-US" dirty="0"/>
              <a:t>. </a:t>
            </a:r>
            <a:r>
              <a:rPr lang="en-US" dirty="0" err="1"/>
              <a:t>Bunlara</a:t>
            </a:r>
            <a:r>
              <a:rPr lang="en-US" dirty="0"/>
              <a:t> </a:t>
            </a:r>
            <a:r>
              <a:rPr lang="en-US" b="1" dirty="0">
                <a:solidFill>
                  <a:srgbClr val="FF0000"/>
                </a:solidFill>
              </a:rPr>
              <a:t>Alkali metal </a:t>
            </a:r>
            <a:r>
              <a:rPr lang="en-US" b="1" dirty="0" err="1">
                <a:solidFill>
                  <a:srgbClr val="FF0000"/>
                </a:solidFill>
              </a:rPr>
              <a:t>grubu</a:t>
            </a:r>
            <a:r>
              <a:rPr lang="en-US" dirty="0">
                <a:solidFill>
                  <a:srgbClr val="FF0000"/>
                </a:solidFill>
              </a:rPr>
              <a:t> </a:t>
            </a:r>
            <a:r>
              <a:rPr lang="en-US" dirty="0" err="1"/>
              <a:t>denir</a:t>
            </a:r>
            <a:r>
              <a:rPr lang="en-US" dirty="0"/>
              <a:t>.</a:t>
            </a:r>
          </a:p>
          <a:p>
            <a:r>
              <a:rPr lang="tr-TR" dirty="0"/>
              <a:t>Suyu H ve OH ’a ayırırlar, </a:t>
            </a:r>
            <a:r>
              <a:rPr lang="tr-TR" dirty="0" err="1"/>
              <a:t>HCl</a:t>
            </a:r>
            <a:r>
              <a:rPr lang="tr-TR" dirty="0"/>
              <a:t> ile tuz meydana getirirler, </a:t>
            </a:r>
            <a:r>
              <a:rPr lang="tr-TR" dirty="0" err="1"/>
              <a:t>NaOH</a:t>
            </a:r>
            <a:r>
              <a:rPr lang="tr-TR" dirty="0"/>
              <a:t> gibi bazik hidroksitleri oluştururlar. </a:t>
            </a:r>
            <a:endParaRPr lang="en-US" dirty="0"/>
          </a:p>
          <a:p>
            <a:endParaRPr lang="en-US" dirty="0"/>
          </a:p>
          <a:p>
            <a:endParaRPr lang="tr-TR" dirty="0"/>
          </a:p>
        </p:txBody>
      </p:sp>
    </p:spTree>
    <p:extLst>
      <p:ext uri="{BB962C8B-B14F-4D97-AF65-F5344CB8AC3E}">
        <p14:creationId xmlns:p14="http://schemas.microsoft.com/office/powerpoint/2010/main" val="930392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713" y="1033670"/>
            <a:ext cx="11330609" cy="5143293"/>
          </a:xfrm>
        </p:spPr>
        <p:txBody>
          <a:bodyPr>
            <a:normAutofit lnSpcReduction="10000"/>
          </a:bodyPr>
          <a:lstStyle/>
          <a:p>
            <a:r>
              <a:rPr lang="en-US" sz="3000" dirty="0" err="1" smtClean="0"/>
              <a:t>Periyodik</a:t>
            </a:r>
            <a:r>
              <a:rPr lang="en-US" sz="3000" dirty="0" smtClean="0"/>
              <a:t> </a:t>
            </a:r>
            <a:r>
              <a:rPr lang="en-US" sz="3000" dirty="0" err="1" smtClean="0"/>
              <a:t>sistemde</a:t>
            </a:r>
            <a:r>
              <a:rPr lang="en-US" sz="3000" dirty="0" smtClean="0"/>
              <a:t> </a:t>
            </a:r>
            <a:r>
              <a:rPr lang="en-US" sz="3000" dirty="0" err="1" smtClean="0"/>
              <a:t>asal</a:t>
            </a:r>
            <a:r>
              <a:rPr lang="en-US" sz="3000" dirty="0" smtClean="0"/>
              <a:t> </a:t>
            </a:r>
            <a:r>
              <a:rPr lang="en-US" sz="3000" dirty="0" err="1" smtClean="0"/>
              <a:t>gazlardan</a:t>
            </a:r>
            <a:r>
              <a:rPr lang="en-US" sz="3000" dirty="0" smtClean="0"/>
              <a:t> </a:t>
            </a:r>
            <a:r>
              <a:rPr lang="en-US" sz="3000" dirty="0" err="1" smtClean="0"/>
              <a:t>önce</a:t>
            </a:r>
            <a:r>
              <a:rPr lang="en-US" sz="3000" dirty="0" smtClean="0"/>
              <a:t> </a:t>
            </a:r>
            <a:r>
              <a:rPr lang="en-US" sz="3000" dirty="0" err="1" smtClean="0"/>
              <a:t>gelen</a:t>
            </a:r>
            <a:r>
              <a:rPr lang="en-US" sz="3000" dirty="0" smtClean="0"/>
              <a:t> </a:t>
            </a:r>
            <a:r>
              <a:rPr lang="en-US" sz="3000" dirty="0" err="1" smtClean="0"/>
              <a:t>ve</a:t>
            </a:r>
            <a:r>
              <a:rPr lang="en-US" sz="3000" dirty="0" smtClean="0"/>
              <a:t> </a:t>
            </a:r>
            <a:r>
              <a:rPr lang="en-US" sz="3000" dirty="0" err="1" smtClean="0"/>
              <a:t>birbirine</a:t>
            </a:r>
            <a:r>
              <a:rPr lang="en-US" sz="3000" dirty="0" smtClean="0"/>
              <a:t> </a:t>
            </a:r>
            <a:r>
              <a:rPr lang="en-US" sz="3000" dirty="0" err="1" smtClean="0"/>
              <a:t>çok</a:t>
            </a:r>
            <a:r>
              <a:rPr lang="en-US" sz="3000" dirty="0" smtClean="0"/>
              <a:t> </a:t>
            </a:r>
            <a:r>
              <a:rPr lang="en-US" sz="3000" dirty="0" err="1" smtClean="0"/>
              <a:t>benzeyen</a:t>
            </a:r>
            <a:r>
              <a:rPr lang="en-US" sz="3000" dirty="0" smtClean="0"/>
              <a:t> </a:t>
            </a:r>
            <a:r>
              <a:rPr lang="en-US" sz="3000" dirty="0" err="1" smtClean="0"/>
              <a:t>elementlerin</a:t>
            </a:r>
            <a:r>
              <a:rPr lang="en-US" sz="3000" dirty="0" smtClean="0"/>
              <a:t> atom </a:t>
            </a:r>
            <a:r>
              <a:rPr lang="en-US" sz="3000" dirty="0" err="1" smtClean="0"/>
              <a:t>numaraları</a:t>
            </a:r>
            <a:r>
              <a:rPr lang="en-US" sz="3000" dirty="0" smtClean="0"/>
              <a:t> </a:t>
            </a:r>
            <a:r>
              <a:rPr lang="en-US" sz="3000" dirty="0" err="1" smtClean="0"/>
              <a:t>sırasıyla</a:t>
            </a:r>
            <a:r>
              <a:rPr lang="en-US" sz="3000" dirty="0" smtClean="0"/>
              <a:t> 9, 17, 35, 53, 85 </a:t>
            </a:r>
            <a:r>
              <a:rPr lang="en-US" sz="3000" dirty="0" err="1" smtClean="0"/>
              <a:t>olan</a:t>
            </a:r>
            <a:r>
              <a:rPr lang="en-US" sz="3000" dirty="0" smtClean="0"/>
              <a:t> F, Cl, Br, I, </a:t>
            </a:r>
            <a:r>
              <a:rPr lang="en-US" sz="3000" dirty="0" err="1" smtClean="0"/>
              <a:t>At’dir</a:t>
            </a:r>
            <a:r>
              <a:rPr lang="en-US" sz="3000" dirty="0" smtClean="0"/>
              <a:t>. </a:t>
            </a:r>
            <a:r>
              <a:rPr lang="en-US" sz="3000" dirty="0" err="1" smtClean="0"/>
              <a:t>Bunlar</a:t>
            </a:r>
            <a:r>
              <a:rPr lang="en-US" sz="3000" dirty="0" smtClean="0"/>
              <a:t> </a:t>
            </a:r>
            <a:r>
              <a:rPr lang="en-US" sz="3000" dirty="0" err="1" smtClean="0"/>
              <a:t>Ametaller</a:t>
            </a:r>
            <a:r>
              <a:rPr lang="en-US" sz="3000" dirty="0" smtClean="0"/>
              <a:t> </a:t>
            </a:r>
            <a:r>
              <a:rPr lang="en-US" sz="3000" dirty="0" err="1" smtClean="0"/>
              <a:t>grubunu</a:t>
            </a:r>
            <a:r>
              <a:rPr lang="en-US" sz="3000" dirty="0" smtClean="0"/>
              <a:t> </a:t>
            </a:r>
            <a:r>
              <a:rPr lang="en-US" sz="3000" dirty="0" err="1" smtClean="0"/>
              <a:t>oluşturur</a:t>
            </a:r>
            <a:r>
              <a:rPr lang="en-US" sz="3000" dirty="0" smtClean="0"/>
              <a:t>. Bu </a:t>
            </a:r>
            <a:r>
              <a:rPr lang="en-US" sz="3000" dirty="0" err="1" smtClean="0"/>
              <a:t>gruba</a:t>
            </a:r>
            <a:r>
              <a:rPr lang="en-US" sz="3000" dirty="0" smtClean="0"/>
              <a:t> </a:t>
            </a:r>
            <a:r>
              <a:rPr lang="en-US" sz="3000" dirty="0" err="1" smtClean="0">
                <a:solidFill>
                  <a:srgbClr val="FF0000"/>
                </a:solidFill>
              </a:rPr>
              <a:t>halojenler</a:t>
            </a:r>
            <a:r>
              <a:rPr lang="en-US" sz="3000" dirty="0" smtClean="0"/>
              <a:t> </a:t>
            </a:r>
            <a:r>
              <a:rPr lang="en-US" sz="3000" dirty="0" err="1" smtClean="0"/>
              <a:t>adı</a:t>
            </a:r>
            <a:r>
              <a:rPr lang="en-US" sz="3000" dirty="0" smtClean="0"/>
              <a:t> da </a:t>
            </a:r>
            <a:r>
              <a:rPr lang="en-US" sz="3000" dirty="0" err="1" smtClean="0"/>
              <a:t>verilir</a:t>
            </a:r>
            <a:r>
              <a:rPr lang="en-US" sz="3000" dirty="0" smtClean="0"/>
              <a:t>. </a:t>
            </a:r>
          </a:p>
          <a:p>
            <a:r>
              <a:rPr lang="tr-TR" sz="3000" dirty="0" smtClean="0"/>
              <a:t>Isı </a:t>
            </a:r>
            <a:r>
              <a:rPr lang="tr-TR" sz="3000" dirty="0"/>
              <a:t>ve elektriği az </a:t>
            </a:r>
            <a:r>
              <a:rPr lang="tr-TR" sz="3000" dirty="0" smtClean="0"/>
              <a:t>iletirler.</a:t>
            </a:r>
          </a:p>
          <a:p>
            <a:r>
              <a:rPr lang="tr-TR" sz="3000" dirty="0" smtClean="0"/>
              <a:t>Normal şartlarda F ve Cl gaz, </a:t>
            </a:r>
            <a:r>
              <a:rPr lang="tr-TR" sz="3000" dirty="0" err="1" smtClean="0"/>
              <a:t>Br</a:t>
            </a:r>
            <a:r>
              <a:rPr lang="tr-TR" sz="3000" dirty="0" smtClean="0"/>
              <a:t> sıvı, I ve At katıdır.</a:t>
            </a:r>
          </a:p>
          <a:p>
            <a:r>
              <a:rPr lang="tr-TR" sz="3000" dirty="0" smtClean="0"/>
              <a:t>Hidrojen ile reaksiyona girerek HF, </a:t>
            </a:r>
            <a:r>
              <a:rPr lang="tr-TR" sz="3000" dirty="0" err="1" smtClean="0"/>
              <a:t>HCl</a:t>
            </a:r>
            <a:r>
              <a:rPr lang="tr-TR" sz="3000" dirty="0" smtClean="0"/>
              <a:t> gibi bileşikleri oluştururlar.</a:t>
            </a:r>
          </a:p>
          <a:p>
            <a:r>
              <a:rPr lang="tr-TR" sz="3000" dirty="0" smtClean="0"/>
              <a:t>HF ve </a:t>
            </a:r>
            <a:r>
              <a:rPr lang="tr-TR" sz="3000" dirty="0" err="1" smtClean="0"/>
              <a:t>HCl</a:t>
            </a:r>
            <a:r>
              <a:rPr lang="tr-TR" sz="3000" dirty="0" smtClean="0"/>
              <a:t> suda çözünür ve çözeltileri asit karakter gösterir.</a:t>
            </a:r>
          </a:p>
          <a:p>
            <a:r>
              <a:rPr lang="tr-TR" sz="3000" dirty="0" smtClean="0"/>
              <a:t>Asitli çözeltiler </a:t>
            </a:r>
            <a:r>
              <a:rPr lang="tr-TR" sz="3000" dirty="0" err="1" smtClean="0"/>
              <a:t>NaOH</a:t>
            </a:r>
            <a:r>
              <a:rPr lang="tr-TR" sz="3000" dirty="0" smtClean="0"/>
              <a:t> ile </a:t>
            </a:r>
            <a:r>
              <a:rPr lang="tr-TR" sz="3000" dirty="0" err="1" smtClean="0"/>
              <a:t>nötralleştirilip</a:t>
            </a:r>
            <a:r>
              <a:rPr lang="tr-TR" sz="3000" dirty="0" smtClean="0"/>
              <a:t> buharlaştırılırsa geriye beyaz renkli </a:t>
            </a:r>
            <a:r>
              <a:rPr lang="tr-TR" sz="3000" dirty="0" err="1" smtClean="0"/>
              <a:t>Na</a:t>
            </a:r>
            <a:r>
              <a:rPr lang="tr-TR" sz="3000" dirty="0" smtClean="0"/>
              <a:t> tuzları kalır. Bu tuzlar, F hariç </a:t>
            </a:r>
            <a:r>
              <a:rPr lang="tr-TR" sz="3000" dirty="0" err="1" smtClean="0"/>
              <a:t>halojenli</a:t>
            </a:r>
            <a:r>
              <a:rPr lang="tr-TR" sz="3000" dirty="0" smtClean="0"/>
              <a:t> tuzlar </a:t>
            </a:r>
            <a:r>
              <a:rPr lang="tr-TR" sz="3000" dirty="0" err="1" smtClean="0"/>
              <a:t>HOCl</a:t>
            </a:r>
            <a:r>
              <a:rPr lang="tr-TR" sz="3000" dirty="0" smtClean="0"/>
              <a:t> (</a:t>
            </a:r>
            <a:r>
              <a:rPr lang="tr-TR" sz="3000" dirty="0" err="1" smtClean="0"/>
              <a:t>hipokloröz</a:t>
            </a:r>
            <a:r>
              <a:rPr lang="tr-TR" sz="3000" dirty="0" smtClean="0"/>
              <a:t> asit) gibi asidik </a:t>
            </a:r>
            <a:r>
              <a:rPr lang="tr-TR" sz="3000" dirty="0" err="1" smtClean="0"/>
              <a:t>hidroksi</a:t>
            </a:r>
            <a:r>
              <a:rPr lang="tr-TR" sz="3000" dirty="0" smtClean="0"/>
              <a:t> bileşikleri meydana getirirler.</a:t>
            </a:r>
          </a:p>
          <a:p>
            <a:endParaRPr lang="tr-TR" sz="3000" dirty="0"/>
          </a:p>
          <a:p>
            <a:endParaRPr lang="en-US" sz="3000" dirty="0"/>
          </a:p>
        </p:txBody>
      </p:sp>
    </p:spTree>
    <p:extLst>
      <p:ext uri="{BB962C8B-B14F-4D97-AF65-F5344CB8AC3E}">
        <p14:creationId xmlns:p14="http://schemas.microsoft.com/office/powerpoint/2010/main" val="1170132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1160</TotalTime>
  <Words>3027</Words>
  <Application>Microsoft Office PowerPoint</Application>
  <PresentationFormat>Geniş ekran</PresentationFormat>
  <Paragraphs>162</Paragraphs>
  <Slides>41</Slides>
  <Notes>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41</vt:i4>
      </vt:variant>
    </vt:vector>
  </HeadingPairs>
  <TitlesOfParts>
    <vt:vector size="47" baseType="lpstr">
      <vt:lpstr>Arial</vt:lpstr>
      <vt:lpstr>Calibri</vt:lpstr>
      <vt:lpstr>Calibri Light</vt:lpstr>
      <vt:lpstr>Cambria Math</vt:lpstr>
      <vt:lpstr>Times New Roman</vt:lpstr>
      <vt:lpstr>Office Theme</vt:lpstr>
      <vt:lpstr>PERİYODİK SİSTEM</vt:lpstr>
      <vt:lpstr>PowerPoint Sunusu</vt:lpstr>
      <vt:lpstr>PowerPoint Sunusu</vt:lpstr>
      <vt:lpstr>PowerPoint Sunusu</vt:lpstr>
      <vt:lpstr>PowerPoint Sunusu</vt:lpstr>
      <vt:lpstr>PowerPoint Sunusu</vt:lpstr>
      <vt:lpstr>PowerPoint Sunusu</vt:lpstr>
      <vt:lpstr>PowerPoint Sunusu</vt:lpstr>
      <vt:lpstr>PowerPoint Sunusu</vt:lpstr>
      <vt:lpstr>Periyodik Sistemin Temel Özelliği</vt:lpstr>
      <vt:lpstr>PowerPoint Sunusu</vt:lpstr>
      <vt:lpstr>PowerPoint Sunusu</vt:lpstr>
      <vt:lpstr>PowerPoint Sunusu</vt:lpstr>
      <vt:lpstr>PowerPoint Sunusu</vt:lpstr>
      <vt:lpstr>PowerPoint Sunusu</vt:lpstr>
      <vt:lpstr>Enerji Seviyeleri ve Periyodik Sistem: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 BROGLİE  ’NİN TEORİSİ</vt:lpstr>
      <vt:lpstr>PowerPoint Sunusu</vt:lpstr>
      <vt:lpstr>PowerPoint Sunusu</vt:lpstr>
      <vt:lpstr>PowerPoint Sunusu</vt:lpstr>
      <vt:lpstr>PowerPoint Sunusu</vt:lpstr>
      <vt:lpstr>HEİSENBERG  ‘İN BELİRSİZLİK PRENSİBİ </vt:lpstr>
      <vt:lpstr>PowerPoint Sunusu</vt:lpstr>
      <vt:lpstr>PowerPoint Sunusu</vt:lpstr>
      <vt:lpstr>PowerPoint Sunusu</vt:lpstr>
      <vt:lpstr>PowerPoint Sunusu</vt:lpstr>
      <vt:lpstr>ELEKTRONLARIN SPİNİ</vt:lpstr>
      <vt:lpstr>PowerPoint Sunusu</vt:lpstr>
      <vt:lpstr>STERN-GERLACH  DENEYİ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PERİYODİK SİSTEM</dc:title>
  <dc:creator>Microsoft Office User</dc:creator>
  <cp:lastModifiedBy>Burcu Doğan Topal</cp:lastModifiedBy>
  <cp:revision>76</cp:revision>
  <dcterms:created xsi:type="dcterms:W3CDTF">2017-10-02T17:52:25Z</dcterms:created>
  <dcterms:modified xsi:type="dcterms:W3CDTF">2017-11-23T12:06:24Z</dcterms:modified>
</cp:coreProperties>
</file>