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5" r:id="rId2"/>
    <p:sldId id="286" r:id="rId3"/>
    <p:sldId id="287" r:id="rId4"/>
    <p:sldId id="257" r:id="rId5"/>
    <p:sldId id="288" r:id="rId6"/>
    <p:sldId id="268" r:id="rId7"/>
    <p:sldId id="259" r:id="rId8"/>
    <p:sldId id="260" r:id="rId9"/>
    <p:sldId id="265" r:id="rId10"/>
    <p:sldId id="280" r:id="rId11"/>
    <p:sldId id="281" r:id="rId12"/>
    <p:sldId id="282" r:id="rId13"/>
    <p:sldId id="283" r:id="rId14"/>
    <p:sldId id="269" r:id="rId15"/>
    <p:sldId id="270" r:id="rId16"/>
    <p:sldId id="272" r:id="rId17"/>
    <p:sldId id="279" r:id="rId18"/>
    <p:sldId id="278" r:id="rId1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8192645-43AE-4DA7-A104-CB4B95F2D4AE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r-T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1773EB-1007-4EB9-B118-FDE9CCA4C6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101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086F8-5F04-4D20-AD3C-D836F461AF19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AF67D-5482-4CCF-824A-ACDFEC44BD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BB617-54CF-4119-80CF-671640EBEDD8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FB343-8998-4737-A135-A23505EAF7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4DD5-B032-4B94-99A5-94FF29A76E22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69FA4-23F2-4BD3-A168-97DA32CBA62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05E8-3F4D-40C2-95B0-136A9428347E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FB797-3320-4DB0-BDF8-D7ED9F2AB8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0124-57A3-4888-BA6E-D49BC9E2D603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3B3B-B362-4D08-ABEB-D5A97E2754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0FCBE-4F6E-4110-81CB-1B3F174A9A0C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C429E-6414-4059-97E8-3FD6DAC78C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FA139-7882-48E4-9BFD-3DCB35EDB15D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0CADA-D082-46E9-8564-C06E6B64F0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07175-E44B-4FF8-96F8-EF4760A2CD08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1D52-E06D-4999-B975-F29446C0505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50553-7499-4A62-8765-7061F6CED1E1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59EF4-CDB8-4216-A9A6-318A0A24C9E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7132D-D072-4297-A67D-220457B5A0BA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541E2-07E0-401D-AABE-AA4DCB94CF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B904C-7FF6-4E14-8D10-785349F98304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A918B-6D65-4D12-82D7-3ABAF16E579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r-T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015C04-804D-47BD-8D8A-C72BA3FBBEF8}" type="datetimeFigureOut">
              <a:rPr lang="tr-TR"/>
              <a:pPr>
                <a:defRPr/>
              </a:pPr>
              <a:t>07.09.2017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A9E77D-9690-4B2D-AB14-048DC6484B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Koenzimler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tr-TR" altLang="tr-TR" dirty="0" smtClean="0">
                <a:solidFill>
                  <a:schemeClr val="tx2"/>
                </a:solidFill>
              </a:rPr>
              <a:t>Ankara Üniversitesi </a:t>
            </a:r>
          </a:p>
          <a:p>
            <a:pPr algn="ctr">
              <a:buFont typeface="Arial" charset="0"/>
              <a:buNone/>
            </a:pPr>
            <a:r>
              <a:rPr lang="tr-TR" altLang="tr-TR" dirty="0" smtClean="0">
                <a:solidFill>
                  <a:schemeClr val="tx2"/>
                </a:solidFill>
              </a:rPr>
              <a:t>Veteriner Fakültesi </a:t>
            </a:r>
          </a:p>
          <a:p>
            <a:pPr algn="ctr">
              <a:buFont typeface="Arial" charset="0"/>
              <a:buNone/>
            </a:pPr>
            <a:r>
              <a:rPr lang="tr-TR" altLang="tr-TR" dirty="0" smtClean="0">
                <a:solidFill>
                  <a:schemeClr val="tx2"/>
                </a:solidFill>
              </a:rPr>
              <a:t>Biyokimya Anabilim Dalı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Nikotinamid Adenin Dinükleotid (NAD)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885825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nikotinamid ve adenini kapsayan iki mol nükleotidin birleşmesi ile meydana gelmiştir.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NAD, birçok dehidrojenazların koenzimini oluşturur.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Nikotinamidli enzimler sitrik asit siklusu dışında daha bir çok oksidoredüksiyon reaksiyonlarını katalize ederler.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İndirgenme ve yükseltgenme olayları koenzimin nikotinamid kısmı ile ilgilidir.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Nikotinamid Adenin Dinükleotid Fosfat (NADP)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90061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Dehidrojenazlar sınıfına dahil olup, NAD gibi görev yapar.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Yapı olarak tek farkı bir fosforik asit molekülünün fazla olmasıdır.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Birçok substratın katalizi için NAD yanında NADP'a da gereksinim vardır.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Özellikle indirgenmiş NADP (NADPH), pentoz fosfat yolu üzerinde meydana gelmektedir.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Yağ asitlerinin oluşumu sırasında gereksinim duyulan indirgenme reaksiyonları için kullanılmaktadır.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Flavin Adenin Dinükleotid (FAD)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Flavin adenin dinükleotid, yapı yönünden nikotinamid adenin dinükleotide benzer, aradaki fark nikotinamid yerine flavin vardır. </a:t>
            </a:r>
          </a:p>
          <a:p>
            <a:r>
              <a:rPr lang="tr-TR" smtClean="0"/>
              <a:t>Ayrıca flavine bağlı şeker bir riboz değil, ribozun alkolü olan ribitoldür.</a:t>
            </a:r>
          </a:p>
          <a:p>
            <a:r>
              <a:rPr lang="tr-TR" smtClean="0"/>
              <a:t>Dehidrojenazlı enzimlerin kofaktörü olarak sitrik asit siklusunda ve solunum zincirinde görev yapar.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Koenzim-A (Co-A)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401050" cy="4768850"/>
          </a:xfrm>
        </p:spPr>
        <p:txBody>
          <a:bodyPr/>
          <a:lstStyle/>
          <a:p>
            <a:r>
              <a:rPr lang="tr-TR" smtClean="0"/>
              <a:t>Yapısında, adenin, riboz-3-fosfat, ayrıca iki mol fosforik asit,  pantotenik asit ve betamerkaptoetilamin molekülleri yer alır. </a:t>
            </a:r>
          </a:p>
          <a:p>
            <a:r>
              <a:rPr lang="tr-TR" smtClean="0"/>
              <a:t>Isıya dayanıklıdır. </a:t>
            </a:r>
          </a:p>
          <a:p>
            <a:r>
              <a:rPr lang="tr-TR" smtClean="0"/>
              <a:t>Koenzim-A sitrik asit siklusunda, kolesterolün yapımında, yağ asitlerinin sentezinde ve daha birçok biokimyasal reaksiyon sırasında "açil"</a:t>
            </a:r>
            <a:r>
              <a:rPr lang="tr-TR" b="1" smtClean="0"/>
              <a:t> </a:t>
            </a:r>
            <a:r>
              <a:rPr lang="tr-TR" smtClean="0"/>
              <a:t>grupları taşıyıcısı olarak görev yapar.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Enzim </a:t>
            </a:r>
            <a:r>
              <a:rPr lang="tr-TR" b="1" dirty="0"/>
              <a:t>Aktivitelerinin Tayininde </a:t>
            </a:r>
            <a:r>
              <a:rPr lang="tr-TR" b="1" dirty="0" smtClean="0"/>
              <a:t>Kullanılan Yöntemler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/>
              <a:t>Aktivite </a:t>
            </a:r>
            <a:r>
              <a:rPr lang="tr-TR" dirty="0" smtClean="0"/>
              <a:t>tayinlerinde genellikle </a:t>
            </a:r>
            <a:r>
              <a:rPr lang="tr-TR" dirty="0"/>
              <a:t>ya kaybolan substrat miktarı yada meydana gelen ürün miktarı tayin </a:t>
            </a:r>
            <a:r>
              <a:rPr lang="tr-TR" dirty="0" smtClean="0"/>
              <a:t>edilerek enzimlerin </a:t>
            </a:r>
            <a:r>
              <a:rPr lang="tr-TR" dirty="0"/>
              <a:t>aktiviteleri ölçülür.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Çoğunlukla </a:t>
            </a:r>
            <a:r>
              <a:rPr lang="tr-TR" dirty="0"/>
              <a:t>hücredeki enzim proteinini </a:t>
            </a:r>
            <a:r>
              <a:rPr lang="tr-TR" dirty="0" smtClean="0"/>
              <a:t>tayin etmek </a:t>
            </a:r>
            <a:r>
              <a:rPr lang="tr-TR" dirty="0"/>
              <a:t>çok zordur.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Bunun </a:t>
            </a:r>
            <a:r>
              <a:rPr lang="tr-TR" dirty="0"/>
              <a:t>yerine kaybolan substrat veya oluşan ürünü ölçerek </a:t>
            </a:r>
            <a:r>
              <a:rPr lang="tr-TR" dirty="0" smtClean="0"/>
              <a:t>enzim hakkında </a:t>
            </a:r>
            <a:r>
              <a:rPr lang="tr-TR" dirty="0"/>
              <a:t>bir fikir sahibi olabiliriz.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Enzim </a:t>
            </a:r>
            <a:r>
              <a:rPr lang="tr-TR" dirty="0"/>
              <a:t>aktivite tayininde yöntem </a:t>
            </a:r>
            <a:r>
              <a:rPr lang="tr-TR" dirty="0" smtClean="0"/>
              <a:t>seçerken metodun </a:t>
            </a:r>
            <a:r>
              <a:rPr lang="tr-TR" dirty="0"/>
              <a:t>pratik oluşuna ve kısa sürede yapılışına, ayrıca hassas oluşuna </a:t>
            </a:r>
            <a:r>
              <a:rPr lang="tr-TR" dirty="0" smtClean="0"/>
              <a:t>dikkat etmek </a:t>
            </a:r>
            <a:r>
              <a:rPr lang="tr-TR" dirty="0"/>
              <a:t>gerekir.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/>
              <a:t>Ünite: </a:t>
            </a:r>
            <a:r>
              <a:rPr lang="tr-TR" dirty="0"/>
              <a:t>Bir mikromol substratı bir dakikada ve optimal koşullarda ürüne çeviren </a:t>
            </a:r>
            <a:r>
              <a:rPr lang="tr-TR" dirty="0" smtClean="0"/>
              <a:t>enzim miktarı </a:t>
            </a:r>
            <a:r>
              <a:rPr lang="tr-TR" dirty="0"/>
              <a:t>bir ünite olarak kabul edilmektedir. Enzim üniteleri UI şeklinde gösterilmektedir.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/>
              <a:t>Spesifik Aktivite: </a:t>
            </a:r>
            <a:r>
              <a:rPr lang="tr-TR" dirty="0"/>
              <a:t>Bir miligram proteinde bulunan enzim ünite sayısı spesifik </a:t>
            </a:r>
            <a:r>
              <a:rPr lang="tr-TR" dirty="0" smtClean="0"/>
              <a:t>aktivite olarak </a:t>
            </a:r>
            <a:r>
              <a:rPr lang="tr-TR" dirty="0"/>
              <a:t>kabul edilir.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Spesifik </a:t>
            </a:r>
            <a:r>
              <a:rPr lang="tr-TR" dirty="0"/>
              <a:t>aktivite ünite/mg protein olarak kabul edilmektedir.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/>
              <a:t>Spektrofotometrik Yöntem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5715000"/>
          </a:xfrm>
        </p:spPr>
        <p:txBody>
          <a:bodyPr/>
          <a:lstStyle/>
          <a:p>
            <a:endParaRPr lang="tr-TR" smtClean="0"/>
          </a:p>
          <a:p>
            <a:r>
              <a:rPr lang="tr-TR" smtClean="0"/>
              <a:t>Spektrofotometre ile yapılan enzim aktivite tayinlerinde iki farklı yöntem kullanılmaktadır.</a:t>
            </a:r>
          </a:p>
          <a:p>
            <a:pPr>
              <a:buFont typeface="Arial" charset="0"/>
              <a:buNone/>
            </a:pPr>
            <a:r>
              <a:rPr lang="tr-TR" smtClean="0"/>
              <a:t>      </a:t>
            </a:r>
            <a:r>
              <a:rPr lang="tr-TR" sz="2400" smtClean="0"/>
              <a:t> </a:t>
            </a:r>
          </a:p>
          <a:p>
            <a:pPr>
              <a:buFont typeface="Arial" charset="0"/>
              <a:buNone/>
            </a:pPr>
            <a:r>
              <a:rPr lang="tr-TR" smtClean="0"/>
              <a:t>         a- Kinetik yöntem</a:t>
            </a:r>
          </a:p>
          <a:p>
            <a:pPr>
              <a:buFont typeface="Arial" charset="0"/>
              <a:buNone/>
            </a:pPr>
            <a:endParaRPr lang="tr-TR" smtClean="0"/>
          </a:p>
          <a:p>
            <a:pPr>
              <a:buFont typeface="Arial" charset="0"/>
              <a:buNone/>
            </a:pPr>
            <a:r>
              <a:rPr lang="tr-TR" smtClean="0"/>
              <a:t>         b- Kolorimetrik yöntem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Kinetik yöntem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 smtClean="0"/>
              <a:t>Enzimin  substratı, ürünü veya koenziminin  görülen ışıkta veya UV  de maksimum  değer göstererek, absorbans vermektedir. </a:t>
            </a:r>
          </a:p>
          <a:p>
            <a:pPr>
              <a:lnSpc>
                <a:spcPct val="90000"/>
              </a:lnSpc>
            </a:pPr>
            <a:r>
              <a:rPr lang="tr-TR" sz="2700" smtClean="0"/>
              <a:t>Substratın kaybolması  yada ürünün meydana gelişi gibi koenzimdeki değişiklik spektrofotometre ile tayin edilir.</a:t>
            </a:r>
          </a:p>
          <a:p>
            <a:pPr>
              <a:lnSpc>
                <a:spcPct val="90000"/>
              </a:lnSpc>
            </a:pPr>
            <a:r>
              <a:rPr lang="tr-TR" sz="2700" smtClean="0"/>
              <a:t> Yöntem kolaylığı, basitliği ve hassas oluşu nedeniyle       çok tercih edilmektedir. </a:t>
            </a:r>
          </a:p>
          <a:p>
            <a:pPr>
              <a:lnSpc>
                <a:spcPct val="90000"/>
              </a:lnSpc>
            </a:pPr>
            <a:r>
              <a:rPr lang="tr-TR" sz="2700" smtClean="0"/>
              <a:t>Bu yöntemde optik dansite değişimi, belirli miktardaki enzim ünitesini verir. </a:t>
            </a:r>
          </a:p>
          <a:p>
            <a:pPr>
              <a:lnSpc>
                <a:spcPct val="90000"/>
              </a:lnSpc>
            </a:pPr>
            <a:r>
              <a:rPr lang="tr-TR" sz="2700" smtClean="0"/>
              <a:t>Birçok enzimin aktivite tayinin de kullanılmaktadır.</a:t>
            </a:r>
          </a:p>
          <a:p>
            <a:pPr>
              <a:lnSpc>
                <a:spcPct val="90000"/>
              </a:lnSpc>
            </a:pPr>
            <a:endParaRPr lang="tr-TR" sz="27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Kolorimetrik yöntem </a:t>
            </a:r>
            <a:br>
              <a:rPr lang="tr-TR" dirty="0" smtClean="0"/>
            </a:b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462597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Enzimatik </a:t>
            </a:r>
            <a:r>
              <a:rPr lang="tr-TR" dirty="0"/>
              <a:t>reaksiyon başladıktan </a:t>
            </a:r>
            <a:r>
              <a:rPr lang="tr-TR" dirty="0" smtClean="0"/>
              <a:t>belirli </a:t>
            </a:r>
            <a:r>
              <a:rPr lang="tr-TR" dirty="0"/>
              <a:t>zaman </a:t>
            </a:r>
            <a:r>
              <a:rPr lang="tr-TR" dirty="0" smtClean="0"/>
              <a:t>sonra, koenzim veya üründen </a:t>
            </a:r>
            <a:r>
              <a:rPr lang="tr-TR" dirty="0"/>
              <a:t>kimyasal yöntem ile </a:t>
            </a:r>
            <a:r>
              <a:rPr lang="tr-TR" dirty="0" smtClean="0"/>
              <a:t>renkli bir bileşik oluşumu esasına dayanır.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Fosforilaz</a:t>
            </a:r>
            <a:r>
              <a:rPr lang="tr-TR" dirty="0"/>
              <a:t>, fosfotaz, nükleotidaz </a:t>
            </a:r>
            <a:r>
              <a:rPr lang="tr-TR" dirty="0" smtClean="0"/>
              <a:t>enzim aktiviteleri bu yöntemle tayin edilir.</a:t>
            </a: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/>
              <a:t>Pirofosfat (Ppi) bağı, bir normal HCl ve 100 derecede 10 dakika </a:t>
            </a:r>
            <a:r>
              <a:rPr lang="tr-TR" dirty="0" smtClean="0"/>
              <a:t>kaynatılarak kırılmakta  ve </a:t>
            </a:r>
            <a:r>
              <a:rPr lang="tr-TR" dirty="0"/>
              <a:t>inorganik fosfat meydana gelmektedir.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İnorganik fosfat miktarıda, kolorimetrik </a:t>
            </a:r>
            <a:r>
              <a:rPr lang="tr-TR" dirty="0"/>
              <a:t>yöntem ile tayin edilmektedir. </a:t>
            </a: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ATP </a:t>
            </a:r>
            <a:r>
              <a:rPr lang="tr-TR" dirty="0"/>
              <a:t>ve ADP'nin </a:t>
            </a:r>
            <a:r>
              <a:rPr lang="tr-TR" dirty="0" smtClean="0"/>
              <a:t>karıştığı bazı </a:t>
            </a:r>
            <a:r>
              <a:rPr lang="tr-TR" dirty="0"/>
              <a:t>kinaz ve sentetaz </a:t>
            </a:r>
            <a:r>
              <a:rPr lang="tr-TR" dirty="0" smtClean="0"/>
              <a:t>reaksiyonlarında da enzim aktivitesinde </a:t>
            </a:r>
            <a:r>
              <a:rPr lang="tr-TR" dirty="0"/>
              <a:t>bu yöntem </a:t>
            </a:r>
            <a:r>
              <a:rPr lang="tr-TR" dirty="0" smtClean="0"/>
              <a:t>kullanılır.</a:t>
            </a: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250825" y="244475"/>
            <a:ext cx="8591550" cy="1023938"/>
          </a:xfrm>
        </p:spPr>
        <p:txBody>
          <a:bodyPr/>
          <a:lstStyle/>
          <a:p>
            <a:r>
              <a:rPr lang="tr-TR" smtClean="0"/>
              <a:t>KOENZİMLER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323850" y="1268413"/>
            <a:ext cx="8521700" cy="4827587"/>
          </a:xfrm>
        </p:spPr>
        <p:txBody>
          <a:bodyPr/>
          <a:lstStyle/>
          <a:p>
            <a:endParaRPr lang="tr-TR" smtClean="0"/>
          </a:p>
          <a:p>
            <a:r>
              <a:rPr lang="tr-TR" smtClean="0"/>
              <a:t>düşük molekül ağırlıklı küçük biyokimyasal gruplardır. </a:t>
            </a:r>
          </a:p>
          <a:p>
            <a:r>
              <a:rPr lang="tr-TR" smtClean="0"/>
              <a:t>protein değildir, fakat protein tabiatlı enzimlerin kataliz görevlerini gerçekleştirebilmeleri için gereklidir</a:t>
            </a:r>
          </a:p>
          <a:p>
            <a:r>
              <a:rPr lang="tr-TR" smtClean="0"/>
              <a:t> Ko-enzimin substrat gibi enzime affinitesi vardır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KOENZİMLER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ko-enzimler ikinci bir substrat gibi düşünülebilir</a:t>
            </a:r>
          </a:p>
          <a:p>
            <a:r>
              <a:rPr lang="tr-TR" smtClean="0"/>
              <a:t>Ko-enzim, enzime kovalent olarak bağlanır</a:t>
            </a:r>
          </a:p>
          <a:p>
            <a:r>
              <a:rPr lang="tr-TR" smtClean="0"/>
              <a:t> kataliz olayında aktif bölgede veya aktif bölge yakınında görev alır 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tr-TR" smtClean="0"/>
              <a:t>KOENZİMLER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endParaRPr lang="tr-TR" smtClean="0"/>
          </a:p>
          <a:p>
            <a:r>
              <a:rPr lang="tr-TR" smtClean="0"/>
              <a:t>Biyokimyasal reaksiyonlarda bir atom veya atom grubu için akseptör veya donör görevi yaparlar. </a:t>
            </a:r>
          </a:p>
          <a:p>
            <a:r>
              <a:rPr lang="tr-TR" smtClean="0"/>
              <a:t>Bu grupları substrattan alırlar veya ilave ederek grup transferi, izomerizasyon veya oksidoredüksiyon olaylarının gerçekleşmesini sağlarlar.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Bazı hallerde ara ürün, koenzim olarak işlev görür.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543800" cy="838200"/>
          </a:xfrm>
        </p:spPr>
        <p:txBody>
          <a:bodyPr/>
          <a:lstStyle/>
          <a:p>
            <a:r>
              <a:rPr lang="tr-TR" b="1" smtClean="0">
                <a:cs typeface="Times New Roman" pitchFamily="18" charset="0"/>
              </a:rPr>
              <a:t>Koenzimler</a:t>
            </a:r>
            <a:r>
              <a:rPr lang="tr-TR" b="1" smtClean="0"/>
              <a:t> </a:t>
            </a:r>
          </a:p>
        </p:txBody>
      </p:sp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8134350" cy="4738688"/>
          </a:xfrm>
          <a:prstGeom prst="rect">
            <a:avLst/>
          </a:prstGeom>
          <a:solidFill>
            <a:schemeClr val="bg1"/>
          </a:solidFill>
          <a:ln w="12700" cap="sq">
            <a:solidFill>
              <a:srgbClr val="0000CC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tr-TR" sz="3200">
                <a:latin typeface="Times New Roman" pitchFamily="18" charset="0"/>
                <a:cs typeface="Times New Roman" pitchFamily="18" charset="0"/>
              </a:rPr>
              <a:t>Koenzimler, fonksiyonlarına göre sınıflandırılır</a:t>
            </a:r>
          </a:p>
          <a:p>
            <a:pPr marL="342900" indent="-342900">
              <a:spcBef>
                <a:spcPct val="50000"/>
              </a:spcBef>
            </a:pPr>
            <a:endParaRPr lang="tr-TR" sz="32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tr-TR" sz="3200">
                <a:latin typeface="Times New Roman" pitchFamily="18" charset="0"/>
                <a:cs typeface="Times New Roman" pitchFamily="18" charset="0"/>
              </a:rPr>
              <a:t>Hidrojen ve elektron transfer eden koenzimler. 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endParaRPr lang="tr-TR" sz="32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tr-TR" sz="3200">
                <a:latin typeface="Times New Roman" pitchFamily="18" charset="0"/>
                <a:cs typeface="Times New Roman" pitchFamily="18" charset="0"/>
              </a:rPr>
              <a:t>2) Fonksiyonel grup transfer eden koenzimler. </a:t>
            </a:r>
          </a:p>
          <a:p>
            <a:pPr marL="342900" indent="-342900">
              <a:spcBef>
                <a:spcPct val="50000"/>
              </a:spcBef>
            </a:pPr>
            <a:endParaRPr lang="tr-TR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29600" cy="4525962"/>
          </a:xfrm>
          <a:solidFill>
            <a:schemeClr val="bg1"/>
          </a:solidFill>
          <a:ln>
            <a:solidFill>
              <a:srgbClr val="0000CC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NAD</a:t>
            </a:r>
            <a:r>
              <a:rPr lang="tr-TR" sz="2800" b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+</a:t>
            </a:r>
            <a:r>
              <a:rPr lang="tr-TR" sz="2800" b="1" baseline="30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NADH</a:t>
            </a:r>
          </a:p>
          <a:p>
            <a:pPr>
              <a:lnSpc>
                <a:spcPct val="90000"/>
              </a:lnSpc>
            </a:pPr>
            <a:endParaRPr lang="tr-T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NADP</a:t>
            </a:r>
            <a:r>
              <a:rPr lang="tr-TR" sz="2800" b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+</a:t>
            </a:r>
            <a:r>
              <a:rPr lang="tr-TR" sz="2800" b="1" baseline="30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NADPH </a:t>
            </a:r>
          </a:p>
          <a:p>
            <a:pPr>
              <a:lnSpc>
                <a:spcPct val="90000"/>
              </a:lnSpc>
            </a:pPr>
            <a:endParaRPr lang="tr-T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FAD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FADH</a:t>
            </a:r>
            <a:r>
              <a:rPr lang="tr-TR" sz="2800" b="1" baseline="-3000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2</a:t>
            </a:r>
          </a:p>
          <a:p>
            <a:pPr>
              <a:lnSpc>
                <a:spcPct val="90000"/>
              </a:lnSpc>
            </a:pPr>
            <a:endParaRPr lang="tr-TR" sz="2800" b="1" baseline="-30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FMN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FMNH</a:t>
            </a:r>
            <a:r>
              <a:rPr lang="tr-TR" sz="2800" b="1" baseline="-3000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2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tr-T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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-Lipoik asit  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915400" cy="1066800"/>
          </a:xfrm>
        </p:spPr>
        <p:txBody>
          <a:bodyPr lIns="92075" tIns="46038" rIns="92075" bIns="46038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>
                <a:cs typeface="Times New Roman" pitchFamily="18" charset="0"/>
              </a:rPr>
              <a:t>Hidrojen ve Elektron Transfer Eden Koenzimler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9144000" cy="1384300"/>
          </a:xfrm>
        </p:spPr>
        <p:txBody>
          <a:bodyPr/>
          <a:lstStyle/>
          <a:p>
            <a:r>
              <a:rPr lang="tr-TR" sz="3200" b="1" smtClean="0">
                <a:cs typeface="Times New Roman" pitchFamily="18" charset="0"/>
              </a:rPr>
              <a:t>Fonksiyonel Grup Transfer Eden Koenzimler</a:t>
            </a:r>
            <a:r>
              <a:rPr lang="tr-TR" smtClean="0">
                <a:cs typeface="Times New Roman" pitchFamily="18" charset="0"/>
              </a:rPr>
              <a:t> 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Piridoksal-5-fosfat </a:t>
            </a:r>
            <a:endParaRPr lang="tr-T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Tiamin pirofosfat </a:t>
            </a:r>
          </a:p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Koenzim A (CoA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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SH)</a:t>
            </a:r>
          </a:p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Biotin </a:t>
            </a:r>
            <a:endParaRPr lang="tr-T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Tetrahidrofolat 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Deoksiadenozil kobalamin</a:t>
            </a:r>
            <a:r>
              <a:rPr lang="tr-TR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r>
              <a:rPr lang="tr-TR" sz="2800" smtClean="0"/>
              <a:t>NAD</a:t>
            </a:r>
            <a:r>
              <a:rPr lang="tr-TR" sz="2800" b="1" baseline="30000" smtClean="0"/>
              <a:t>+</a:t>
            </a:r>
            <a:r>
              <a:rPr lang="tr-TR" sz="2800" smtClean="0"/>
              <a:t> </a:t>
            </a:r>
            <a:r>
              <a:rPr lang="tr-TR" sz="2400" smtClean="0"/>
              <a:t>(Nikotinamid adenin dinükleotid):</a:t>
            </a:r>
            <a:r>
              <a:rPr lang="tr-TR" sz="2800" smtClean="0"/>
              <a:t> 	Nikotinik asit.</a:t>
            </a:r>
          </a:p>
          <a:p>
            <a:r>
              <a:rPr lang="tr-TR" sz="2800" smtClean="0"/>
              <a:t>NADP</a:t>
            </a:r>
            <a:r>
              <a:rPr lang="tr-TR" sz="2800" b="1" baseline="30000" smtClean="0"/>
              <a:t>+</a:t>
            </a:r>
            <a:r>
              <a:rPr lang="tr-TR" sz="2800" smtClean="0"/>
              <a:t> </a:t>
            </a:r>
            <a:r>
              <a:rPr lang="tr-TR" sz="2000" smtClean="0"/>
              <a:t>(Nikotinamid adenin dinükleotid fosfat):</a:t>
            </a:r>
            <a:r>
              <a:rPr lang="tr-TR" sz="2800" smtClean="0"/>
              <a:t> 	Nikotinik asit.</a:t>
            </a:r>
          </a:p>
          <a:p>
            <a:r>
              <a:rPr lang="tr-TR" sz="2800" smtClean="0"/>
              <a:t>FMN </a:t>
            </a:r>
            <a:r>
              <a:rPr lang="tr-TR" sz="2400" smtClean="0"/>
              <a:t>(Flavin mononükleotid)	    :</a:t>
            </a:r>
            <a:r>
              <a:rPr lang="tr-TR" sz="2800" smtClean="0"/>
              <a:t> B</a:t>
            </a:r>
            <a:r>
              <a:rPr lang="tr-TR" sz="2800" b="1" baseline="-25000" smtClean="0"/>
              <a:t>2</a:t>
            </a:r>
            <a:r>
              <a:rPr lang="tr-TR" sz="2800" smtClean="0"/>
              <a:t> vitamini.</a:t>
            </a:r>
          </a:p>
          <a:p>
            <a:r>
              <a:rPr lang="tr-TR" sz="2800" smtClean="0"/>
              <a:t>FAD </a:t>
            </a:r>
            <a:r>
              <a:rPr lang="tr-TR" sz="2400" smtClean="0"/>
              <a:t>(Flavin adenin dinükleotid)  :</a:t>
            </a:r>
            <a:r>
              <a:rPr lang="tr-TR" sz="2800" smtClean="0"/>
              <a:t> B</a:t>
            </a:r>
            <a:r>
              <a:rPr lang="tr-TR" sz="2800" b="1" baseline="-25000" smtClean="0"/>
              <a:t>2</a:t>
            </a:r>
            <a:r>
              <a:rPr lang="tr-TR" sz="2800" smtClean="0"/>
              <a:t> vitamini. </a:t>
            </a:r>
          </a:p>
          <a:p>
            <a:r>
              <a:rPr lang="tr-TR" sz="2800" smtClean="0"/>
              <a:t>TPP </a:t>
            </a:r>
            <a:r>
              <a:rPr lang="tr-TR" sz="2400" smtClean="0"/>
              <a:t>(Tiamin pirofosfat):</a:t>
            </a:r>
            <a:r>
              <a:rPr lang="tr-TR" sz="2800" smtClean="0"/>
              <a:t> Tiamin, B</a:t>
            </a:r>
            <a:r>
              <a:rPr lang="tr-TR" sz="2800" b="1" baseline="-25000" smtClean="0"/>
              <a:t>1</a:t>
            </a:r>
            <a:r>
              <a:rPr lang="tr-TR" sz="2800" smtClean="0"/>
              <a:t> vitamini.</a:t>
            </a:r>
          </a:p>
          <a:p>
            <a:r>
              <a:rPr lang="tr-TR" sz="2800" smtClean="0"/>
              <a:t>5’deoksiadenozil kobalamin	: B</a:t>
            </a:r>
            <a:r>
              <a:rPr lang="tr-TR" sz="2800" b="1" baseline="-25000" smtClean="0"/>
              <a:t>12</a:t>
            </a:r>
            <a:r>
              <a:rPr lang="tr-TR" sz="2800" smtClean="0"/>
              <a:t> vitamini.</a:t>
            </a:r>
          </a:p>
          <a:p>
            <a:r>
              <a:rPr lang="tr-TR" sz="2800" smtClean="0"/>
              <a:t>Koenzim Q  		: K vitamini.</a:t>
            </a:r>
          </a:p>
          <a:p>
            <a:r>
              <a:rPr lang="tr-TR" sz="2800" smtClean="0"/>
              <a:t>Koenzim A  		: Pantotenik asit.</a:t>
            </a:r>
          </a:p>
          <a:p>
            <a:r>
              <a:rPr lang="tr-TR" sz="2800" smtClean="0"/>
              <a:t>piridoksal fosfat	: B</a:t>
            </a:r>
            <a:r>
              <a:rPr lang="tr-TR" sz="2800" b="1" baseline="-25000" smtClean="0"/>
              <a:t>6</a:t>
            </a:r>
            <a:r>
              <a:rPr lang="tr-TR" sz="2800" smtClean="0"/>
              <a:t> vitamini.			</a:t>
            </a:r>
          </a:p>
          <a:p>
            <a:r>
              <a:rPr lang="tr-TR" sz="2800" smtClean="0"/>
              <a:t>Tetra hidrofolik asit	: Folik asit.</a:t>
            </a:r>
          </a:p>
        </p:txBody>
      </p:sp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tr-TR" sz="3200" smtClean="0"/>
              <a:t>Bazı koenzimler ve yapılarındaki vitaminler: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662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Koenzimler</vt:lpstr>
      <vt:lpstr>KOENZİMLER</vt:lpstr>
      <vt:lpstr>KOENZİMLER</vt:lpstr>
      <vt:lpstr>KOENZİMLER</vt:lpstr>
      <vt:lpstr>PowerPoint Presentation</vt:lpstr>
      <vt:lpstr>Koenzimler </vt:lpstr>
      <vt:lpstr>Hidrojen ve Elektron Transfer Eden Koenzimler </vt:lpstr>
      <vt:lpstr>Fonksiyonel Grup Transfer Eden Koenzimler </vt:lpstr>
      <vt:lpstr>Bazı koenzimler ve yapılarındaki vitaminler:</vt:lpstr>
      <vt:lpstr> Nikotinamid Adenin Dinükleotid (NAD) </vt:lpstr>
      <vt:lpstr> Nikotinamid Adenin Dinükleotid Fosfat (NADP) </vt:lpstr>
      <vt:lpstr>Flavin Adenin Dinükleotid (FAD) </vt:lpstr>
      <vt:lpstr>Koenzim-A (Co-A) </vt:lpstr>
      <vt:lpstr> Enzim Aktivitelerinin Tayininde Kullanılan Yöntemler </vt:lpstr>
      <vt:lpstr>PowerPoint Presentation</vt:lpstr>
      <vt:lpstr>Spektrofotometrik Yöntem </vt:lpstr>
      <vt:lpstr>Kinetik yöntem</vt:lpstr>
      <vt:lpstr> Kolorimetrik yöntem  </vt:lpstr>
    </vt:vector>
  </TitlesOfParts>
  <Company>neu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Koenzimler</dc:title>
  <dc:creator>neu</dc:creator>
  <cp:lastModifiedBy>Görkem</cp:lastModifiedBy>
  <cp:revision>178</cp:revision>
  <dcterms:created xsi:type="dcterms:W3CDTF">2012-10-18T06:17:15Z</dcterms:created>
  <dcterms:modified xsi:type="dcterms:W3CDTF">2017-09-07T12:23:38Z</dcterms:modified>
</cp:coreProperties>
</file>