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4"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57752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98980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4504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535681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35938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62596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8388578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737219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290754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285929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891104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643686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25066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797199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90288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463321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21.05.2020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417408863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A59FA43-C903-4CB8-85C5-D73719027CB8}"/>
              </a:ext>
            </a:extLst>
          </p:cNvPr>
          <p:cNvSpPr>
            <a:spLocks noGrp="1"/>
          </p:cNvSpPr>
          <p:nvPr>
            <p:ph idx="1"/>
          </p:nvPr>
        </p:nvSpPr>
        <p:spPr>
          <a:xfrm>
            <a:off x="677334" y="768627"/>
            <a:ext cx="8596668" cy="5272736"/>
          </a:xfrm>
        </p:spPr>
        <p:txBody>
          <a:bodyPr>
            <a:normAutofit lnSpcReduction="10000"/>
          </a:bodyPr>
          <a:lstStyle/>
          <a:p>
            <a:pPr marL="0" indent="0">
              <a:buNone/>
            </a:pPr>
            <a:r>
              <a:rPr lang="tr-TR" dirty="0"/>
              <a:t>		</a:t>
            </a:r>
            <a:r>
              <a:rPr lang="tr-TR" sz="4000" b="1" dirty="0"/>
              <a:t>Aydınlatılacak Kişi:</a:t>
            </a:r>
          </a:p>
          <a:p>
            <a:pPr marL="0" indent="0">
              <a:buNone/>
            </a:pPr>
            <a:r>
              <a:rPr lang="tr-TR" sz="4000" b="1" dirty="0"/>
              <a:t>	 Aydınlatılması gereken kişi kesinlikle bizzat hastanın kendisidir. Özellikle hukuka uygunluk sebebi olan rıza, kişiye sıkı sıkıya bağlı bir hakkın kullanılmasıdır. Bu nedenle hak sahibinin ayırtım gücü varsa o aydınlatılmalıdır.</a:t>
            </a:r>
          </a:p>
        </p:txBody>
      </p:sp>
    </p:spTree>
    <p:extLst>
      <p:ext uri="{BB962C8B-B14F-4D97-AF65-F5344CB8AC3E}">
        <p14:creationId xmlns:p14="http://schemas.microsoft.com/office/powerpoint/2010/main" val="2987852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410817"/>
            <a:ext cx="8596668" cy="5630546"/>
          </a:xfrm>
        </p:spPr>
        <p:txBody>
          <a:bodyPr>
            <a:normAutofit lnSpcReduction="10000"/>
          </a:bodyPr>
          <a:lstStyle/>
          <a:p>
            <a:pPr marL="0" indent="0">
              <a:buNone/>
            </a:pPr>
            <a:r>
              <a:rPr lang="tr-TR" dirty="0"/>
              <a:t>	</a:t>
            </a:r>
            <a:r>
              <a:rPr lang="tr-TR" sz="4000" b="1" dirty="0"/>
              <a:t>	Hasta yerine yakınlarının aydınlatılması, hastanın aydınlatılması yerine geçmez. Keza hastalığın ağır ve ciddi olması durumunda da hasta yerine yakınının aydınlatılması kural olarak doğru değildir. Hekim, hastasına onun ruhsal durumunu koruyacak şekilde, teşhisi ve sonuçlarını söylemek zorundadır.</a:t>
            </a:r>
            <a:endParaRPr lang="tr-TR" b="1"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543339"/>
            <a:ext cx="8596668" cy="5498023"/>
          </a:xfrm>
        </p:spPr>
        <p:txBody>
          <a:bodyPr>
            <a:normAutofit fontScale="85000" lnSpcReduction="10000"/>
          </a:bodyPr>
          <a:lstStyle/>
          <a:p>
            <a:pPr marL="0" indent="0">
              <a:buNone/>
            </a:pPr>
            <a:r>
              <a:rPr lang="tr-TR" dirty="0"/>
              <a:t>	</a:t>
            </a:r>
            <a:r>
              <a:rPr lang="tr-TR" sz="4300" b="1" dirty="0"/>
              <a:t>	Aydınlatma Yükümlüsü</a:t>
            </a:r>
          </a:p>
          <a:p>
            <a:pPr marL="0" indent="0">
              <a:buNone/>
            </a:pPr>
            <a:r>
              <a:rPr lang="tr-TR" sz="4300" b="1" dirty="0"/>
              <a:t>	Aydınlatma yükümlülüğü, hekime aittir. Bu hekim tedaviyi uygulayan, müdahaleyi yapan hekimdir. Hekimin bu görevi bizzat yerine getirmemesi, bir başka meslektaşına bırakması durumunda, meslektaşının bu yükümlülüğü gereğince yerine getirdiği hususunda emin olması gerekir.</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715617"/>
            <a:ext cx="8596668" cy="5325745"/>
          </a:xfrm>
        </p:spPr>
        <p:txBody>
          <a:bodyPr/>
          <a:lstStyle/>
          <a:p>
            <a:pPr marL="0" indent="0">
              <a:buNone/>
            </a:pPr>
            <a:r>
              <a:rPr lang="tr-TR" dirty="0"/>
              <a:t>	</a:t>
            </a:r>
            <a:r>
              <a:rPr lang="tr-TR" sz="4000" b="1" dirty="0"/>
              <a:t>	Aydınlatmanın Zamanı</a:t>
            </a:r>
          </a:p>
          <a:p>
            <a:pPr marL="0" indent="0">
              <a:buNone/>
            </a:pPr>
            <a:r>
              <a:rPr lang="tr-TR" sz="4000" b="1" dirty="0"/>
              <a:t>	Hekim aydınlatma konuşmasını, zaman baskısı altında yapmamalı, hastasına da karar verme baskısı uygulamamalıdır. Acil bir durum söz konusu olmadığı sürece, hastaya düşünmesi için makul bir süre tanınmalıdır.</a:t>
            </a:r>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715617"/>
            <a:ext cx="8596668" cy="5325745"/>
          </a:xfrm>
        </p:spPr>
        <p:txBody>
          <a:bodyPr>
            <a:normAutofit fontScale="92500" lnSpcReduction="10000"/>
          </a:bodyPr>
          <a:lstStyle/>
          <a:p>
            <a:pPr marL="0" indent="0">
              <a:buNone/>
            </a:pPr>
            <a:r>
              <a:rPr lang="tr-TR" dirty="0"/>
              <a:t>		</a:t>
            </a:r>
            <a:r>
              <a:rPr lang="tr-TR" sz="4400" b="1" dirty="0"/>
              <a:t>Aydınlatmanın Kapsamı</a:t>
            </a:r>
          </a:p>
          <a:p>
            <a:pPr marL="0" indent="0">
              <a:buNone/>
            </a:pPr>
            <a:r>
              <a:rPr lang="tr-TR" sz="4400" b="1" dirty="0"/>
              <a:t>	 Aydınlatmanın kapsamı, genel geçerli bir kural koyarak değil, somut olayın özelliklerine göre ortaya konmalı ve bu bakımdan hastanın ne kadar bilmek istediği ve bu bilgilerden ne kadarını kaldırabileceği göz önünde bulundurulmalıdır.</a:t>
            </a:r>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728871"/>
            <a:ext cx="8596668" cy="5312492"/>
          </a:xfrm>
        </p:spPr>
        <p:txBody>
          <a:bodyPr>
            <a:normAutofit lnSpcReduction="10000"/>
          </a:bodyPr>
          <a:lstStyle/>
          <a:p>
            <a:pPr marL="0" indent="0">
              <a:buNone/>
            </a:pPr>
            <a:r>
              <a:rPr lang="tr-TR" dirty="0"/>
              <a:t>	</a:t>
            </a:r>
            <a:r>
              <a:rPr lang="tr-TR" sz="4400" b="1" dirty="0"/>
              <a:t>	Aydınlatmanın Şekli</a:t>
            </a:r>
          </a:p>
          <a:p>
            <a:pPr marL="0" indent="0">
              <a:buNone/>
            </a:pPr>
            <a:r>
              <a:rPr lang="tr-TR" sz="4400" b="1" dirty="0"/>
              <a:t>	Aydınlatmanın kişisel olması gerekir. Bu nedenle matbu aydınlatmadan kaçınmak gerekir. Aydınlatma, hastanın formu imzalamasından öte bir anlam taşımaktadır. Dolayısıyla hekim hastasıyla konuşmalıdır.</a:t>
            </a:r>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662609"/>
            <a:ext cx="8596668" cy="5378753"/>
          </a:xfrm>
        </p:spPr>
        <p:txBody>
          <a:bodyPr>
            <a:normAutofit lnSpcReduction="10000"/>
          </a:bodyPr>
          <a:lstStyle/>
          <a:p>
            <a:pPr marL="0" indent="0">
              <a:buNone/>
            </a:pPr>
            <a:r>
              <a:rPr lang="tr-TR" dirty="0"/>
              <a:t>	</a:t>
            </a:r>
            <a:r>
              <a:rPr lang="tr-TR" sz="4800" b="1" dirty="0"/>
              <a:t> Konuşmada öncelikle hastanın beklentileri ve korkuları belirlenmelidir. Ayrıca hastanın hekim ile ilgili bizzat kanaat sahibi olabilmesi bakımından da sözlü aydınlatmanın ayrı bir önemi vardır.</a:t>
            </a:r>
            <a:endParaRPr lang="tr-TR" b="1" dirty="0"/>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331304"/>
            <a:ext cx="8596668" cy="5710059"/>
          </a:xfrm>
        </p:spPr>
        <p:txBody>
          <a:bodyPr>
            <a:normAutofit fontScale="92500" lnSpcReduction="20000"/>
          </a:bodyPr>
          <a:lstStyle/>
          <a:p>
            <a:pPr marL="0" indent="0">
              <a:buNone/>
            </a:pPr>
            <a:r>
              <a:rPr lang="tr-TR" dirty="0"/>
              <a:t>		</a:t>
            </a:r>
            <a:r>
              <a:rPr lang="tr-TR" sz="3900" b="1" dirty="0"/>
              <a:t>Aydınlatmanın Mümkün Olmaması ve Ameliyat Sırasında Aydınlatma</a:t>
            </a:r>
          </a:p>
          <a:p>
            <a:pPr marL="0" indent="0">
              <a:buNone/>
            </a:pPr>
            <a:r>
              <a:rPr lang="tr-TR" sz="3900" b="1" dirty="0"/>
              <a:t>	Hekimin bilinci açık olmayan hastayı aydınlatmasının mümkün olmaması, kanuni temsilcisine ulaşılamaması veya bizzat müdahale sırasında aydınlatma gerekliliğinin ortaya çıkması durumunda, hekim, makul bir hastanın bu durumda uygun bir aydınlatmadan sonra müdahaleye rıza göstereceğini kabul edebileceği durumda, rıza olmaksızın da müdahale edebilir.</a:t>
            </a:r>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77</TotalTime>
  <Words>321</Words>
  <Application>Microsoft Office PowerPoint</Application>
  <PresentationFormat>Geniş ekran</PresentationFormat>
  <Paragraphs>14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16</cp:revision>
  <dcterms:created xsi:type="dcterms:W3CDTF">2020-05-12T10:57:22Z</dcterms:created>
  <dcterms:modified xsi:type="dcterms:W3CDTF">2020-05-21T20:45:25Z</dcterms:modified>
</cp:coreProperties>
</file>