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3"/>
  </p:notesMasterIdLst>
  <p:sldIdLst>
    <p:sldId id="256" r:id="rId2"/>
    <p:sldId id="257" r:id="rId3"/>
    <p:sldId id="258" r:id="rId4"/>
    <p:sldId id="261" r:id="rId5"/>
    <p:sldId id="262" r:id="rId6"/>
    <p:sldId id="267" r:id="rId7"/>
    <p:sldId id="271" r:id="rId8"/>
    <p:sldId id="270" r:id="rId9"/>
    <p:sldId id="283" r:id="rId10"/>
    <p:sldId id="286" r:id="rId11"/>
    <p:sldId id="29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D48787C3-417A-4DC6-AA15-5F43689B56DD}">
          <p14:sldIdLst>
            <p14:sldId id="256"/>
            <p14:sldId id="257"/>
            <p14:sldId id="258"/>
            <p14:sldId id="261"/>
            <p14:sldId id="262"/>
            <p14:sldId id="267"/>
            <p14:sldId id="271"/>
          </p14:sldIdLst>
        </p14:section>
        <p14:section name="Başlıksız Bölüm" id="{7CE82235-0CED-4EBC-BA78-58AF3C58218F}">
          <p14:sldIdLst>
            <p14:sldId id="270"/>
            <p14:sldId id="283"/>
            <p14:sldId id="286"/>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manualLayout>
          <c:layoutTarget val="inner"/>
          <c:xMode val="edge"/>
          <c:yMode val="edge"/>
          <c:x val="0.15183002922155933"/>
          <c:y val="4.5144394144138872E-2"/>
          <c:w val="0.66664074803149609"/>
          <c:h val="0.81086171259842521"/>
        </c:manualLayout>
      </c:layout>
      <c:barChart>
        <c:barDir val="col"/>
        <c:grouping val="clustered"/>
        <c:varyColors val="0"/>
        <c:ser>
          <c:idx val="0"/>
          <c:order val="0"/>
          <c:tx>
            <c:strRef>
              <c:f>Sayfa1!$B$1</c:f>
              <c:strCache>
                <c:ptCount val="1"/>
                <c:pt idx="0">
                  <c:v>Erkekler </c:v>
                </c:pt>
              </c:strCache>
            </c:strRef>
          </c:tx>
          <c:invertIfNegative val="0"/>
          <c:cat>
            <c:numRef>
              <c:f>Sayfa1!$A$2:$A$6</c:f>
              <c:numCache>
                <c:formatCode>General</c:formatCode>
                <c:ptCount val="5"/>
                <c:pt idx="0">
                  <c:v>15</c:v>
                </c:pt>
                <c:pt idx="1">
                  <c:v>16</c:v>
                </c:pt>
                <c:pt idx="2">
                  <c:v>17</c:v>
                </c:pt>
                <c:pt idx="3">
                  <c:v>18</c:v>
                </c:pt>
                <c:pt idx="4">
                  <c:v>19</c:v>
                </c:pt>
              </c:numCache>
            </c:numRef>
          </c:cat>
          <c:val>
            <c:numRef>
              <c:f>Sayfa1!$B$2:$B$6</c:f>
              <c:numCache>
                <c:formatCode>General</c:formatCode>
                <c:ptCount val="5"/>
                <c:pt idx="0">
                  <c:v>25</c:v>
                </c:pt>
                <c:pt idx="1">
                  <c:v>45</c:v>
                </c:pt>
                <c:pt idx="2">
                  <c:v>58</c:v>
                </c:pt>
                <c:pt idx="3">
                  <c:v>68</c:v>
                </c:pt>
                <c:pt idx="4">
                  <c:v>84</c:v>
                </c:pt>
              </c:numCache>
            </c:numRef>
          </c:val>
          <c:extLst>
            <c:ext xmlns:c16="http://schemas.microsoft.com/office/drawing/2014/chart" uri="{C3380CC4-5D6E-409C-BE32-E72D297353CC}">
              <c16:uniqueId val="{00000000-4CAD-404B-BA02-861A2626FA27}"/>
            </c:ext>
          </c:extLst>
        </c:ser>
        <c:ser>
          <c:idx val="1"/>
          <c:order val="1"/>
          <c:tx>
            <c:strRef>
              <c:f>Sayfa1!$C$1</c:f>
              <c:strCache>
                <c:ptCount val="1"/>
                <c:pt idx="0">
                  <c:v>Kadınlar</c:v>
                </c:pt>
              </c:strCache>
            </c:strRef>
          </c:tx>
          <c:invertIfNegative val="0"/>
          <c:cat>
            <c:numRef>
              <c:f>Sayfa1!$A$2:$A$6</c:f>
              <c:numCache>
                <c:formatCode>General</c:formatCode>
                <c:ptCount val="5"/>
                <c:pt idx="0">
                  <c:v>15</c:v>
                </c:pt>
                <c:pt idx="1">
                  <c:v>16</c:v>
                </c:pt>
                <c:pt idx="2">
                  <c:v>17</c:v>
                </c:pt>
                <c:pt idx="3">
                  <c:v>18</c:v>
                </c:pt>
                <c:pt idx="4">
                  <c:v>19</c:v>
                </c:pt>
              </c:numCache>
            </c:numRef>
          </c:cat>
          <c:val>
            <c:numRef>
              <c:f>Sayfa1!$C$2:$C$6</c:f>
              <c:numCache>
                <c:formatCode>General</c:formatCode>
                <c:ptCount val="5"/>
                <c:pt idx="0">
                  <c:v>22</c:v>
                </c:pt>
                <c:pt idx="1">
                  <c:v>38</c:v>
                </c:pt>
                <c:pt idx="2">
                  <c:v>55</c:v>
                </c:pt>
                <c:pt idx="3">
                  <c:v>67</c:v>
                </c:pt>
                <c:pt idx="4">
                  <c:v>78</c:v>
                </c:pt>
              </c:numCache>
            </c:numRef>
          </c:val>
          <c:extLst>
            <c:ext xmlns:c16="http://schemas.microsoft.com/office/drawing/2014/chart" uri="{C3380CC4-5D6E-409C-BE32-E72D297353CC}">
              <c16:uniqueId val="{00000001-4CAD-404B-BA02-861A2626FA27}"/>
            </c:ext>
          </c:extLst>
        </c:ser>
        <c:dLbls>
          <c:showLegendKey val="0"/>
          <c:showVal val="0"/>
          <c:showCatName val="0"/>
          <c:showSerName val="0"/>
          <c:showPercent val="0"/>
          <c:showBubbleSize val="0"/>
        </c:dLbls>
        <c:gapWidth val="150"/>
        <c:axId val="202743296"/>
        <c:axId val="276439040"/>
      </c:barChart>
      <c:catAx>
        <c:axId val="202743296"/>
        <c:scaling>
          <c:orientation val="minMax"/>
        </c:scaling>
        <c:delete val="0"/>
        <c:axPos val="b"/>
        <c:numFmt formatCode="General" sourceLinked="0"/>
        <c:majorTickMark val="out"/>
        <c:minorTickMark val="none"/>
        <c:tickLblPos val="nextTo"/>
        <c:crossAx val="276439040"/>
        <c:crosses val="autoZero"/>
        <c:auto val="1"/>
        <c:lblAlgn val="ctr"/>
        <c:lblOffset val="100"/>
        <c:noMultiLvlLbl val="0"/>
      </c:catAx>
      <c:valAx>
        <c:axId val="276439040"/>
        <c:scaling>
          <c:orientation val="minMax"/>
        </c:scaling>
        <c:delete val="0"/>
        <c:axPos val="l"/>
        <c:majorGridlines/>
        <c:numFmt formatCode="General" sourceLinked="1"/>
        <c:majorTickMark val="out"/>
        <c:minorTickMark val="none"/>
        <c:tickLblPos val="nextTo"/>
        <c:crossAx val="202743296"/>
        <c:crosses val="autoZero"/>
        <c:crossBetween val="between"/>
      </c:valAx>
      <c:spPr>
        <a:pattFill prst="dashUpDiag">
          <a:fgClr>
            <a:schemeClr val="accent3">
              <a:lumMod val="60000"/>
              <a:lumOff val="40000"/>
            </a:schemeClr>
          </a:fgClr>
          <a:bgClr>
            <a:schemeClr val="bg1"/>
          </a:bgClr>
        </a:pattFill>
        <a:ln cap="rnd" cmpd="dbl"/>
        <a:scene3d>
          <a:camera prst="orthographicFront"/>
          <a:lightRig rig="threePt" dir="t"/>
        </a:scene3d>
        <a:sp3d>
          <a:bevelT h="6350"/>
        </a:sp3d>
      </c:spPr>
    </c:plotArea>
    <c:legend>
      <c:legendPos val="r"/>
      <c:overlay val="0"/>
    </c:legend>
    <c:plotVisOnly val="1"/>
    <c:dispBlanksAs val="gap"/>
    <c:showDLblsOverMax val="0"/>
  </c:chart>
  <c:txPr>
    <a:bodyPr/>
    <a:lstStyle/>
    <a:p>
      <a:pPr>
        <a:defRPr sz="1800"/>
      </a:pPr>
      <a:endParaRPr lang="tr-T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27F25F-CA14-40AF-ABFB-69273E741212}" type="datetimeFigureOut">
              <a:rPr lang="tr-TR" smtClean="0"/>
              <a:t>14.10.2018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EC3789-57B9-410C-8A90-2EA0BED84E98}" type="slidenum">
              <a:rPr lang="tr-TR" smtClean="0"/>
              <a:t>‹#›</a:t>
            </a:fld>
            <a:endParaRPr lang="tr-TR"/>
          </a:p>
        </p:txBody>
      </p:sp>
    </p:spTree>
    <p:extLst>
      <p:ext uri="{BB962C8B-B14F-4D97-AF65-F5344CB8AC3E}">
        <p14:creationId xmlns:p14="http://schemas.microsoft.com/office/powerpoint/2010/main" val="2721270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CEC3789-57B9-410C-8A90-2EA0BED84E98}" type="slidenum">
              <a:rPr lang="tr-TR" smtClean="0"/>
              <a:t>8</a:t>
            </a:fld>
            <a:endParaRPr lang="tr-TR"/>
          </a:p>
        </p:txBody>
      </p:sp>
    </p:spTree>
    <p:extLst>
      <p:ext uri="{BB962C8B-B14F-4D97-AF65-F5344CB8AC3E}">
        <p14:creationId xmlns:p14="http://schemas.microsoft.com/office/powerpoint/2010/main" val="219303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22878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A23720DD-5B6D-40BF-8493-A6B52D484E6B}" type="datetimeFigureOut">
              <a:rPr lang="tr-TR" smtClean="0"/>
              <a:t>14.10.2018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222934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99243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63342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531685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25220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2224761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343311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610303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062148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14.10.2018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900228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14.10.2018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201996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14.10.2018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235893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14.10.2018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112588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14.10.2018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335270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14.10.2018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211786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14.10.2018</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05316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23720DD-5B6D-40BF-8493-A6B52D484E6B}" type="datetimeFigureOut">
              <a:rPr lang="tr-TR" smtClean="0"/>
              <a:t>14.10.2018</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574577483"/>
      </p:ext>
    </p:extLst>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a:t>Cinsellik </a:t>
            </a:r>
            <a:br>
              <a:rPr lang="tr-TR" dirty="0"/>
            </a:br>
            <a:endParaRPr lang="tr-TR" dirty="0"/>
          </a:p>
        </p:txBody>
      </p:sp>
      <p:sp>
        <p:nvSpPr>
          <p:cNvPr id="3" name="Alt Başlık 2"/>
          <p:cNvSpPr>
            <a:spLocks noGrp="1"/>
          </p:cNvSpPr>
          <p:nvPr>
            <p:ph type="subTitle" idx="1"/>
          </p:nvPr>
        </p:nvSpPr>
        <p:spPr/>
        <p:txBody>
          <a:bodyPr/>
          <a:lstStyle/>
          <a:p>
            <a:r>
              <a:rPr lang="tr-TR" dirty="0">
                <a:solidFill>
                  <a:schemeClr val="tx1"/>
                </a:solidFill>
              </a:rPr>
              <a:t>Büşra Çarıklı</a:t>
            </a:r>
          </a:p>
          <a:p>
            <a:endParaRPr lang="tr-TR" dirty="0"/>
          </a:p>
        </p:txBody>
      </p:sp>
    </p:spTree>
    <p:extLst>
      <p:ext uri="{BB962C8B-B14F-4D97-AF65-F5344CB8AC3E}">
        <p14:creationId xmlns:p14="http://schemas.microsoft.com/office/powerpoint/2010/main" val="4008892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6632"/>
            <a:ext cx="8229600" cy="4032448"/>
          </a:xfrm>
        </p:spPr>
        <p:txBody>
          <a:bodyPr/>
          <a:lstStyle/>
          <a:p>
            <a:pPr>
              <a:lnSpc>
                <a:spcPct val="100000"/>
              </a:lnSpc>
            </a:pPr>
            <a:r>
              <a:rPr lang="tr-TR" sz="2800" dirty="0">
                <a:effectLst/>
              </a:rPr>
              <a:t>Ancak neden tek ana babalı ailelerde büyümek erkeklerden çok kızların davranışlarını etkilemektedir? </a:t>
            </a:r>
            <a:endParaRPr lang="tr-TR" sz="2800" dirty="0"/>
          </a:p>
        </p:txBody>
      </p:sp>
      <p:sp>
        <p:nvSpPr>
          <p:cNvPr id="3" name="İçerik Yer Tutucusu 2"/>
          <p:cNvSpPr>
            <a:spLocks noGrp="1"/>
          </p:cNvSpPr>
          <p:nvPr>
            <p:ph idx="1"/>
          </p:nvPr>
        </p:nvSpPr>
        <p:spPr/>
        <p:txBody>
          <a:bodyPr>
            <a:normAutofit/>
          </a:bodyPr>
          <a:lstStyle/>
          <a:p>
            <a:pPr marL="0" indent="0">
              <a:buNone/>
            </a:pPr>
            <a:r>
              <a:rPr lang="tr-TR" dirty="0"/>
              <a:t>	</a:t>
            </a:r>
          </a:p>
        </p:txBody>
      </p:sp>
    </p:spTree>
    <p:extLst>
      <p:ext uri="{BB962C8B-B14F-4D97-AF65-F5344CB8AC3E}">
        <p14:creationId xmlns:p14="http://schemas.microsoft.com/office/powerpoint/2010/main" val="865439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980728"/>
          </a:xfrm>
        </p:spPr>
        <p:txBody>
          <a:bodyPr>
            <a:normAutofit fontScale="90000"/>
          </a:bodyPr>
          <a:lstStyle/>
          <a:p>
            <a:pPr>
              <a:lnSpc>
                <a:spcPct val="100000"/>
              </a:lnSpc>
            </a:pPr>
            <a:r>
              <a:rPr lang="tr-TR" sz="4000" dirty="0">
                <a:effectLst/>
              </a:rPr>
              <a:t>Ergenlikte cinsel taciz tecavüz ve cinsel istismar</a:t>
            </a:r>
            <a:endParaRPr lang="tr-TR" sz="4000" dirty="0"/>
          </a:p>
        </p:txBody>
      </p:sp>
      <p:sp>
        <p:nvSpPr>
          <p:cNvPr id="3" name="İçerik Yer Tutucusu 2"/>
          <p:cNvSpPr>
            <a:spLocks noGrp="1"/>
          </p:cNvSpPr>
          <p:nvPr>
            <p:ph idx="1"/>
          </p:nvPr>
        </p:nvSpPr>
        <p:spPr>
          <a:xfrm>
            <a:off x="457200" y="1484784"/>
            <a:ext cx="8229600" cy="4968552"/>
          </a:xfrm>
        </p:spPr>
        <p:txBody>
          <a:bodyPr>
            <a:normAutofit/>
          </a:bodyPr>
          <a:lstStyle/>
          <a:p>
            <a:r>
              <a:rPr lang="tr-TR" dirty="0"/>
              <a:t>Ergen cinsel etkinliği üzerine pek çok araştırma ergenlerdeki isteğe bağlı cinsel etkinliklere odaklanmasına karşı çok sayıda ergenin tacize uğradığı ve önemli sayıda ergenin kendi istekleri dışında cinsel ilişki yaşadıkları yönünde toplumsal farkındalık artmıştır.</a:t>
            </a:r>
          </a:p>
          <a:p>
            <a:endParaRPr lang="tr-TR" dirty="0"/>
          </a:p>
        </p:txBody>
      </p:sp>
    </p:spTree>
    <p:extLst>
      <p:ext uri="{BB962C8B-B14F-4D97-AF65-F5344CB8AC3E}">
        <p14:creationId xmlns:p14="http://schemas.microsoft.com/office/powerpoint/2010/main" val="635259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rmAutofit lnSpcReduction="10000"/>
          </a:bodyPr>
          <a:lstStyle/>
          <a:p>
            <a:r>
              <a:rPr lang="tr-TR" sz="2800" dirty="0"/>
              <a:t>Toplum ergenlerin cinsel etkinliklerinden kaygılanmalı mıdır?</a:t>
            </a:r>
          </a:p>
          <a:p>
            <a:r>
              <a:rPr lang="tr-TR" sz="2800" dirty="0"/>
              <a:t>Cinsel eğitim istenmeyen gebelikleri engeller mi yoksa ergenleri cinsel ilişkiye daha erken başlamaya cesaretlendirir mi?</a:t>
            </a:r>
          </a:p>
          <a:p>
            <a:r>
              <a:rPr lang="tr-TR" sz="2800" dirty="0"/>
              <a:t>Ergenler gebeliği engelleyici yöntemlere ulaşabilmeli midir? </a:t>
            </a:r>
          </a:p>
          <a:p>
            <a:pPr lvl="1"/>
            <a:r>
              <a:rPr lang="tr-TR" sz="2800" dirty="0"/>
              <a:t>Bu bölümde sistematik araştırmalardan çok medyanın ilgisini çeken ergen cinselliğini günümüz toplumunda dramatize etmeden gizemini açıklamaya yönelik incelenmiştir.</a:t>
            </a:r>
          </a:p>
        </p:txBody>
      </p:sp>
    </p:spTree>
    <p:extLst>
      <p:ext uri="{BB962C8B-B14F-4D97-AF65-F5344CB8AC3E}">
        <p14:creationId xmlns:p14="http://schemas.microsoft.com/office/powerpoint/2010/main" val="1011072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Ergenlik Konusu Olarak Cinsellik</a:t>
            </a:r>
          </a:p>
        </p:txBody>
      </p:sp>
      <p:sp>
        <p:nvSpPr>
          <p:cNvPr id="3" name="İçerik Yer Tutucusu 2"/>
          <p:cNvSpPr>
            <a:spLocks noGrp="1"/>
          </p:cNvSpPr>
          <p:nvPr>
            <p:ph idx="1"/>
          </p:nvPr>
        </p:nvSpPr>
        <p:spPr>
          <a:xfrm>
            <a:off x="457200" y="1600200"/>
            <a:ext cx="8229600" cy="4925144"/>
          </a:xfrm>
        </p:spPr>
        <p:txBody>
          <a:bodyPr>
            <a:normAutofit/>
          </a:bodyPr>
          <a:lstStyle/>
          <a:p>
            <a:r>
              <a:rPr lang="tr-TR" sz="2600" dirty="0"/>
              <a:t>Çok uzun yıllar önce Freud ve </a:t>
            </a:r>
            <a:r>
              <a:rPr lang="tr-TR" sz="2600" dirty="0" err="1"/>
              <a:t>Alfred</a:t>
            </a:r>
            <a:r>
              <a:rPr lang="tr-TR" sz="2600" dirty="0"/>
              <a:t> </a:t>
            </a:r>
            <a:r>
              <a:rPr lang="tr-TR" sz="2600" dirty="0" err="1"/>
              <a:t>Kinsey’in</a:t>
            </a:r>
            <a:r>
              <a:rPr lang="tr-TR" sz="2600" dirty="0"/>
              <a:t> belirttiği gibi çocuklar erken yaştan itibaren cinsel organların </a:t>
            </a:r>
            <a:r>
              <a:rPr lang="tr-TR" sz="2600" dirty="0" err="1"/>
              <a:t>genital</a:t>
            </a:r>
            <a:r>
              <a:rPr lang="tr-TR" sz="2600" dirty="0"/>
              <a:t> uyarılmasıyla haz yaşamaya meraklıdır.</a:t>
            </a:r>
          </a:p>
          <a:p>
            <a:pPr marL="457200" lvl="1" indent="0">
              <a:buNone/>
            </a:pPr>
            <a:endParaRPr lang="tr-TR" dirty="0"/>
          </a:p>
        </p:txBody>
      </p:sp>
    </p:spTree>
    <p:extLst>
      <p:ext uri="{BB962C8B-B14F-4D97-AF65-F5344CB8AC3E}">
        <p14:creationId xmlns:p14="http://schemas.microsoft.com/office/powerpoint/2010/main" val="2356838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0648"/>
            <a:ext cx="8363272" cy="1156990"/>
          </a:xfrm>
        </p:spPr>
        <p:txBody>
          <a:bodyPr>
            <a:noAutofit/>
          </a:bodyPr>
          <a:lstStyle/>
          <a:p>
            <a:r>
              <a:rPr lang="tr-TR" sz="3600" dirty="0"/>
              <a:t> </a:t>
            </a:r>
            <a:br>
              <a:rPr lang="tr-TR" sz="3600" dirty="0"/>
            </a:br>
            <a:br>
              <a:rPr lang="tr-TR" sz="3600" dirty="0"/>
            </a:br>
            <a:br>
              <a:rPr lang="tr-TR" sz="3600" dirty="0"/>
            </a:br>
            <a:br>
              <a:rPr lang="tr-TR" sz="3600" dirty="0"/>
            </a:br>
            <a:br>
              <a:rPr lang="tr-TR" sz="3600" dirty="0"/>
            </a:br>
            <a:r>
              <a:rPr lang="tr-TR" sz="3200" dirty="0"/>
              <a:t>Çağdaş Toplum Cinselliğe Ne Kadar İzin Verir</a:t>
            </a:r>
          </a:p>
        </p:txBody>
      </p:sp>
      <p:sp>
        <p:nvSpPr>
          <p:cNvPr id="3" name="İçerik Yer Tutucusu 2"/>
          <p:cNvSpPr>
            <a:spLocks noGrp="1"/>
          </p:cNvSpPr>
          <p:nvPr>
            <p:ph idx="1"/>
          </p:nvPr>
        </p:nvSpPr>
        <p:spPr>
          <a:xfrm>
            <a:off x="467544" y="1412776"/>
            <a:ext cx="8229600" cy="5112568"/>
          </a:xfrm>
        </p:spPr>
        <p:txBody>
          <a:bodyPr>
            <a:normAutofit/>
          </a:bodyPr>
          <a:lstStyle/>
          <a:p>
            <a:r>
              <a:rPr lang="tr-TR" dirty="0"/>
              <a:t>Ergenlerin cinselliği öğrendiği ve ilk deneyimlerini yaşadıkları topluluğu bilmeden cinselliği </a:t>
            </a:r>
            <a:r>
              <a:rPr lang="tr-TR" dirty="0" err="1"/>
              <a:t>psikososyal</a:t>
            </a:r>
            <a:r>
              <a:rPr lang="tr-TR" dirty="0"/>
              <a:t> bir olgu olarak anlamak olanaksızdır.</a:t>
            </a:r>
          </a:p>
          <a:p>
            <a:r>
              <a:rPr lang="tr-TR" dirty="0"/>
              <a:t> </a:t>
            </a:r>
          </a:p>
        </p:txBody>
      </p:sp>
    </p:spTree>
    <p:extLst>
      <p:ext uri="{BB962C8B-B14F-4D97-AF65-F5344CB8AC3E}">
        <p14:creationId xmlns:p14="http://schemas.microsoft.com/office/powerpoint/2010/main" val="308762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714202"/>
          </a:xfrm>
        </p:spPr>
        <p:txBody>
          <a:bodyPr>
            <a:noAutofit/>
          </a:bodyPr>
          <a:lstStyle/>
          <a:p>
            <a:pPr algn="l"/>
            <a:br>
              <a:rPr lang="tr-TR" sz="2800" dirty="0"/>
            </a:br>
            <a:br>
              <a:rPr lang="tr-TR" sz="2800" dirty="0"/>
            </a:br>
            <a:br>
              <a:rPr lang="tr-TR" sz="2800" dirty="0"/>
            </a:br>
            <a:r>
              <a:rPr lang="tr-TR" sz="2800" dirty="0"/>
              <a:t>Ford ve </a:t>
            </a:r>
            <a:r>
              <a:rPr lang="tr-TR" sz="2800" dirty="0" err="1"/>
              <a:t>Beach</a:t>
            </a:r>
            <a:r>
              <a:rPr lang="tr-TR" sz="2800" dirty="0"/>
              <a:t> toplumları 3 gruba ayırmıştır:</a:t>
            </a:r>
          </a:p>
        </p:txBody>
      </p:sp>
      <p:sp>
        <p:nvSpPr>
          <p:cNvPr id="3" name="İçerik Yer Tutucusu 2"/>
          <p:cNvSpPr>
            <a:spLocks noGrp="1"/>
          </p:cNvSpPr>
          <p:nvPr>
            <p:ph idx="1"/>
          </p:nvPr>
        </p:nvSpPr>
        <p:spPr>
          <a:xfrm>
            <a:off x="457200" y="2636912"/>
            <a:ext cx="8229600" cy="3489251"/>
          </a:xfrm>
        </p:spPr>
        <p:txBody>
          <a:bodyPr/>
          <a:lstStyle/>
          <a:p>
            <a:r>
              <a:rPr lang="tr-TR" dirty="0"/>
              <a:t>1)sınırlayıcı toplumlar </a:t>
            </a:r>
          </a:p>
          <a:p>
            <a:r>
              <a:rPr lang="tr-TR" dirty="0"/>
              <a:t>2)yarı sınırlayıcı toplumlar </a:t>
            </a:r>
          </a:p>
          <a:p>
            <a:r>
              <a:rPr lang="tr-TR" dirty="0"/>
              <a:t>3)izin verici toplumlar</a:t>
            </a:r>
          </a:p>
        </p:txBody>
      </p:sp>
    </p:spTree>
    <p:extLst>
      <p:ext uri="{BB962C8B-B14F-4D97-AF65-F5344CB8AC3E}">
        <p14:creationId xmlns:p14="http://schemas.microsoft.com/office/powerpoint/2010/main" val="1325177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effectLst/>
              </a:rPr>
              <a:t>Ergenlikte cinsel etkinlik</a:t>
            </a:r>
            <a:endParaRPr lang="tr-TR" dirty="0"/>
          </a:p>
        </p:txBody>
      </p:sp>
      <p:sp>
        <p:nvSpPr>
          <p:cNvPr id="3" name="İçerik Yer Tutucusu 2"/>
          <p:cNvSpPr>
            <a:spLocks noGrp="1"/>
          </p:cNvSpPr>
          <p:nvPr>
            <p:ph idx="1"/>
          </p:nvPr>
        </p:nvSpPr>
        <p:spPr/>
        <p:txBody>
          <a:bodyPr/>
          <a:lstStyle/>
          <a:p>
            <a:r>
              <a:rPr lang="tr-TR" dirty="0"/>
              <a:t>Ergenlerin hatta cinselliği yaşamış ergenlerin yaşadığı cinsel etkinlikler cinsel ilişkiden çok başka şeyler8örneğin öpüşmeye karşıdakinin bedeninin çeşitli yerlerine dokunma gibi ) içerdiğini hatırlatmak akıllıcadır. Bunun yanında pek çok ergen cinsel deneyime cinsel ilişkiyle başlamaz ancak yakınlığın giderek arttığı çeşitli evrelerden ilerleyerek ona doğru gittiği için cinsel ilişkiyi bağımsız bir davranıştan çok uzun gelişimin içerisinde bir etkinlik olarak görmek önemlidir. </a:t>
            </a:r>
          </a:p>
          <a:p>
            <a:endParaRPr lang="tr-TR" dirty="0"/>
          </a:p>
        </p:txBody>
      </p:sp>
    </p:spTree>
    <p:extLst>
      <p:ext uri="{BB962C8B-B14F-4D97-AF65-F5344CB8AC3E}">
        <p14:creationId xmlns:p14="http://schemas.microsoft.com/office/powerpoint/2010/main" val="786171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315416"/>
            <a:ext cx="8229600" cy="1600200"/>
          </a:xfrm>
        </p:spPr>
        <p:txBody>
          <a:bodyPr/>
          <a:lstStyle/>
          <a:p>
            <a:r>
              <a:rPr lang="tr-TR" dirty="0">
                <a:effectLst/>
              </a:rPr>
              <a:t>Ergenlikte cinsel ilişki</a:t>
            </a:r>
            <a:endParaRPr lang="tr-TR" dirty="0"/>
          </a:p>
        </p:txBody>
      </p:sp>
      <p:sp>
        <p:nvSpPr>
          <p:cNvPr id="3" name="İçerik Yer Tutucusu 2"/>
          <p:cNvSpPr>
            <a:spLocks noGrp="1"/>
          </p:cNvSpPr>
          <p:nvPr>
            <p:ph idx="1"/>
          </p:nvPr>
        </p:nvSpPr>
        <p:spPr>
          <a:xfrm>
            <a:off x="395536" y="1196752"/>
            <a:ext cx="8229600" cy="4525963"/>
          </a:xfrm>
        </p:spPr>
        <p:txBody>
          <a:bodyPr/>
          <a:lstStyle/>
          <a:p>
            <a:endParaRPr lang="tr-TR" dirty="0"/>
          </a:p>
          <a:p>
            <a:endParaRPr lang="tr-TR" dirty="0"/>
          </a:p>
          <a:p>
            <a:r>
              <a:rPr lang="tr-TR" dirty="0"/>
              <a:t>Bazı araştırmalar ergenlerin her zaman cinsel etkinliklerini dürüstçe doğru biçimde bildirmediklerini -erkeklerin olduğundan fazla kızların ise olduğundan daha az bildirme eylemleriyle -ortaya koymuştur</a:t>
            </a:r>
          </a:p>
          <a:p>
            <a:endParaRPr lang="tr-TR" dirty="0"/>
          </a:p>
        </p:txBody>
      </p:sp>
    </p:spTree>
    <p:extLst>
      <p:ext uri="{BB962C8B-B14F-4D97-AF65-F5344CB8AC3E}">
        <p14:creationId xmlns:p14="http://schemas.microsoft.com/office/powerpoint/2010/main" val="2597397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k 3" title="yüzde"/>
          <p:cNvGraphicFramePr/>
          <p:nvPr>
            <p:extLst>
              <p:ext uri="{D42A27DB-BD31-4B8C-83A1-F6EECF244321}">
                <p14:modId xmlns:p14="http://schemas.microsoft.com/office/powerpoint/2010/main" val="2575955573"/>
              </p:ext>
            </p:extLst>
          </p:nvPr>
        </p:nvGraphicFramePr>
        <p:xfrm>
          <a:off x="1259632" y="332656"/>
          <a:ext cx="6408712" cy="3631952"/>
        </p:xfrm>
        <a:graphic>
          <a:graphicData uri="http://schemas.openxmlformats.org/drawingml/2006/chart">
            <c:chart xmlns:c="http://schemas.openxmlformats.org/drawingml/2006/chart" xmlns:r="http://schemas.openxmlformats.org/officeDocument/2006/relationships" r:id="rId3"/>
          </a:graphicData>
        </a:graphic>
      </p:graphicFrame>
      <p:sp>
        <p:nvSpPr>
          <p:cNvPr id="6" name="İçerik Yer Tutucusu 5"/>
          <p:cNvSpPr>
            <a:spLocks noGrp="1"/>
          </p:cNvSpPr>
          <p:nvPr>
            <p:ph idx="1"/>
          </p:nvPr>
        </p:nvSpPr>
        <p:spPr>
          <a:xfrm>
            <a:off x="467544" y="3284984"/>
            <a:ext cx="8229600" cy="3240360"/>
          </a:xfrm>
        </p:spPr>
        <p:txBody>
          <a:bodyPr/>
          <a:lstStyle/>
          <a:p>
            <a:endParaRPr lang="tr-TR" dirty="0"/>
          </a:p>
          <a:p>
            <a:endParaRPr lang="tr-TR" dirty="0"/>
          </a:p>
          <a:p>
            <a:pPr marL="0" indent="0">
              <a:buNone/>
            </a:pPr>
            <a:r>
              <a:rPr lang="tr-TR" dirty="0">
                <a:solidFill>
                  <a:schemeClr val="tx1"/>
                </a:solidFill>
              </a:rPr>
              <a:t>	1995 yılında cinsel deneyim yaşamış </a:t>
            </a:r>
            <a:r>
              <a:rPr lang="tr-TR" dirty="0" err="1">
                <a:solidFill>
                  <a:schemeClr val="tx1"/>
                </a:solidFill>
              </a:rPr>
              <a:t>amerilkan</a:t>
            </a:r>
            <a:r>
              <a:rPr lang="tr-TR" dirty="0">
                <a:solidFill>
                  <a:schemeClr val="tx1"/>
                </a:solidFill>
              </a:rPr>
              <a:t> kız ve erkeklerinin </a:t>
            </a:r>
            <a:r>
              <a:rPr lang="tr-TR" dirty="0" err="1">
                <a:solidFill>
                  <a:schemeClr val="tx1"/>
                </a:solidFill>
              </a:rPr>
              <a:t>yuzdelik</a:t>
            </a:r>
            <a:r>
              <a:rPr lang="tr-TR" dirty="0">
                <a:solidFill>
                  <a:schemeClr val="tx1"/>
                </a:solidFill>
              </a:rPr>
              <a:t> oranları</a:t>
            </a:r>
          </a:p>
        </p:txBody>
      </p:sp>
    </p:spTree>
    <p:extLst>
      <p:ext uri="{BB962C8B-B14F-4D97-AF65-F5344CB8AC3E}">
        <p14:creationId xmlns:p14="http://schemas.microsoft.com/office/powerpoint/2010/main" val="3676811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effectLst/>
              </a:rPr>
              <a:t>Cinsel etkinliklerde aile ve akran etkisi</a:t>
            </a:r>
            <a:endParaRPr lang="tr-TR" dirty="0"/>
          </a:p>
        </p:txBody>
      </p:sp>
      <p:sp>
        <p:nvSpPr>
          <p:cNvPr id="3" name="İçerik Yer Tutucusu 2"/>
          <p:cNvSpPr>
            <a:spLocks noGrp="1"/>
          </p:cNvSpPr>
          <p:nvPr>
            <p:ph idx="1"/>
          </p:nvPr>
        </p:nvSpPr>
        <p:spPr/>
        <p:txBody>
          <a:bodyPr>
            <a:normAutofit/>
          </a:bodyPr>
          <a:lstStyle/>
          <a:p>
            <a:r>
              <a:rPr lang="tr-TR" dirty="0"/>
              <a:t>Yetkili evlerden gelen ergenlerin  -yani ana babanın Ergen'in yaşamı ile ilgili olduğu ergenlerin davranışlarını izlediği - erken yaşta cinsel olarak etkin olmadıklarını ve gebelik ve cinsel yolla bulaşan hastalıklara karşı korunmasız cinsel ilişkiye girmek gibi riskli cinsel etkinliklere girme olasılıklarının düşük olduğunu göstermiştir.</a:t>
            </a:r>
          </a:p>
          <a:p>
            <a:endParaRPr lang="tr-TR" dirty="0"/>
          </a:p>
        </p:txBody>
      </p:sp>
    </p:spTree>
    <p:extLst>
      <p:ext uri="{BB962C8B-B14F-4D97-AF65-F5344CB8AC3E}">
        <p14:creationId xmlns:p14="http://schemas.microsoft.com/office/powerpoint/2010/main" val="2085304661"/>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603</TotalTime>
  <Words>308</Words>
  <Application>Microsoft Office PowerPoint</Application>
  <PresentationFormat>Ekran Gösterisi (4:3)</PresentationFormat>
  <Paragraphs>31</Paragraphs>
  <Slides>11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Century Gothic</vt:lpstr>
      <vt:lpstr>Wingdings 3</vt:lpstr>
      <vt:lpstr>Dilim</vt:lpstr>
      <vt:lpstr>Cinsellik  </vt:lpstr>
      <vt:lpstr>PowerPoint Sunusu</vt:lpstr>
      <vt:lpstr>Ergenlik Konusu Olarak Cinsellik</vt:lpstr>
      <vt:lpstr>      Çağdaş Toplum Cinselliğe Ne Kadar İzin Verir</vt:lpstr>
      <vt:lpstr>   Ford ve Beach toplumları 3 gruba ayırmıştır:</vt:lpstr>
      <vt:lpstr>Ergenlikte cinsel etkinlik</vt:lpstr>
      <vt:lpstr>Ergenlikte cinsel ilişki</vt:lpstr>
      <vt:lpstr>PowerPoint Sunusu</vt:lpstr>
      <vt:lpstr>Cinsel etkinliklerde aile ve akran etkisi</vt:lpstr>
      <vt:lpstr>Ancak neden tek ana babalı ailelerde büyümek erkeklerden çok kızların davranışlarını etkilemektedir? </vt:lpstr>
      <vt:lpstr>Ergenlikte cinsel taciz tecavüz ve cinsel istismar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Cinsellik</dc:title>
  <dc:creator>aydın</dc:creator>
  <cp:lastModifiedBy>vahdetayşe nur</cp:lastModifiedBy>
  <cp:revision>28</cp:revision>
  <dcterms:created xsi:type="dcterms:W3CDTF">2017-11-28T18:12:32Z</dcterms:created>
  <dcterms:modified xsi:type="dcterms:W3CDTF">2018-10-14T16:49:35Z</dcterms:modified>
</cp:coreProperties>
</file>