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E290D-64D0-44E5-A90A-32BFA01C30B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6FEA-533C-4181-9A3C-2EFFD71FB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437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E290D-64D0-44E5-A90A-32BFA01C30B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6FEA-533C-4181-9A3C-2EFFD71FB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3018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E290D-64D0-44E5-A90A-32BFA01C30B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6FEA-533C-4181-9A3C-2EFFD71FB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068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E290D-64D0-44E5-A90A-32BFA01C30B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6FEA-533C-4181-9A3C-2EFFD71FB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118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E290D-64D0-44E5-A90A-32BFA01C30B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6FEA-533C-4181-9A3C-2EFFD71FB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93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E290D-64D0-44E5-A90A-32BFA01C30B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6FEA-533C-4181-9A3C-2EFFD71FB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352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E290D-64D0-44E5-A90A-32BFA01C30B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6FEA-533C-4181-9A3C-2EFFD71FB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005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E290D-64D0-44E5-A90A-32BFA01C30B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6FEA-533C-4181-9A3C-2EFFD71FB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6356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E290D-64D0-44E5-A90A-32BFA01C30B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6FEA-533C-4181-9A3C-2EFFD71FB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3141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E290D-64D0-44E5-A90A-32BFA01C30B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6FEA-533C-4181-9A3C-2EFFD71FB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1679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E290D-64D0-44E5-A90A-32BFA01C30B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6FEA-533C-4181-9A3C-2EFFD71FB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7931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E290D-64D0-44E5-A90A-32BFA01C30B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E6FEA-533C-4181-9A3C-2EFFD71FB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0023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SYSTEMATIC SAMPLING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5427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83FBE6-CAB7-4843-A752-6A96D6603111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54276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3200">
                <a:solidFill>
                  <a:srgbClr val="C00000"/>
                </a:solidFill>
              </a:rPr>
              <a:t>Systematic sampling is based on the principle of selecting samples within the sample frame at regular numerical intervals.</a:t>
            </a:r>
            <a:endParaRPr lang="en-US" altLang="tr-TR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974842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Cluster sampling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5529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C8CED1-D543-428A-901F-EF4BB3149C0F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55300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Especially when sampling is done according to the geographical distribution from the populations, it is necessary to take samples from every population in a certain region, which is a labor and cost operation. For this, a certain villagers, farms or farms are selected in certain places of the region to be researched and they are sampled from the whole animals. .</a:t>
            </a:r>
          </a:p>
        </p:txBody>
      </p:sp>
    </p:spTree>
    <p:extLst>
      <p:ext uri="{BB962C8B-B14F-4D97-AF65-F5344CB8AC3E}">
        <p14:creationId xmlns:p14="http://schemas.microsoft.com/office/powerpoint/2010/main" val="73612436"/>
      </p:ext>
    </p:extLst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Multi-stage sampling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5632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E59F8C2-E825-4CBA-9C0E-4CF87ED39508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56324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Sampling done in several steps to reach the whole point is called multi-stage sampling.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647401651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Determination of sample volume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5734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E1216EF-4ABA-4D6D-B92C-C1B2F6AADECD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57348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Before sampling from the study population, it is necessary to know which sample to take. This rate varies according to the purpose and the prevalence of the disease.</a:t>
            </a:r>
          </a:p>
        </p:txBody>
      </p:sp>
    </p:spTree>
    <p:extLst>
      <p:ext uri="{BB962C8B-B14F-4D97-AF65-F5344CB8AC3E}">
        <p14:creationId xmlns:p14="http://schemas.microsoft.com/office/powerpoint/2010/main" val="2002674066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Epidemiological data sources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5837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FCFEF09-071B-4EFB-A8FE-6D870E4D0AFF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58372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altLang="tr-TR" sz="2000">
                <a:solidFill>
                  <a:srgbClr val="C00000"/>
                </a:solidFill>
              </a:rPr>
              <a:t>Veterinary certificate</a:t>
            </a:r>
          </a:p>
          <a:p>
            <a:pPr eaLnBrk="1" hangingPunct="1"/>
            <a:r>
              <a:rPr lang="tr-TR" altLang="tr-TR" sz="2000">
                <a:solidFill>
                  <a:srgbClr val="C00000"/>
                </a:solidFill>
              </a:rPr>
              <a:t>slaughterhouses</a:t>
            </a:r>
          </a:p>
          <a:p>
            <a:pPr eaLnBrk="1" hangingPunct="1"/>
            <a:r>
              <a:rPr lang="tr-TR" altLang="tr-TR" sz="2000">
                <a:solidFill>
                  <a:srgbClr val="C00000"/>
                </a:solidFill>
              </a:rPr>
              <a:t>Private veterinarians</a:t>
            </a:r>
          </a:p>
          <a:p>
            <a:pPr eaLnBrk="1" hangingPunct="1"/>
            <a:r>
              <a:rPr lang="tr-TR" altLang="tr-TR" sz="2000">
                <a:solidFill>
                  <a:srgbClr val="C00000"/>
                </a:solidFill>
              </a:rPr>
              <a:t>State registration agencies</a:t>
            </a:r>
          </a:p>
          <a:p>
            <a:pPr eaLnBrk="1" hangingPunct="1"/>
            <a:r>
              <a:rPr lang="tr-TR" altLang="tr-TR" sz="2000">
                <a:solidFill>
                  <a:srgbClr val="C00000"/>
                </a:solidFill>
              </a:rPr>
              <a:t>Private livestock enterprises</a:t>
            </a:r>
          </a:p>
          <a:p>
            <a:pPr eaLnBrk="1" hangingPunct="1"/>
            <a:r>
              <a:rPr lang="tr-TR" altLang="tr-TR" sz="2000">
                <a:solidFill>
                  <a:srgbClr val="C00000"/>
                </a:solidFill>
              </a:rPr>
              <a:t>Animal owners</a:t>
            </a:r>
          </a:p>
          <a:p>
            <a:pPr eaLnBrk="1" hangingPunct="1"/>
            <a:r>
              <a:rPr lang="tr-TR" altLang="tr-TR" sz="2000">
                <a:solidFill>
                  <a:srgbClr val="C00000"/>
                </a:solidFill>
              </a:rPr>
              <a:t>Livestock associations</a:t>
            </a:r>
          </a:p>
          <a:p>
            <a:pPr eaLnBrk="1" hangingPunct="1"/>
            <a:r>
              <a:rPr lang="tr-TR" altLang="tr-TR" sz="2000">
                <a:solidFill>
                  <a:srgbClr val="C00000"/>
                </a:solidFill>
              </a:rPr>
              <a:t>universities</a:t>
            </a:r>
          </a:p>
          <a:p>
            <a:pPr eaLnBrk="1" hangingPunct="1"/>
            <a:r>
              <a:rPr lang="tr-TR" altLang="tr-TR" sz="2000">
                <a:solidFill>
                  <a:srgbClr val="C00000"/>
                </a:solidFill>
              </a:rPr>
              <a:t>Bank and insurance companies</a:t>
            </a:r>
          </a:p>
          <a:p>
            <a:pPr eaLnBrk="1" hangingPunct="1"/>
            <a:r>
              <a:rPr lang="tr-TR" altLang="tr-TR" sz="2000">
                <a:solidFill>
                  <a:srgbClr val="C00000"/>
                </a:solidFill>
              </a:rPr>
              <a:t>Quarantine and animal markets</a:t>
            </a:r>
          </a:p>
          <a:p>
            <a:pPr eaLnBrk="1" hangingPunct="1"/>
            <a:r>
              <a:rPr lang="tr-TR" altLang="tr-TR" sz="2000">
                <a:solidFill>
                  <a:srgbClr val="C00000"/>
                </a:solidFill>
              </a:rPr>
              <a:t>Municipalities</a:t>
            </a:r>
            <a:endParaRPr lang="en-US" altLang="tr-TR" sz="20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05485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1825625" y="417514"/>
            <a:ext cx="8534400" cy="758825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chemeClr val="accent1"/>
                </a:solidFill>
              </a:rPr>
              <a:t>Gathering information by questionnaire</a:t>
            </a:r>
            <a:endParaRPr lang="en-US" altLang="tr-TR" sz="3200" b="1">
              <a:solidFill>
                <a:schemeClr val="accent1"/>
              </a:solidFill>
            </a:endParaRPr>
          </a:p>
        </p:txBody>
      </p:sp>
      <p:sp>
        <p:nvSpPr>
          <p:cNvPr id="5939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FE7ADE3-98AD-4EE2-93C9-79673C8BCF7B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59396" name="Content Placeholder 3"/>
          <p:cNvSpPr>
            <a:spLocks noGrp="1"/>
          </p:cNvSpPr>
          <p:nvPr>
            <p:ph sz="quarter" idx="1"/>
          </p:nvPr>
        </p:nvSpPr>
        <p:spPr>
          <a:xfrm>
            <a:off x="1839914" y="1600200"/>
            <a:ext cx="8505825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2000">
                <a:solidFill>
                  <a:srgbClr val="C00000"/>
                </a:solidFill>
              </a:rPr>
              <a:t>1- survey structure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tr-TR" sz="200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2000">
                <a:solidFill>
                  <a:srgbClr val="C00000"/>
                </a:solidFill>
              </a:rPr>
              <a:t>2 - Points to consider when editing the questionnaire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tr-TR" sz="200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2000">
                <a:solidFill>
                  <a:srgbClr val="C00000"/>
                </a:solidFill>
              </a:rPr>
              <a:t>It should be explained why the questionnaire was made.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2000">
                <a:solidFill>
                  <a:srgbClr val="C00000"/>
                </a:solidFill>
              </a:rPr>
              <a:t>The language used in the questionnaire should be clear and plain.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2000">
                <a:solidFill>
                  <a:srgbClr val="C00000"/>
                </a:solidFill>
              </a:rPr>
              <a:t>General questions should be followed by specific questions first.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2000">
                <a:solidFill>
                  <a:srgbClr val="C00000"/>
                </a:solidFill>
              </a:rPr>
              <a:t>Answer options must be clear and clear</a:t>
            </a:r>
          </a:p>
        </p:txBody>
      </p:sp>
    </p:spTree>
    <p:extLst>
      <p:ext uri="{BB962C8B-B14F-4D97-AF65-F5344CB8AC3E}">
        <p14:creationId xmlns:p14="http://schemas.microsoft.com/office/powerpoint/2010/main" val="1344337354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</Words>
  <Application>Microsoft Office PowerPoint</Application>
  <PresentationFormat>Geniş ekran</PresentationFormat>
  <Paragraphs>41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Wingdings 2</vt:lpstr>
      <vt:lpstr>Office Teması</vt:lpstr>
      <vt:lpstr>SYSTEMATIC SAMPLING</vt:lpstr>
      <vt:lpstr>Cluster sampling</vt:lpstr>
      <vt:lpstr>Multi-stage sampling</vt:lpstr>
      <vt:lpstr>Determination of sample volume</vt:lpstr>
      <vt:lpstr>Epidemiological data sources</vt:lpstr>
      <vt:lpstr>Gathering information by questionnaire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SYSTEMATIC SAMPLING</dc:title>
  <dc:creator>Inci Basak Kaya</dc:creator>
  <cp:lastModifiedBy>Inci Basak Kaya</cp:lastModifiedBy>
  <cp:revision>1</cp:revision>
  <dcterms:created xsi:type="dcterms:W3CDTF">2018-02-16T11:03:20Z</dcterms:created>
  <dcterms:modified xsi:type="dcterms:W3CDTF">2018-02-16T11:03:27Z</dcterms:modified>
</cp:coreProperties>
</file>