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5" r:id="rId3"/>
    <p:sldId id="260" r:id="rId4"/>
    <p:sldId id="265" r:id="rId5"/>
    <p:sldId id="269" r:id="rId6"/>
    <p:sldId id="266" r:id="rId7"/>
    <p:sldId id="271" r:id="rId8"/>
    <p:sldId id="27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7" name="6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20" name="19 Altbilgi Yer Tutucusu"/>
          <p:cNvSpPr>
            <a:spLocks noGrp="1"/>
          </p:cNvSpPr>
          <p:nvPr>
            <p:ph type="ftr" sz="quarter" idx="11"/>
          </p:nvPr>
        </p:nvSpPr>
        <p:spPr/>
        <p:txBody>
          <a:bodyPr/>
          <a:lstStyle/>
          <a:p>
            <a:endParaRPr lang="tr-TR"/>
          </a:p>
        </p:txBody>
      </p:sp>
      <p:sp>
        <p:nvSpPr>
          <p:cNvPr id="10" name="9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B4BAA1EF-680B-4705-BCD4-E692B7546DF3}" type="datetimeFigureOut">
              <a:rPr lang="tr-TR" smtClean="0"/>
              <a:pPr/>
              <a:t>6.05.2020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C88B3DD-FEBC-4531-92C5-9D7695DC7B95}"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4BAA1EF-680B-4705-BCD4-E692B7546DF3}" type="datetimeFigureOut">
              <a:rPr lang="tr-TR" smtClean="0"/>
              <a:pPr/>
              <a:t>6.05.2020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C88B3DD-FEBC-4531-92C5-9D7695DC7B95}"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285852" y="1857364"/>
            <a:ext cx="7406640" cy="1472184"/>
          </a:xfrm>
        </p:spPr>
        <p:txBody>
          <a:bodyPr>
            <a:normAutofit fontScale="90000"/>
          </a:bodyPr>
          <a:lstStyle/>
          <a:p>
            <a:pPr>
              <a:lnSpc>
                <a:spcPct val="130000"/>
              </a:lnSpc>
            </a:pPr>
            <a:br>
              <a:rPr lang="tr-TR" dirty="0"/>
            </a:br>
            <a:r>
              <a:rPr lang="tr-TR" b="1" dirty="0">
                <a:latin typeface="Comic Sans MS" pitchFamily="66" charset="0"/>
              </a:rPr>
              <a:t>İŞLETMELERİN ÇEVRESİ VE</a:t>
            </a:r>
            <a:br>
              <a:rPr lang="tr-TR" b="1" dirty="0">
                <a:latin typeface="Comic Sans MS" pitchFamily="66" charset="0"/>
              </a:rPr>
            </a:br>
            <a:r>
              <a:rPr lang="tr-TR" b="1" dirty="0">
                <a:latin typeface="Comic Sans MS" pitchFamily="66" charset="0"/>
              </a:rPr>
              <a:t>ÇEVRE FAKTÖRLERİ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00100" y="142852"/>
            <a:ext cx="7498080" cy="1143000"/>
          </a:xfrm>
        </p:spPr>
        <p:txBody>
          <a:bodyPr>
            <a:normAutofit fontScale="90000"/>
          </a:bodyPr>
          <a:lstStyle/>
          <a:p>
            <a:r>
              <a:rPr lang="tr-TR" b="1" dirty="0">
                <a:latin typeface="Comic Sans MS" pitchFamily="66" charset="0"/>
              </a:rPr>
              <a:t>İşletmenin Genel Dış Çevresi</a:t>
            </a:r>
          </a:p>
        </p:txBody>
      </p:sp>
      <p:sp>
        <p:nvSpPr>
          <p:cNvPr id="3" name="2 İçerik Yer Tutucusu"/>
          <p:cNvSpPr>
            <a:spLocks noGrp="1"/>
          </p:cNvSpPr>
          <p:nvPr>
            <p:ph idx="1"/>
          </p:nvPr>
        </p:nvSpPr>
        <p:spPr>
          <a:xfrm>
            <a:off x="1142976" y="1556792"/>
            <a:ext cx="7500990" cy="4691608"/>
          </a:xfrm>
        </p:spPr>
        <p:txBody>
          <a:bodyPr>
            <a:normAutofit/>
          </a:bodyPr>
          <a:lstStyle/>
          <a:p>
            <a:pPr algn="just">
              <a:lnSpc>
                <a:spcPct val="120000"/>
              </a:lnSpc>
              <a:buClrTx/>
              <a:buFont typeface="Wingdings" pitchFamily="2" charset="2"/>
              <a:buChar char="q"/>
            </a:pPr>
            <a:r>
              <a:rPr lang="tr-TR" sz="2200" b="1" dirty="0">
                <a:latin typeface="Comic Sans MS" pitchFamily="66" charset="0"/>
              </a:rPr>
              <a:t>Uluslararası (Küresel) Çevre; </a:t>
            </a:r>
            <a:r>
              <a:rPr lang="tr-TR" sz="2200" dirty="0">
                <a:latin typeface="Comic Sans MS" pitchFamily="66" charset="0"/>
              </a:rPr>
              <a:t>İşletmenin faaliyette bulunduğu ülkenin dışındaki yabancı ülkelerdeki fırsat ve tehditleri barındıran politik, yasal, ekonomik ve </a:t>
            </a:r>
            <a:r>
              <a:rPr lang="tr-TR" sz="2200" dirty="0" err="1">
                <a:latin typeface="Comic Sans MS" pitchFamily="66" charset="0"/>
              </a:rPr>
              <a:t>sektörel</a:t>
            </a:r>
            <a:r>
              <a:rPr lang="tr-TR" sz="2200" dirty="0">
                <a:latin typeface="Comic Sans MS" pitchFamily="66" charset="0"/>
              </a:rPr>
              <a:t> olayların ve aktörlerin (müşteriler, tedarikçiler, rakipler) dahil olduğu ortam uluslararası çevre olarak tanımlanabilir. </a:t>
            </a:r>
          </a:p>
        </p:txBody>
      </p:sp>
    </p:spTree>
    <p:extLst>
      <p:ext uri="{BB962C8B-B14F-4D97-AF65-F5344CB8AC3E}">
        <p14:creationId xmlns:p14="http://schemas.microsoft.com/office/powerpoint/2010/main" val="1861746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71538" y="928670"/>
            <a:ext cx="7498080" cy="1143000"/>
          </a:xfrm>
        </p:spPr>
        <p:txBody>
          <a:bodyPr>
            <a:normAutofit fontScale="90000"/>
          </a:bodyPr>
          <a:lstStyle/>
          <a:p>
            <a:r>
              <a:rPr lang="tr-TR" b="1" dirty="0">
                <a:latin typeface="Comic Sans MS" pitchFamily="66" charset="0"/>
              </a:rPr>
              <a:t>İşletmenin Yakın Dış Çevresi</a:t>
            </a:r>
          </a:p>
        </p:txBody>
      </p:sp>
      <p:sp>
        <p:nvSpPr>
          <p:cNvPr id="3" name="2 İçerik Yer Tutucusu"/>
          <p:cNvSpPr>
            <a:spLocks noGrp="1"/>
          </p:cNvSpPr>
          <p:nvPr>
            <p:ph idx="1"/>
          </p:nvPr>
        </p:nvSpPr>
        <p:spPr>
          <a:xfrm>
            <a:off x="1435608" y="2000240"/>
            <a:ext cx="7498080" cy="4248160"/>
          </a:xfrm>
        </p:spPr>
        <p:txBody>
          <a:bodyPr/>
          <a:lstStyle/>
          <a:p>
            <a:pPr>
              <a:buClrTx/>
              <a:buSzPct val="90000"/>
              <a:buFont typeface="Wingdings" pitchFamily="2" charset="2"/>
              <a:buChar char="q"/>
            </a:pPr>
            <a:r>
              <a:rPr lang="tr-TR" dirty="0">
                <a:latin typeface="Comic Sans MS" pitchFamily="66" charset="0"/>
              </a:rPr>
              <a:t>Tüketiciler ve Endüstriyel Alıcılar</a:t>
            </a:r>
          </a:p>
          <a:p>
            <a:pPr>
              <a:buClrTx/>
              <a:buSzPct val="90000"/>
              <a:buFont typeface="Wingdings" pitchFamily="2" charset="2"/>
              <a:buChar char="q"/>
            </a:pPr>
            <a:r>
              <a:rPr lang="tr-TR" dirty="0">
                <a:latin typeface="Comic Sans MS" pitchFamily="66" charset="0"/>
              </a:rPr>
              <a:t>Rakipler</a:t>
            </a:r>
          </a:p>
          <a:p>
            <a:pPr>
              <a:buClrTx/>
              <a:buSzPct val="90000"/>
              <a:buFont typeface="Wingdings" pitchFamily="2" charset="2"/>
              <a:buChar char="q"/>
            </a:pPr>
            <a:r>
              <a:rPr lang="tr-TR" dirty="0">
                <a:latin typeface="Comic Sans MS" pitchFamily="66" charset="0"/>
              </a:rPr>
              <a:t>Tedarikçiler</a:t>
            </a:r>
          </a:p>
          <a:p>
            <a:pPr>
              <a:buClrTx/>
              <a:buSzPct val="90000"/>
              <a:buFont typeface="Wingdings" pitchFamily="2" charset="2"/>
              <a:buChar char="q"/>
            </a:pPr>
            <a:r>
              <a:rPr lang="tr-TR" dirty="0">
                <a:latin typeface="Comic Sans MS" pitchFamily="66" charset="0"/>
              </a:rPr>
              <a:t>Kredi Kuruluşları</a:t>
            </a:r>
          </a:p>
          <a:p>
            <a:pPr>
              <a:buClrTx/>
              <a:buSzPct val="90000"/>
              <a:buFont typeface="Wingdings" pitchFamily="2" charset="2"/>
              <a:buChar char="q"/>
            </a:pPr>
            <a:r>
              <a:rPr lang="tr-TR" dirty="0">
                <a:latin typeface="Comic Sans MS" pitchFamily="66" charset="0"/>
              </a:rPr>
              <a:t>Sendikalar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71538" y="274638"/>
            <a:ext cx="7862150" cy="1143000"/>
          </a:xfrm>
        </p:spPr>
        <p:txBody>
          <a:bodyPr>
            <a:normAutofit/>
          </a:bodyPr>
          <a:lstStyle/>
          <a:p>
            <a:r>
              <a:rPr lang="tr-TR" b="1" dirty="0">
                <a:latin typeface="Comic Sans MS" pitchFamily="66" charset="0"/>
              </a:rPr>
              <a:t>İşletmenin Yakın Dış Çevresi</a:t>
            </a:r>
          </a:p>
        </p:txBody>
      </p:sp>
      <p:sp>
        <p:nvSpPr>
          <p:cNvPr id="3" name="2 İçerik Yer Tutucusu"/>
          <p:cNvSpPr>
            <a:spLocks noGrp="1"/>
          </p:cNvSpPr>
          <p:nvPr>
            <p:ph idx="1"/>
          </p:nvPr>
        </p:nvSpPr>
        <p:spPr>
          <a:xfrm>
            <a:off x="1071538" y="1447800"/>
            <a:ext cx="7862150" cy="5124472"/>
          </a:xfrm>
        </p:spPr>
        <p:txBody>
          <a:bodyPr>
            <a:normAutofit/>
          </a:bodyPr>
          <a:lstStyle/>
          <a:p>
            <a:pPr algn="just">
              <a:lnSpc>
                <a:spcPct val="130000"/>
              </a:lnSpc>
              <a:buClrTx/>
              <a:buSzPct val="90000"/>
              <a:buFont typeface="Wingdings" pitchFamily="2" charset="2"/>
              <a:buChar char="q"/>
            </a:pPr>
            <a:r>
              <a:rPr lang="tr-TR" sz="2400" b="1" dirty="0">
                <a:latin typeface="Comic Sans MS" pitchFamily="66" charset="0"/>
              </a:rPr>
              <a:t>Tüketiciler ve Endüstriyel Alıcılar</a:t>
            </a:r>
          </a:p>
          <a:p>
            <a:pPr algn="just">
              <a:lnSpc>
                <a:spcPct val="130000"/>
              </a:lnSpc>
              <a:buClrTx/>
              <a:buSzPct val="90000"/>
              <a:buNone/>
            </a:pPr>
            <a:r>
              <a:rPr lang="tr-TR" sz="2400" dirty="0">
                <a:latin typeface="Comic Sans MS" pitchFamily="66" charset="0"/>
              </a:rPr>
              <a:t>	İşletmelerin pazara sundukları (arz ettikleri) malların ve/veya hizmetlerin potansiyel alıcıları ya nihai tüketiciler ya da endüstriyel alıcılardır. Endüstriyel alıcılar (fabrika sahipleri veya bayiler gibi) nihai tüketicilerden farklı olarak malları kendi üretimlerine katmak veya tekrar satmak için talep ederler.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71538" y="274638"/>
            <a:ext cx="7862150" cy="1143000"/>
          </a:xfrm>
        </p:spPr>
        <p:txBody>
          <a:bodyPr>
            <a:normAutofit/>
          </a:bodyPr>
          <a:lstStyle/>
          <a:p>
            <a:r>
              <a:rPr lang="tr-TR" b="1" dirty="0">
                <a:latin typeface="Comic Sans MS" pitchFamily="66" charset="0"/>
              </a:rPr>
              <a:t>İşletmenin Yakın Dış Çevresi</a:t>
            </a:r>
          </a:p>
        </p:txBody>
      </p:sp>
      <p:sp>
        <p:nvSpPr>
          <p:cNvPr id="3" name="2 İçerik Yer Tutucusu"/>
          <p:cNvSpPr>
            <a:spLocks noGrp="1"/>
          </p:cNvSpPr>
          <p:nvPr>
            <p:ph idx="1"/>
          </p:nvPr>
        </p:nvSpPr>
        <p:spPr>
          <a:xfrm>
            <a:off x="1071538" y="1447800"/>
            <a:ext cx="7862150" cy="5124472"/>
          </a:xfrm>
        </p:spPr>
        <p:txBody>
          <a:bodyPr>
            <a:normAutofit/>
          </a:bodyPr>
          <a:lstStyle/>
          <a:p>
            <a:pPr algn="just">
              <a:lnSpc>
                <a:spcPct val="130000"/>
              </a:lnSpc>
              <a:buClrTx/>
              <a:buSzPct val="90000"/>
              <a:buFont typeface="Wingdings" pitchFamily="2" charset="2"/>
              <a:buChar char="q"/>
            </a:pPr>
            <a:r>
              <a:rPr lang="tr-TR" sz="2400" b="1" dirty="0">
                <a:latin typeface="Comic Sans MS" pitchFamily="66" charset="0"/>
              </a:rPr>
              <a:t>Rakipler</a:t>
            </a:r>
          </a:p>
          <a:p>
            <a:pPr algn="just">
              <a:lnSpc>
                <a:spcPct val="130000"/>
              </a:lnSpc>
              <a:buClrTx/>
              <a:buSzPct val="90000"/>
              <a:buNone/>
            </a:pPr>
            <a:r>
              <a:rPr lang="tr-TR" sz="2400" dirty="0">
                <a:latin typeface="Comic Sans MS" pitchFamily="66" charset="0"/>
              </a:rPr>
              <a:t>	İşletmeler arası rekabet; fiyat, kalite, hizmet ve bunlara benzer faktörlere dayanır ve işletmelerin amaçlarının gerçekleştirilmesinde etkili olur. İşletmeler rakiplerin yönelimlerini, mal veya hizmetlerini, üretim özelliklerini, büyüme oranlarını, rekabet üstünlüklerini, amaç, strateji ve bunlarda meydana değişiklikleri takip etmek durumundadır.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14414" y="274638"/>
            <a:ext cx="7719274" cy="1143000"/>
          </a:xfrm>
        </p:spPr>
        <p:txBody>
          <a:bodyPr>
            <a:normAutofit/>
          </a:bodyPr>
          <a:lstStyle/>
          <a:p>
            <a:r>
              <a:rPr lang="tr-TR" b="1" dirty="0">
                <a:latin typeface="Comic Sans MS" pitchFamily="66" charset="0"/>
              </a:rPr>
              <a:t>İşletmenin Yakın Dış Çevresi</a:t>
            </a:r>
          </a:p>
        </p:txBody>
      </p:sp>
      <p:sp>
        <p:nvSpPr>
          <p:cNvPr id="3" name="2 İçerik Yer Tutucusu"/>
          <p:cNvSpPr>
            <a:spLocks noGrp="1"/>
          </p:cNvSpPr>
          <p:nvPr>
            <p:ph idx="1"/>
          </p:nvPr>
        </p:nvSpPr>
        <p:spPr>
          <a:xfrm>
            <a:off x="1000100" y="1285860"/>
            <a:ext cx="7715304" cy="5214974"/>
          </a:xfrm>
        </p:spPr>
        <p:txBody>
          <a:bodyPr>
            <a:normAutofit/>
          </a:bodyPr>
          <a:lstStyle/>
          <a:p>
            <a:pPr algn="just">
              <a:lnSpc>
                <a:spcPct val="120000"/>
              </a:lnSpc>
              <a:buClrTx/>
              <a:buSzPct val="90000"/>
              <a:buFont typeface="Wingdings" pitchFamily="2" charset="2"/>
              <a:buChar char="q"/>
            </a:pPr>
            <a:r>
              <a:rPr lang="tr-TR" sz="2600" b="1" dirty="0">
                <a:latin typeface="Comic Sans MS" pitchFamily="66" charset="0"/>
              </a:rPr>
              <a:t>Tedarikçiler; </a:t>
            </a:r>
          </a:p>
          <a:p>
            <a:pPr algn="just">
              <a:lnSpc>
                <a:spcPct val="120000"/>
              </a:lnSpc>
              <a:buClrTx/>
              <a:buSzPct val="90000"/>
              <a:buNone/>
            </a:pPr>
            <a:r>
              <a:rPr lang="tr-TR" sz="2600" b="1" dirty="0">
                <a:latin typeface="Comic Sans MS" pitchFamily="66" charset="0"/>
              </a:rPr>
              <a:t>	</a:t>
            </a:r>
            <a:r>
              <a:rPr lang="tr-TR" sz="2600" dirty="0">
                <a:latin typeface="Comic Sans MS" pitchFamily="66" charset="0"/>
              </a:rPr>
              <a:t>İşletmeye hammadde, yarı mamul, insan gücü (emek), enerji vb. üretim girdilerini sağlayan kişi ya da kuruluşlara tedarikçi denir. İşletmeler tedarikçileriyle iyi ilişkiler içinde olmak zorundadırlar; çünkü üretilen malların kalitesi kullanılan girdilere bağlıdır.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14414" y="274638"/>
            <a:ext cx="7719274" cy="1143000"/>
          </a:xfrm>
        </p:spPr>
        <p:txBody>
          <a:bodyPr>
            <a:normAutofit/>
          </a:bodyPr>
          <a:lstStyle/>
          <a:p>
            <a:r>
              <a:rPr lang="tr-TR" b="1" dirty="0">
                <a:latin typeface="Comic Sans MS" pitchFamily="66" charset="0"/>
              </a:rPr>
              <a:t>İşletmenin Yakın Dış Çevresi</a:t>
            </a:r>
          </a:p>
        </p:txBody>
      </p:sp>
      <p:sp>
        <p:nvSpPr>
          <p:cNvPr id="3" name="2 İçerik Yer Tutucusu"/>
          <p:cNvSpPr>
            <a:spLocks noGrp="1"/>
          </p:cNvSpPr>
          <p:nvPr>
            <p:ph idx="1"/>
          </p:nvPr>
        </p:nvSpPr>
        <p:spPr>
          <a:xfrm>
            <a:off x="1000100" y="1285860"/>
            <a:ext cx="7715304" cy="5214974"/>
          </a:xfrm>
        </p:spPr>
        <p:txBody>
          <a:bodyPr>
            <a:normAutofit/>
          </a:bodyPr>
          <a:lstStyle/>
          <a:p>
            <a:pPr algn="just">
              <a:lnSpc>
                <a:spcPct val="120000"/>
              </a:lnSpc>
              <a:buClrTx/>
              <a:buSzPct val="90000"/>
              <a:buFont typeface="Wingdings" pitchFamily="2" charset="2"/>
              <a:buChar char="q"/>
            </a:pPr>
            <a:r>
              <a:rPr lang="tr-TR" sz="2600" b="1" dirty="0">
                <a:latin typeface="Comic Sans MS" pitchFamily="66" charset="0"/>
              </a:rPr>
              <a:t>Kredi Kuruluşları; </a:t>
            </a:r>
          </a:p>
          <a:p>
            <a:pPr algn="just">
              <a:lnSpc>
                <a:spcPct val="120000"/>
              </a:lnSpc>
              <a:buClrTx/>
              <a:buSzPct val="90000"/>
              <a:buNone/>
            </a:pPr>
            <a:r>
              <a:rPr lang="tr-TR" sz="2600" b="1" dirty="0">
                <a:latin typeface="Comic Sans MS" pitchFamily="66" charset="0"/>
              </a:rPr>
              <a:t>	</a:t>
            </a:r>
            <a:r>
              <a:rPr lang="tr-TR" sz="2600" dirty="0">
                <a:latin typeface="Comic Sans MS" pitchFamily="66" charset="0"/>
              </a:rPr>
              <a:t>İşletmeye belirli koşullara bağlı olarak kredi veren finans kuruluşları olarak nitelendirilen kredi kuruluşları işletmenin iyi çalışıp kâr etmesini; böylece verdikleri kredinin zamanında geri ödenmesini isterler.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14414" y="274638"/>
            <a:ext cx="7719274" cy="1143000"/>
          </a:xfrm>
        </p:spPr>
        <p:txBody>
          <a:bodyPr>
            <a:normAutofit/>
          </a:bodyPr>
          <a:lstStyle/>
          <a:p>
            <a:r>
              <a:rPr lang="tr-TR" b="1" dirty="0">
                <a:latin typeface="Comic Sans MS" pitchFamily="66" charset="0"/>
              </a:rPr>
              <a:t>İşletmenin Yakın Dış Çevresi</a:t>
            </a:r>
          </a:p>
        </p:txBody>
      </p:sp>
      <p:sp>
        <p:nvSpPr>
          <p:cNvPr id="3" name="2 İçerik Yer Tutucusu"/>
          <p:cNvSpPr>
            <a:spLocks noGrp="1"/>
          </p:cNvSpPr>
          <p:nvPr>
            <p:ph idx="1"/>
          </p:nvPr>
        </p:nvSpPr>
        <p:spPr>
          <a:xfrm>
            <a:off x="1000100" y="1285860"/>
            <a:ext cx="7715304" cy="5214974"/>
          </a:xfrm>
        </p:spPr>
        <p:txBody>
          <a:bodyPr>
            <a:normAutofit/>
          </a:bodyPr>
          <a:lstStyle/>
          <a:p>
            <a:pPr algn="just">
              <a:lnSpc>
                <a:spcPct val="120000"/>
              </a:lnSpc>
              <a:buClrTx/>
              <a:buSzPct val="90000"/>
              <a:buFont typeface="Wingdings" pitchFamily="2" charset="2"/>
              <a:buChar char="q"/>
            </a:pPr>
            <a:r>
              <a:rPr lang="tr-TR" sz="2600" b="1" dirty="0">
                <a:latin typeface="Comic Sans MS" pitchFamily="66" charset="0"/>
              </a:rPr>
              <a:t>Sendikalar; </a:t>
            </a:r>
          </a:p>
          <a:p>
            <a:pPr algn="just">
              <a:lnSpc>
                <a:spcPct val="120000"/>
              </a:lnSpc>
              <a:buClrTx/>
              <a:buSzPct val="90000"/>
              <a:buNone/>
            </a:pPr>
            <a:r>
              <a:rPr lang="tr-TR" sz="2600" b="1" dirty="0">
                <a:latin typeface="Comic Sans MS" pitchFamily="66" charset="0"/>
              </a:rPr>
              <a:t>	</a:t>
            </a:r>
            <a:r>
              <a:rPr lang="tr-TR" sz="2600" dirty="0">
                <a:latin typeface="Comic Sans MS" pitchFamily="66" charset="0"/>
              </a:rPr>
              <a:t>Sendikalar, çalışanların sosyal haklarını elde etmek için kurdukları ve onlar adına sözleşme yapan örgütlerdir. Tatminkâr ücret, iyi çalışma şartları, sosyal güvenlik hakları ve iş güvencesi gibi konularda işletme ile yakın ilişki içinde olur, toplu sözleşmeler yaparlar.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84</TotalTime>
  <Words>91</Words>
  <Application>Microsoft Office PowerPoint</Application>
  <PresentationFormat>Ekran Gösterisi (4:3)</PresentationFormat>
  <Paragraphs>24</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Comic Sans MS</vt:lpstr>
      <vt:lpstr>Gill Sans MT</vt:lpstr>
      <vt:lpstr>Verdana</vt:lpstr>
      <vt:lpstr>Wingdings</vt:lpstr>
      <vt:lpstr>Wingdings 2</vt:lpstr>
      <vt:lpstr>Gündönümü</vt:lpstr>
      <vt:lpstr> İŞLETMELERİN ÇEVRESİ VE ÇEVRE FAKTÖRLERİ</vt:lpstr>
      <vt:lpstr>İşletmenin Genel Dış Çevresi</vt:lpstr>
      <vt:lpstr>İşletmenin Yakın Dış Çevresi</vt:lpstr>
      <vt:lpstr>İşletmenin Yakın Dış Çevresi</vt:lpstr>
      <vt:lpstr>İşletmenin Yakın Dış Çevresi</vt:lpstr>
      <vt:lpstr>İşletmenin Yakın Dış Çevresi</vt:lpstr>
      <vt:lpstr>İşletmenin Yakın Dış Çevresi</vt:lpstr>
      <vt:lpstr>İşletmenin Yakın Dış Çevresi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İşletmenin Çevresi</dc:title>
  <dc:creator>User</dc:creator>
  <cp:lastModifiedBy>User</cp:lastModifiedBy>
  <cp:revision>6</cp:revision>
  <dcterms:created xsi:type="dcterms:W3CDTF">2020-05-01T14:37:37Z</dcterms:created>
  <dcterms:modified xsi:type="dcterms:W3CDTF">2020-05-06T00:22:50Z</dcterms:modified>
</cp:coreProperties>
</file>