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3"/>
  </p:notesMasterIdLst>
  <p:handoutMasterIdLst>
    <p:handoutMasterId r:id="rId14"/>
  </p:handoutMasterIdLst>
  <p:sldIdLst>
    <p:sldId id="668" r:id="rId4"/>
    <p:sldId id="609" r:id="rId5"/>
    <p:sldId id="669" r:id="rId6"/>
    <p:sldId id="670" r:id="rId7"/>
    <p:sldId id="671" r:id="rId8"/>
    <p:sldId id="672" r:id="rId9"/>
    <p:sldId id="673" r:id="rId10"/>
    <p:sldId id="674" r:id="rId11"/>
    <p:sldId id="67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79" y="1167713"/>
            <a:ext cx="8517837" cy="4468903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altLang="tr-TR" sz="2400" b="1" dirty="0" smtClean="0">
              <a:solidFill>
                <a:srgbClr val="CC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altLang="tr-TR" sz="2400" b="1" dirty="0">
                <a:solidFill>
                  <a:srgbClr val="CC0000"/>
                </a:solidFill>
              </a:rPr>
              <a:t> </a:t>
            </a:r>
            <a:r>
              <a:rPr lang="tr-TR" altLang="tr-TR" sz="2400" b="1" dirty="0"/>
              <a:t>Muhasebe sisteminin en önemli tablolarından biri olan Bilanço, işletmenin belli bir tarihteki </a:t>
            </a:r>
            <a:r>
              <a:rPr lang="tr-TR" altLang="tr-TR" sz="2400" b="1" dirty="0">
                <a:solidFill>
                  <a:srgbClr val="C00000"/>
                </a:solidFill>
              </a:rPr>
              <a:t>varlıklarını</a:t>
            </a:r>
            <a:r>
              <a:rPr lang="tr-TR" altLang="tr-TR" sz="2400" b="1" dirty="0"/>
              <a:t> ve bu varlıkların sağlandığı </a:t>
            </a:r>
            <a:r>
              <a:rPr lang="tr-TR" altLang="tr-TR" sz="2400" b="1" dirty="0">
                <a:solidFill>
                  <a:srgbClr val="C00000"/>
                </a:solidFill>
              </a:rPr>
              <a:t>kaynaklarını</a:t>
            </a:r>
            <a:r>
              <a:rPr lang="tr-TR" altLang="tr-TR" sz="2400" b="1" dirty="0"/>
              <a:t> gösteren mali bir tablodur.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HESAP TİPİ 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283157"/>
              </p:ext>
            </p:extLst>
          </p:nvPr>
        </p:nvGraphicFramePr>
        <p:xfrm>
          <a:off x="313080" y="1672415"/>
          <a:ext cx="8517836" cy="2590798"/>
        </p:xfrm>
        <a:graphic>
          <a:graphicData uri="http://schemas.openxmlformats.org/drawingml/2006/table">
            <a:tbl>
              <a:tblPr/>
              <a:tblGrid>
                <a:gridCol w="3069675">
                  <a:extLst>
                    <a:ext uri="{9D8B030D-6E8A-4147-A177-3AD203B41FA5}">
                      <a16:colId xmlns:a16="http://schemas.microsoft.com/office/drawing/2014/main" val="2018936712"/>
                    </a:ext>
                  </a:extLst>
                </a:gridCol>
                <a:gridCol w="1057106">
                  <a:extLst>
                    <a:ext uri="{9D8B030D-6E8A-4147-A177-3AD203B41FA5}">
                      <a16:colId xmlns:a16="http://schemas.microsoft.com/office/drawing/2014/main" val="3022627996"/>
                    </a:ext>
                  </a:extLst>
                </a:gridCol>
                <a:gridCol w="3415266">
                  <a:extLst>
                    <a:ext uri="{9D8B030D-6E8A-4147-A177-3AD203B41FA5}">
                      <a16:colId xmlns:a16="http://schemas.microsoft.com/office/drawing/2014/main" val="1999324330"/>
                    </a:ext>
                  </a:extLst>
                </a:gridCol>
                <a:gridCol w="975789">
                  <a:extLst>
                    <a:ext uri="{9D8B030D-6E8A-4147-A177-3AD203B41FA5}">
                      <a16:colId xmlns:a16="http://schemas.microsoft.com/office/drawing/2014/main" val="289270930"/>
                    </a:ext>
                  </a:extLst>
                </a:gridCol>
              </a:tblGrid>
              <a:tr h="46455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 İşletmesi 31.12.20.. Tarihli Bilançosu (TL)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457373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Varlıklar (Aktif)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 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Kaynaklar (Pasif)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Tutar 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441305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 Dönen Varlıklar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 Kısa Vadeli Yabancı Kaynaklar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562733"/>
                  </a:ext>
                </a:extLst>
              </a:tr>
              <a:tr h="4288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 Duran Varlıklar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IV. Uzun Vadeli Yabancı Kaynaklar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774009"/>
                  </a:ext>
                </a:extLst>
              </a:tr>
              <a:tr h="4466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V. Öz Kaynaklar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71840"/>
                  </a:ext>
                </a:extLst>
              </a:tr>
              <a:tr h="3930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Aktif Toplamı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Pasif Toplamı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3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4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RAPOR TİPİ 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8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0263203"/>
              </p:ext>
            </p:extLst>
          </p:nvPr>
        </p:nvGraphicFramePr>
        <p:xfrm>
          <a:off x="313079" y="1070811"/>
          <a:ext cx="8517838" cy="4876799"/>
        </p:xfrm>
        <a:graphic>
          <a:graphicData uri="http://schemas.openxmlformats.org/drawingml/2006/table">
            <a:tbl>
              <a:tblPr/>
              <a:tblGrid>
                <a:gridCol w="5414563">
                  <a:extLst>
                    <a:ext uri="{9D8B030D-6E8A-4147-A177-3AD203B41FA5}">
                      <a16:colId xmlns:a16="http://schemas.microsoft.com/office/drawing/2014/main" val="4227930453"/>
                    </a:ext>
                  </a:extLst>
                </a:gridCol>
                <a:gridCol w="1034425">
                  <a:extLst>
                    <a:ext uri="{9D8B030D-6E8A-4147-A177-3AD203B41FA5}">
                      <a16:colId xmlns:a16="http://schemas.microsoft.com/office/drawing/2014/main" val="3655999297"/>
                    </a:ext>
                  </a:extLst>
                </a:gridCol>
                <a:gridCol w="1034425">
                  <a:extLst>
                    <a:ext uri="{9D8B030D-6E8A-4147-A177-3AD203B41FA5}">
                      <a16:colId xmlns:a16="http://schemas.microsoft.com/office/drawing/2014/main" val="3400828233"/>
                    </a:ext>
                  </a:extLst>
                </a:gridCol>
                <a:gridCol w="1034425">
                  <a:extLst>
                    <a:ext uri="{9D8B030D-6E8A-4147-A177-3AD203B41FA5}">
                      <a16:colId xmlns:a16="http://schemas.microsoft.com/office/drawing/2014/main" val="548780270"/>
                    </a:ext>
                  </a:extLst>
                </a:gridCol>
              </a:tblGrid>
              <a:tr h="28302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ABC İşletmesi 31.12.20.. Tarihli Bilançosu (TL)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0726804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AKTİF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6819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I.DÖNEN VARLIKLAR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8769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A-Hazır Değerler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4431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B-Menkul Kıymetler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75416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C-Ticari Alacaklar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2699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D-Diğer Alacaklar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0195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E-Stoklar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0580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F-Yıllara Yaygın İnşaat ve Onarım Maliyetleri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0457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G-Gelecek Aylara Ait Giderler ve Gelir Tahakkukları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4837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H-Diğer Dönen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5326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II-DURAN VARLIKLAR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6377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A-Ticari Alacaklar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77422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B-Diğer Alacaklar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37816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C-Mali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321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D-Maddi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66725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E-Maddi Olmayan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36357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F-Özel Tükenmeye Tabi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18942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G-Gelecek Yıllara Ait Giderler ve GelirTahakkukları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5454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H-Diğer Duran Varlıklar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339746"/>
                  </a:ext>
                </a:extLst>
              </a:tr>
              <a:tr h="2394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AKTİF TOPLAMI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01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3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RAPOR TİPİ BİLANÇO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5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822570"/>
              </p:ext>
            </p:extLst>
          </p:nvPr>
        </p:nvGraphicFramePr>
        <p:xfrm>
          <a:off x="425885" y="1095863"/>
          <a:ext cx="8405030" cy="4915990"/>
        </p:xfrm>
        <a:graphic>
          <a:graphicData uri="http://schemas.openxmlformats.org/drawingml/2006/table">
            <a:tbl>
              <a:tblPr/>
              <a:tblGrid>
                <a:gridCol w="5577173">
                  <a:extLst>
                    <a:ext uri="{9D8B030D-6E8A-4147-A177-3AD203B41FA5}">
                      <a16:colId xmlns:a16="http://schemas.microsoft.com/office/drawing/2014/main" val="3008652383"/>
                    </a:ext>
                  </a:extLst>
                </a:gridCol>
                <a:gridCol w="942619">
                  <a:extLst>
                    <a:ext uri="{9D8B030D-6E8A-4147-A177-3AD203B41FA5}">
                      <a16:colId xmlns:a16="http://schemas.microsoft.com/office/drawing/2014/main" val="3559670349"/>
                    </a:ext>
                  </a:extLst>
                </a:gridCol>
                <a:gridCol w="942619">
                  <a:extLst>
                    <a:ext uri="{9D8B030D-6E8A-4147-A177-3AD203B41FA5}">
                      <a16:colId xmlns:a16="http://schemas.microsoft.com/office/drawing/2014/main" val="1796868573"/>
                    </a:ext>
                  </a:extLst>
                </a:gridCol>
                <a:gridCol w="942619">
                  <a:extLst>
                    <a:ext uri="{9D8B030D-6E8A-4147-A177-3AD203B41FA5}">
                      <a16:colId xmlns:a16="http://schemas.microsoft.com/office/drawing/2014/main" val="534673211"/>
                    </a:ext>
                  </a:extLst>
                </a:gridCol>
              </a:tblGrid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PASİF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869030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I-KISA VADELİ YABANCI KAYNAKLAR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98585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A-Mali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771069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B-Ticari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399974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C-Diğer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706926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D-Alınan Avanslar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25298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E-Ödenecek Vergi ve Yükümlülükler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1821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F- Borç ve Gider Karşılıkları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254673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G-Gelecek Aylara Ait Gelirler ve Gider Tahakkukları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419516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H-Diğer Kısa Vadeli Yabancı Kaynaklar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05119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II-UZUN VADELİ YABANCI KAYNAKLAR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818216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A-Mali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428999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B-Ticari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191214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C-Diğer Borçlar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288578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D-Alınan Avanslar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845043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E-Borç ve Gider Karşılıkları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78308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F-Gelecek Yıllara Ait Gelir ve Gider Kaynakları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95853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G-Diğer Uzun Vadeli Yabancı Kaynaklar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92431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III-ÖZ KAYNAKLAR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609895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A-Ödenmiş Sermaye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629453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B-Sermaye Yedekleri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887899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C-Kâr Yedekleri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6247306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D-Geçmiş Yıl Kârları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17412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E-Dönem Net Kârı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650017"/>
                  </a:ext>
                </a:extLst>
              </a:tr>
              <a:tr h="190289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F-Geçmiş Yıl Zararları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090033"/>
                  </a:ext>
                </a:extLst>
              </a:tr>
              <a:tr h="1431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PASİF TOPLAMI</a:t>
                      </a:r>
                    </a:p>
                  </a:txBody>
                  <a:tcPr marL="7955" marR="7955" marT="79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955" marR="7955" marT="795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061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34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 İLKELERİ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25130" y="1267597"/>
            <a:ext cx="7994071" cy="3669290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b="1" dirty="0" smtClean="0">
                <a:solidFill>
                  <a:schemeClr val="accent5"/>
                </a:solidFill>
              </a:rPr>
              <a:t>Varlıklara ilişkin ilkeler: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İşletmenin </a:t>
            </a:r>
            <a:r>
              <a:rPr lang="tr-TR" dirty="0" smtClean="0">
                <a:solidFill>
                  <a:srgbClr val="FF0000"/>
                </a:solidFill>
              </a:rPr>
              <a:t>1 yıl </a:t>
            </a:r>
            <a:r>
              <a:rPr lang="tr-TR" dirty="0" smtClean="0"/>
              <a:t>içinde nakde dönüşebilecek değerleri dönen varlık grubunda, </a:t>
            </a:r>
            <a:r>
              <a:rPr lang="tr-TR" dirty="0" smtClean="0">
                <a:solidFill>
                  <a:srgbClr val="FF0000"/>
                </a:solidFill>
              </a:rPr>
              <a:t>1 yıldan uzun </a:t>
            </a:r>
            <a:r>
              <a:rPr lang="tr-TR" dirty="0" smtClean="0"/>
              <a:t>sürede nakde çevrilebilecek değerleri duran varlıklar grubunda yer alır.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Vadesi </a:t>
            </a:r>
            <a:r>
              <a:rPr lang="tr-TR" dirty="0" smtClean="0">
                <a:solidFill>
                  <a:srgbClr val="FF0000"/>
                </a:solidFill>
              </a:rPr>
              <a:t>1 yılın altına düşen </a:t>
            </a:r>
            <a:r>
              <a:rPr lang="tr-TR" dirty="0" smtClean="0"/>
              <a:t>duran varlıklar dönen varlık grubuna aktarılır.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Değeri düşen </a:t>
            </a:r>
            <a:r>
              <a:rPr lang="tr-TR" dirty="0" smtClean="0"/>
              <a:t>varlıklara karşılık ayrılır.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Vadeli alacaklar bilanço tarihindeki değerine </a:t>
            </a:r>
            <a:r>
              <a:rPr lang="tr-TR" dirty="0" smtClean="0">
                <a:solidFill>
                  <a:srgbClr val="FF0000"/>
                </a:solidFill>
              </a:rPr>
              <a:t>indirgenmelidir.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Birikmiş amortismanlar </a:t>
            </a:r>
            <a:r>
              <a:rPr lang="tr-TR" dirty="0" smtClean="0"/>
              <a:t>bilançoda gösterilmelidir.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Alacakla</a:t>
            </a:r>
            <a:r>
              <a:rPr lang="tr-TR" dirty="0" smtClean="0"/>
              <a:t>r özelliklerine göre ayrılmalıdır.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smtClean="0">
                <a:solidFill>
                  <a:srgbClr val="FF0000"/>
                </a:solidFill>
              </a:rPr>
              <a:t>Kesin olmayan alacaklar </a:t>
            </a:r>
            <a:r>
              <a:rPr lang="tr-TR" dirty="0" smtClean="0"/>
              <a:t>için tahakkuk yapılmamalıdır.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6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 İLKELERİ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453285" y="1440496"/>
            <a:ext cx="7886700" cy="2519363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accent5"/>
                </a:solidFill>
              </a:rPr>
              <a:t>Kaynaklara ilişkin ilkeler: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- Kısa ve uzun vade ayırımında </a:t>
            </a:r>
            <a:r>
              <a:rPr lang="tr-TR" dirty="0" smtClean="0"/>
              <a:t>1 </a:t>
            </a:r>
            <a:r>
              <a:rPr lang="tr-TR" dirty="0"/>
              <a:t>yıl ölçüt alınmalıdır</a:t>
            </a:r>
            <a:r>
              <a:rPr lang="tr-TR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- Vadesi 1 yılın altına düşen borçlar </a:t>
            </a:r>
            <a:r>
              <a:rPr lang="tr-TR" dirty="0" err="1" smtClean="0"/>
              <a:t>KVYK’lara</a:t>
            </a:r>
            <a:r>
              <a:rPr lang="tr-TR" dirty="0" smtClean="0"/>
              <a:t> aktarılmalıdır.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- </a:t>
            </a:r>
            <a:r>
              <a:rPr lang="tr-TR" dirty="0"/>
              <a:t>Tüm borçlar gösterilmelidir.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- Vadeli borçlar </a:t>
            </a:r>
            <a:r>
              <a:rPr lang="tr-TR" dirty="0" smtClean="0"/>
              <a:t>bilanço </a:t>
            </a:r>
            <a:r>
              <a:rPr lang="tr-TR" dirty="0"/>
              <a:t>günündeki değerine indirgenmelidir.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/>
              <a:t>- Borçlar özelliklerine göre ayrılmalıdır.</a:t>
            </a:r>
          </a:p>
        </p:txBody>
      </p:sp>
    </p:spTree>
    <p:extLst>
      <p:ext uri="{BB962C8B-B14F-4D97-AF65-F5344CB8AC3E}">
        <p14:creationId xmlns:p14="http://schemas.microsoft.com/office/powerpoint/2010/main" val="2096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8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BİLANÇO İLKELERİ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397449" y="1277655"/>
            <a:ext cx="8349095" cy="2519362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sz="2400" b="1" dirty="0" smtClean="0">
                <a:solidFill>
                  <a:schemeClr val="accent5"/>
                </a:solidFill>
              </a:rPr>
              <a:t>Öz Kaynaklara ilişkin ilkeler: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err="1" smtClean="0"/>
              <a:t>Özkaynakların</a:t>
            </a:r>
            <a:r>
              <a:rPr lang="tr-TR" dirty="0" smtClean="0"/>
              <a:t> işletme sahip ve ortaklarının haklarını göstermesi gerekir.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Sermaye payları özelliklerine göre gösterilmelidir.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Azalan </a:t>
            </a:r>
            <a:r>
              <a:rPr lang="tr-TR" dirty="0" err="1" smtClean="0"/>
              <a:t>özkaynak</a:t>
            </a:r>
            <a:r>
              <a:rPr lang="tr-TR" dirty="0" smtClean="0"/>
              <a:t> belirtilmelidir.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</a:t>
            </a:r>
            <a:r>
              <a:rPr lang="tr-TR" dirty="0" err="1" smtClean="0"/>
              <a:t>Özkaynak</a:t>
            </a:r>
            <a:r>
              <a:rPr lang="tr-TR" dirty="0" smtClean="0"/>
              <a:t> net gösterilmelidir.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Zarar </a:t>
            </a:r>
            <a:r>
              <a:rPr lang="tr-TR" dirty="0" err="1" smtClean="0"/>
              <a:t>özkaynaklardan</a:t>
            </a:r>
            <a:r>
              <a:rPr lang="tr-TR" dirty="0" smtClean="0"/>
              <a:t> indirilmelidir.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tr-TR" dirty="0" smtClean="0"/>
              <a:t>- Sermaye yedekleri gelir olarak gelir tablosuna alınmamalıdır.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1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38074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25714</TotalTime>
  <Words>681</Words>
  <Application>Microsoft Office PowerPoint</Application>
  <PresentationFormat>Ekran Gösterisi (4:3)</PresentationFormat>
  <Paragraphs>255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Symbol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955</cp:revision>
  <cp:lastPrinted>2016-10-24T07:53:35Z</cp:lastPrinted>
  <dcterms:created xsi:type="dcterms:W3CDTF">2016-09-18T09:35:24Z</dcterms:created>
  <dcterms:modified xsi:type="dcterms:W3CDTF">2020-02-27T13:28:55Z</dcterms:modified>
</cp:coreProperties>
</file>