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13"/>
  </p:notesMasterIdLst>
  <p:handoutMasterIdLst>
    <p:handoutMasterId r:id="rId14"/>
  </p:handoutMasterIdLst>
  <p:sldIdLst>
    <p:sldId id="668" r:id="rId4"/>
    <p:sldId id="609" r:id="rId5"/>
    <p:sldId id="669" r:id="rId6"/>
    <p:sldId id="670" r:id="rId7"/>
    <p:sldId id="671" r:id="rId8"/>
    <p:sldId id="672" r:id="rId9"/>
    <p:sldId id="673" r:id="rId10"/>
    <p:sldId id="674" r:id="rId11"/>
    <p:sldId id="675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94660"/>
  </p:normalViewPr>
  <p:slideViewPr>
    <p:cSldViewPr snapToGrid="0">
      <p:cViewPr varScale="1">
        <p:scale>
          <a:sx n="77" d="100"/>
          <a:sy n="77" d="100"/>
        </p:scale>
        <p:origin x="90" y="156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27.02.2020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2/27/2020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5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 smtClean="0"/>
              <a:t>Prof. Dr. Harun TANRIVERMİŞ, </a:t>
            </a:r>
            <a:r>
              <a:rPr lang="en-US" dirty="0" err="1" smtClean="0"/>
              <a:t>Yrd</a:t>
            </a:r>
            <a:r>
              <a:rPr lang="en-US" dirty="0" smtClean="0"/>
              <a:t>. </a:t>
            </a:r>
            <a:r>
              <a:rPr lang="en-US" dirty="0" err="1" smtClean="0"/>
              <a:t>Doç</a:t>
            </a:r>
            <a:r>
              <a:rPr lang="en-US" dirty="0" smtClean="0"/>
              <a:t>. Dr. </a:t>
            </a:r>
            <a:r>
              <a:rPr lang="en-US" dirty="0" err="1" smtClean="0"/>
              <a:t>Yeşim</a:t>
            </a:r>
            <a:r>
              <a:rPr lang="en-US" dirty="0" smtClean="0"/>
              <a:t> ALİEFENDİOĞLU </a:t>
            </a:r>
            <a:r>
              <a:rPr lang="en-US" dirty="0" err="1" smtClean="0"/>
              <a:t>Ekonomi</a:t>
            </a:r>
            <a:r>
              <a:rPr lang="en-US" dirty="0" smtClean="0"/>
              <a:t> I 2016-2017 </a:t>
            </a:r>
            <a:r>
              <a:rPr lang="en-US" dirty="0" err="1" smtClean="0"/>
              <a:t>Güz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/>
              <a:t>GGY403</a:t>
            </a:r>
            <a:endParaRPr lang="tr-TR" sz="3200" b="1" dirty="0"/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/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/>
              <a:t>Mali Analiz Teknikleri</a:t>
            </a:r>
            <a:endParaRPr lang="tr-TR" sz="3200" b="1" dirty="0"/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Doç. Dr. Erol DEMİR 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</a:t>
            </a:r>
            <a:r>
              <a:rPr lang="tr-T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Üniversitesi UBF Gayrimenkul Geliştirme ve Yönetimi Bölümü </a:t>
            </a:r>
          </a:p>
        </p:txBody>
      </p:sp>
    </p:spTree>
    <p:extLst>
      <p:ext uri="{BB962C8B-B14F-4D97-AF65-F5344CB8AC3E}">
        <p14:creationId xmlns:p14="http://schemas.microsoft.com/office/powerpoint/2010/main" val="20445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79" y="1167713"/>
            <a:ext cx="8517837" cy="4468903"/>
          </a:xfrm>
        </p:spPr>
        <p:txBody>
          <a:bodyPr anchor="t"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endParaRPr lang="tr-TR" altLang="tr-TR" sz="2400" b="1" dirty="0" smtClean="0">
              <a:solidFill>
                <a:srgbClr val="CC000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altLang="tr-TR" sz="2400" b="1" dirty="0">
                <a:solidFill>
                  <a:srgbClr val="CC0000"/>
                </a:solidFill>
              </a:rPr>
              <a:t> </a:t>
            </a:r>
            <a:r>
              <a:rPr lang="tr-TR" altLang="tr-TR" sz="2400" b="1" dirty="0"/>
              <a:t>Muhasebe sisteminin en önemli tablolarından biri olan Bilanço, işletmenin belli bir tarihteki </a:t>
            </a:r>
            <a:r>
              <a:rPr lang="tr-TR" altLang="tr-TR" sz="2400" b="1" dirty="0">
                <a:solidFill>
                  <a:srgbClr val="C00000"/>
                </a:solidFill>
              </a:rPr>
              <a:t>varlıklarını</a:t>
            </a:r>
            <a:r>
              <a:rPr lang="tr-TR" altLang="tr-TR" sz="2400" b="1" dirty="0"/>
              <a:t> ve bu varlıkların sağlandığı </a:t>
            </a:r>
            <a:r>
              <a:rPr lang="tr-TR" altLang="tr-TR" sz="2400" b="1" dirty="0">
                <a:solidFill>
                  <a:srgbClr val="C00000"/>
                </a:solidFill>
              </a:rPr>
              <a:t>kaynaklarını</a:t>
            </a:r>
            <a:r>
              <a:rPr lang="tr-TR" altLang="tr-TR" sz="2400" b="1" dirty="0"/>
              <a:t> gösteren mali bir tablodur. </a:t>
            </a:r>
          </a:p>
        </p:txBody>
      </p:sp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FF0000"/>
                </a:solidFill>
              </a:rPr>
              <a:t>BİLANÇO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206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FF0000"/>
                </a:solidFill>
              </a:rPr>
              <a:t>HESAP TİPİ BİLANÇO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graphicFrame>
        <p:nvGraphicFramePr>
          <p:cNvPr id="7" name="İçerik Yer Tutucus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1283157"/>
              </p:ext>
            </p:extLst>
          </p:nvPr>
        </p:nvGraphicFramePr>
        <p:xfrm>
          <a:off x="313080" y="1672415"/>
          <a:ext cx="8517836" cy="2590798"/>
        </p:xfrm>
        <a:graphic>
          <a:graphicData uri="http://schemas.openxmlformats.org/drawingml/2006/table">
            <a:tbl>
              <a:tblPr/>
              <a:tblGrid>
                <a:gridCol w="3069675">
                  <a:extLst>
                    <a:ext uri="{9D8B030D-6E8A-4147-A177-3AD203B41FA5}">
                      <a16:colId xmlns:a16="http://schemas.microsoft.com/office/drawing/2014/main" val="2018936712"/>
                    </a:ext>
                  </a:extLst>
                </a:gridCol>
                <a:gridCol w="1057106">
                  <a:extLst>
                    <a:ext uri="{9D8B030D-6E8A-4147-A177-3AD203B41FA5}">
                      <a16:colId xmlns:a16="http://schemas.microsoft.com/office/drawing/2014/main" val="3022627996"/>
                    </a:ext>
                  </a:extLst>
                </a:gridCol>
                <a:gridCol w="3415266">
                  <a:extLst>
                    <a:ext uri="{9D8B030D-6E8A-4147-A177-3AD203B41FA5}">
                      <a16:colId xmlns:a16="http://schemas.microsoft.com/office/drawing/2014/main" val="1999324330"/>
                    </a:ext>
                  </a:extLst>
                </a:gridCol>
                <a:gridCol w="975789">
                  <a:extLst>
                    <a:ext uri="{9D8B030D-6E8A-4147-A177-3AD203B41FA5}">
                      <a16:colId xmlns:a16="http://schemas.microsoft.com/office/drawing/2014/main" val="289270930"/>
                    </a:ext>
                  </a:extLst>
                </a:gridCol>
              </a:tblGrid>
              <a:tr h="464557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ABC İşletmesi 31.12.20.. Tarihli Bilançosu (TL)</a:t>
                      </a:r>
                    </a:p>
                  </a:txBody>
                  <a:tcPr marL="9404" marR="9404" marT="94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6457373"/>
                  </a:ext>
                </a:extLst>
              </a:tr>
              <a:tr h="428822"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Varlıklar (Aktif)</a:t>
                      </a:r>
                    </a:p>
                  </a:txBody>
                  <a:tcPr marL="9404" marR="9404" marT="94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Tutar </a:t>
                      </a:r>
                    </a:p>
                  </a:txBody>
                  <a:tcPr marL="9404" marR="9404" marT="94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Kaynaklar (Pasif)</a:t>
                      </a:r>
                    </a:p>
                  </a:txBody>
                  <a:tcPr marL="9404" marR="9404" marT="94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Tutar </a:t>
                      </a:r>
                    </a:p>
                  </a:txBody>
                  <a:tcPr marL="9404" marR="9404" marT="94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0441305"/>
                  </a:ext>
                </a:extLst>
              </a:tr>
              <a:tr h="428822"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I. Dönen Varlıklar</a:t>
                      </a:r>
                    </a:p>
                  </a:txBody>
                  <a:tcPr marL="9404" marR="9404" marT="94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404" marR="9404" marT="94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III. Kısa Vadeli Yabancı Kaynaklar</a:t>
                      </a:r>
                    </a:p>
                  </a:txBody>
                  <a:tcPr marL="9404" marR="9404" marT="94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404" marR="9404" marT="94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9562733"/>
                  </a:ext>
                </a:extLst>
              </a:tr>
              <a:tr h="428822"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II. Duran Varlıklar</a:t>
                      </a:r>
                    </a:p>
                  </a:txBody>
                  <a:tcPr marL="9404" marR="9404" marT="94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404" marR="9404" marT="94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IV. Uzun Vadeli Yabancı Kaynaklar</a:t>
                      </a:r>
                    </a:p>
                  </a:txBody>
                  <a:tcPr marL="9404" marR="9404" marT="94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404" marR="9404" marT="94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7774009"/>
                  </a:ext>
                </a:extLst>
              </a:tr>
              <a:tr h="446688"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404" marR="9404" marT="94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404" marR="9404" marT="94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V. Öz Kaynaklar</a:t>
                      </a:r>
                    </a:p>
                  </a:txBody>
                  <a:tcPr marL="9404" marR="9404" marT="94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404" marR="9404" marT="94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171840"/>
                  </a:ext>
                </a:extLst>
              </a:tr>
              <a:tr h="393087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Aktif Toplamı</a:t>
                      </a:r>
                    </a:p>
                  </a:txBody>
                  <a:tcPr marL="9404" marR="9404" marT="94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404" marR="9404" marT="94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Pasif Toplamı</a:t>
                      </a:r>
                    </a:p>
                  </a:txBody>
                  <a:tcPr marL="9404" marR="9404" marT="94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404" marR="9404" marT="94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18352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2448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FF0000"/>
                </a:solidFill>
              </a:rPr>
              <a:t>RAPOR TİPİ BİLANÇO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graphicFrame>
        <p:nvGraphicFramePr>
          <p:cNvPr id="8" name="İçerik Yer Tutucus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0263203"/>
              </p:ext>
            </p:extLst>
          </p:nvPr>
        </p:nvGraphicFramePr>
        <p:xfrm>
          <a:off x="313079" y="1070811"/>
          <a:ext cx="8517838" cy="4876799"/>
        </p:xfrm>
        <a:graphic>
          <a:graphicData uri="http://schemas.openxmlformats.org/drawingml/2006/table">
            <a:tbl>
              <a:tblPr/>
              <a:tblGrid>
                <a:gridCol w="5414563">
                  <a:extLst>
                    <a:ext uri="{9D8B030D-6E8A-4147-A177-3AD203B41FA5}">
                      <a16:colId xmlns:a16="http://schemas.microsoft.com/office/drawing/2014/main" val="4227930453"/>
                    </a:ext>
                  </a:extLst>
                </a:gridCol>
                <a:gridCol w="1034425">
                  <a:extLst>
                    <a:ext uri="{9D8B030D-6E8A-4147-A177-3AD203B41FA5}">
                      <a16:colId xmlns:a16="http://schemas.microsoft.com/office/drawing/2014/main" val="3655999297"/>
                    </a:ext>
                  </a:extLst>
                </a:gridCol>
                <a:gridCol w="1034425">
                  <a:extLst>
                    <a:ext uri="{9D8B030D-6E8A-4147-A177-3AD203B41FA5}">
                      <a16:colId xmlns:a16="http://schemas.microsoft.com/office/drawing/2014/main" val="3400828233"/>
                    </a:ext>
                  </a:extLst>
                </a:gridCol>
                <a:gridCol w="1034425">
                  <a:extLst>
                    <a:ext uri="{9D8B030D-6E8A-4147-A177-3AD203B41FA5}">
                      <a16:colId xmlns:a16="http://schemas.microsoft.com/office/drawing/2014/main" val="548780270"/>
                    </a:ext>
                  </a:extLst>
                </a:gridCol>
              </a:tblGrid>
              <a:tr h="283029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ABC İşletmesi 31.12.20.. Tarihli Bilançosu (TL)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0726804"/>
                  </a:ext>
                </a:extLst>
              </a:tr>
              <a:tr h="239485"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AKTİF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068191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I.DÖNEN VARLIKLAR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087694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A-Hazır Değerler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9443169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B-Menkul Kıymetler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9754168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C-Ticari Alacaklar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326990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D-Diğer Alacaklar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501953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E-Stoklar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405804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F-Yıllara Yaygın İnşaat ve Onarım Maliyetleri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9045778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G-Gelecek Aylara Ait Giderler ve Gelir Tahakkukları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748374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H-Diğer Dönen Varlıklar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6532669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II-DURAN VARLIKLAR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963778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A-Ticari Alacaklar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5774228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B-Diğer Alacaklar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437816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C-Mali Duran Varlıklar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13215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D-Maddi Duran Varlıklar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266725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E-Maddi Olmayan Duran Varlıklar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3363578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F-Özel Tükenmeye Tabi Varlıklar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189423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G-Gelecek Yıllara Ait Giderler ve GelirTahakkukları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15454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H-Diğer Duran Varlıklar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4339746"/>
                  </a:ext>
                </a:extLst>
              </a:tr>
              <a:tr h="23948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AKTİF TOPLAMI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7015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3306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FF0000"/>
                </a:solidFill>
              </a:rPr>
              <a:t>RAPOR TİPİ BİLANÇO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graphicFrame>
        <p:nvGraphicFramePr>
          <p:cNvPr id="5" name="İçerik Yer Tutucus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6822570"/>
              </p:ext>
            </p:extLst>
          </p:nvPr>
        </p:nvGraphicFramePr>
        <p:xfrm>
          <a:off x="425885" y="1095863"/>
          <a:ext cx="8405030" cy="4915990"/>
        </p:xfrm>
        <a:graphic>
          <a:graphicData uri="http://schemas.openxmlformats.org/drawingml/2006/table">
            <a:tbl>
              <a:tblPr/>
              <a:tblGrid>
                <a:gridCol w="5577173">
                  <a:extLst>
                    <a:ext uri="{9D8B030D-6E8A-4147-A177-3AD203B41FA5}">
                      <a16:colId xmlns:a16="http://schemas.microsoft.com/office/drawing/2014/main" val="3008652383"/>
                    </a:ext>
                  </a:extLst>
                </a:gridCol>
                <a:gridCol w="942619">
                  <a:extLst>
                    <a:ext uri="{9D8B030D-6E8A-4147-A177-3AD203B41FA5}">
                      <a16:colId xmlns:a16="http://schemas.microsoft.com/office/drawing/2014/main" val="3559670349"/>
                    </a:ext>
                  </a:extLst>
                </a:gridCol>
                <a:gridCol w="942619">
                  <a:extLst>
                    <a:ext uri="{9D8B030D-6E8A-4147-A177-3AD203B41FA5}">
                      <a16:colId xmlns:a16="http://schemas.microsoft.com/office/drawing/2014/main" val="1796868573"/>
                    </a:ext>
                  </a:extLst>
                </a:gridCol>
                <a:gridCol w="942619">
                  <a:extLst>
                    <a:ext uri="{9D8B030D-6E8A-4147-A177-3AD203B41FA5}">
                      <a16:colId xmlns:a16="http://schemas.microsoft.com/office/drawing/2014/main" val="534673211"/>
                    </a:ext>
                  </a:extLst>
                </a:gridCol>
              </a:tblGrid>
              <a:tr h="190289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PASİF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2017</a:t>
                      </a:r>
                    </a:p>
                  </a:txBody>
                  <a:tcPr marL="7955" marR="7955" marT="79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2018</a:t>
                      </a:r>
                    </a:p>
                  </a:txBody>
                  <a:tcPr marL="7955" marR="7955" marT="79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2019</a:t>
                      </a:r>
                    </a:p>
                  </a:txBody>
                  <a:tcPr marL="7955" marR="7955" marT="79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6869030"/>
                  </a:ext>
                </a:extLst>
              </a:tr>
              <a:tr h="190289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I-KISA VADELİ YABANCI KAYNAKLAR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2498585"/>
                  </a:ext>
                </a:extLst>
              </a:tr>
              <a:tr h="190289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A-Mali Borçlar</a:t>
                      </a:r>
                    </a:p>
                  </a:txBody>
                  <a:tcPr marL="7955" marR="7955" marT="79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5771069"/>
                  </a:ext>
                </a:extLst>
              </a:tr>
              <a:tr h="190289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B-Ticari Borçlar</a:t>
                      </a:r>
                    </a:p>
                  </a:txBody>
                  <a:tcPr marL="7955" marR="7955" marT="79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6399974"/>
                  </a:ext>
                </a:extLst>
              </a:tr>
              <a:tr h="190289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C-Diğer Borçlar</a:t>
                      </a:r>
                    </a:p>
                  </a:txBody>
                  <a:tcPr marL="7955" marR="7955" marT="79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7706926"/>
                  </a:ext>
                </a:extLst>
              </a:tr>
              <a:tr h="190289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D-Alınan Avanslar</a:t>
                      </a:r>
                    </a:p>
                  </a:txBody>
                  <a:tcPr marL="7955" marR="7955" marT="79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7252982"/>
                  </a:ext>
                </a:extLst>
              </a:tr>
              <a:tr h="190289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E-Ödenecek Vergi ve Yükümlülükler</a:t>
                      </a:r>
                    </a:p>
                  </a:txBody>
                  <a:tcPr marL="7955" marR="7955" marT="79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418212"/>
                  </a:ext>
                </a:extLst>
              </a:tr>
              <a:tr h="190289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F- Borç ve Gider Karşılıkları</a:t>
                      </a:r>
                    </a:p>
                  </a:txBody>
                  <a:tcPr marL="7955" marR="7955" marT="79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3254673"/>
                  </a:ext>
                </a:extLst>
              </a:tr>
              <a:tr h="190289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G-Gelecek Aylara Ait Gelirler ve Gider Tahakkukları</a:t>
                      </a:r>
                    </a:p>
                  </a:txBody>
                  <a:tcPr marL="7955" marR="7955" marT="79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8419516"/>
                  </a:ext>
                </a:extLst>
              </a:tr>
              <a:tr h="190289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H-Diğer Kısa Vadeli Yabancı Kaynaklar</a:t>
                      </a:r>
                    </a:p>
                  </a:txBody>
                  <a:tcPr marL="7955" marR="7955" marT="79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1051192"/>
                  </a:ext>
                </a:extLst>
              </a:tr>
              <a:tr h="190289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II-UZUN VADELİ YABANCI KAYNAKLAR</a:t>
                      </a:r>
                    </a:p>
                  </a:txBody>
                  <a:tcPr marL="7955" marR="7955" marT="79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3818216"/>
                  </a:ext>
                </a:extLst>
              </a:tr>
              <a:tr h="190289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A-Mali Borçlar</a:t>
                      </a:r>
                    </a:p>
                  </a:txBody>
                  <a:tcPr marL="7955" marR="7955" marT="79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9428999"/>
                  </a:ext>
                </a:extLst>
              </a:tr>
              <a:tr h="190289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B-Ticari Borçlar</a:t>
                      </a:r>
                    </a:p>
                  </a:txBody>
                  <a:tcPr marL="7955" marR="7955" marT="79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5191214"/>
                  </a:ext>
                </a:extLst>
              </a:tr>
              <a:tr h="190289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C-Diğer Borçlar</a:t>
                      </a:r>
                    </a:p>
                  </a:txBody>
                  <a:tcPr marL="7955" marR="7955" marT="79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6288578"/>
                  </a:ext>
                </a:extLst>
              </a:tr>
              <a:tr h="190289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D-Alınan Avanslar</a:t>
                      </a:r>
                    </a:p>
                  </a:txBody>
                  <a:tcPr marL="7955" marR="7955" marT="79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5845043"/>
                  </a:ext>
                </a:extLst>
              </a:tr>
              <a:tr h="190289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E-Borç ve Gider Karşılıkları</a:t>
                      </a:r>
                    </a:p>
                  </a:txBody>
                  <a:tcPr marL="7955" marR="7955" marT="79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6783082"/>
                  </a:ext>
                </a:extLst>
              </a:tr>
              <a:tr h="190289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F-Gelecek Yıllara Ait Gelir ve Gider Kaynakları</a:t>
                      </a:r>
                    </a:p>
                  </a:txBody>
                  <a:tcPr marL="7955" marR="7955" marT="79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3095853"/>
                  </a:ext>
                </a:extLst>
              </a:tr>
              <a:tr h="190289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G-Diğer Uzun Vadeli Yabancı Kaynaklar</a:t>
                      </a:r>
                    </a:p>
                  </a:txBody>
                  <a:tcPr marL="7955" marR="7955" marT="79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7924312"/>
                  </a:ext>
                </a:extLst>
              </a:tr>
              <a:tr h="190289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III-ÖZ KAYNAKLAR</a:t>
                      </a:r>
                    </a:p>
                  </a:txBody>
                  <a:tcPr marL="7955" marR="7955" marT="79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5609895"/>
                  </a:ext>
                </a:extLst>
              </a:tr>
              <a:tr h="190289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A-Ödenmiş Sermaye</a:t>
                      </a:r>
                    </a:p>
                  </a:txBody>
                  <a:tcPr marL="7955" marR="7955" marT="79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2629453"/>
                  </a:ext>
                </a:extLst>
              </a:tr>
              <a:tr h="190289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B-Sermaye Yedekleri</a:t>
                      </a:r>
                    </a:p>
                  </a:txBody>
                  <a:tcPr marL="7955" marR="7955" marT="79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6887899"/>
                  </a:ext>
                </a:extLst>
              </a:tr>
              <a:tr h="190289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C-Kâr Yedekleri</a:t>
                      </a:r>
                    </a:p>
                  </a:txBody>
                  <a:tcPr marL="7955" marR="7955" marT="79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6247306"/>
                  </a:ext>
                </a:extLst>
              </a:tr>
              <a:tr h="190289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D-Geçmiş Yıl Kârları</a:t>
                      </a:r>
                    </a:p>
                  </a:txBody>
                  <a:tcPr marL="7955" marR="7955" marT="79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217412"/>
                  </a:ext>
                </a:extLst>
              </a:tr>
              <a:tr h="190289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E-Dönem Net Kârı</a:t>
                      </a:r>
                    </a:p>
                  </a:txBody>
                  <a:tcPr marL="7955" marR="7955" marT="79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5650017"/>
                  </a:ext>
                </a:extLst>
              </a:tr>
              <a:tr h="190289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F-Geçmiş Yıl Zararları</a:t>
                      </a:r>
                    </a:p>
                  </a:txBody>
                  <a:tcPr marL="7955" marR="7955" marT="79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9090033"/>
                  </a:ext>
                </a:extLst>
              </a:tr>
              <a:tr h="143117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PASİF TOPLAMI</a:t>
                      </a:r>
                    </a:p>
                  </a:txBody>
                  <a:tcPr marL="7955" marR="7955" marT="79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955" marR="7955" marT="795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60611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2342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FF0000"/>
                </a:solidFill>
              </a:rPr>
              <a:t>BİLANÇO İLKELERİ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25130" y="1267597"/>
            <a:ext cx="7994071" cy="3669290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tr-TR" b="1" dirty="0" smtClean="0">
                <a:solidFill>
                  <a:schemeClr val="accent5"/>
                </a:solidFill>
              </a:rPr>
              <a:t>Varlıklara ilişkin ilkeler: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tr-TR" dirty="0" smtClean="0"/>
              <a:t>- İşletmenin </a:t>
            </a:r>
            <a:r>
              <a:rPr lang="tr-TR" dirty="0" smtClean="0">
                <a:solidFill>
                  <a:srgbClr val="FF0000"/>
                </a:solidFill>
              </a:rPr>
              <a:t>1 yıl </a:t>
            </a:r>
            <a:r>
              <a:rPr lang="tr-TR" dirty="0" smtClean="0"/>
              <a:t>içinde nakde dönüşebilecek değerleri dönen varlık grubunda, </a:t>
            </a:r>
            <a:r>
              <a:rPr lang="tr-TR" dirty="0" smtClean="0">
                <a:solidFill>
                  <a:srgbClr val="FF0000"/>
                </a:solidFill>
              </a:rPr>
              <a:t>1 yıldan uzun </a:t>
            </a:r>
            <a:r>
              <a:rPr lang="tr-TR" dirty="0" smtClean="0"/>
              <a:t>sürede nakde çevrilebilecek değerleri duran varlıklar grubunda yer alır.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tr-TR" dirty="0" smtClean="0"/>
              <a:t>- Vadesi </a:t>
            </a:r>
            <a:r>
              <a:rPr lang="tr-TR" dirty="0" smtClean="0">
                <a:solidFill>
                  <a:srgbClr val="FF0000"/>
                </a:solidFill>
              </a:rPr>
              <a:t>1 yılın altına düşen </a:t>
            </a:r>
            <a:r>
              <a:rPr lang="tr-TR" dirty="0" smtClean="0"/>
              <a:t>duran varlıklar dönen varlık grubuna aktarılır.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tr-TR" dirty="0" smtClean="0"/>
              <a:t>- </a:t>
            </a:r>
            <a:r>
              <a:rPr lang="tr-TR" dirty="0" smtClean="0">
                <a:solidFill>
                  <a:srgbClr val="FF0000"/>
                </a:solidFill>
              </a:rPr>
              <a:t>Değeri düşen </a:t>
            </a:r>
            <a:r>
              <a:rPr lang="tr-TR" dirty="0" smtClean="0"/>
              <a:t>varlıklara karşılık ayrılır.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tr-TR" dirty="0" smtClean="0"/>
              <a:t>- Vadeli alacaklar bilanço tarihindeki değerine </a:t>
            </a:r>
            <a:r>
              <a:rPr lang="tr-TR" dirty="0" smtClean="0">
                <a:solidFill>
                  <a:srgbClr val="FF0000"/>
                </a:solidFill>
              </a:rPr>
              <a:t>indirgenmelidir.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tr-TR" dirty="0" smtClean="0"/>
              <a:t>- </a:t>
            </a:r>
            <a:r>
              <a:rPr lang="tr-TR" dirty="0" smtClean="0">
                <a:solidFill>
                  <a:srgbClr val="FF0000"/>
                </a:solidFill>
              </a:rPr>
              <a:t>Birikmiş amortismanlar </a:t>
            </a:r>
            <a:r>
              <a:rPr lang="tr-TR" dirty="0" smtClean="0"/>
              <a:t>bilançoda gösterilmelidir.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tr-TR" dirty="0" smtClean="0"/>
              <a:t>- </a:t>
            </a:r>
            <a:r>
              <a:rPr lang="tr-TR" dirty="0" smtClean="0">
                <a:solidFill>
                  <a:srgbClr val="FF0000"/>
                </a:solidFill>
              </a:rPr>
              <a:t>Alacakla</a:t>
            </a:r>
            <a:r>
              <a:rPr lang="tr-TR" dirty="0" smtClean="0"/>
              <a:t>r özelliklerine göre ayrılmalıdır.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tr-TR" dirty="0" smtClean="0"/>
              <a:t>- </a:t>
            </a:r>
            <a:r>
              <a:rPr lang="tr-TR" dirty="0" smtClean="0">
                <a:solidFill>
                  <a:srgbClr val="FF0000"/>
                </a:solidFill>
              </a:rPr>
              <a:t>Kesin olmayan alacaklar </a:t>
            </a:r>
            <a:r>
              <a:rPr lang="tr-TR" dirty="0" smtClean="0"/>
              <a:t>için tahakkuk yapılmamalıdır.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9634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FF0000"/>
                </a:solidFill>
              </a:rPr>
              <a:t>BİLANÇO İLKELERİ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453285" y="1440496"/>
            <a:ext cx="7886700" cy="2519363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tr-TR" sz="2400" b="1" dirty="0">
                <a:solidFill>
                  <a:schemeClr val="accent5"/>
                </a:solidFill>
              </a:rPr>
              <a:t>Kaynaklara ilişkin ilkeler: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/>
              <a:t>- Kısa ve uzun vade ayırımında </a:t>
            </a:r>
            <a:r>
              <a:rPr lang="tr-TR" dirty="0" smtClean="0"/>
              <a:t>1 </a:t>
            </a:r>
            <a:r>
              <a:rPr lang="tr-TR" dirty="0"/>
              <a:t>yıl ölçüt alınmalıdır</a:t>
            </a:r>
            <a:r>
              <a:rPr lang="tr-TR" dirty="0" smtClean="0"/>
              <a:t>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- Vadesi 1 yılın altına düşen borçlar </a:t>
            </a:r>
            <a:r>
              <a:rPr lang="tr-TR" dirty="0" err="1" smtClean="0"/>
              <a:t>KVYK’lara</a:t>
            </a:r>
            <a:r>
              <a:rPr lang="tr-TR" dirty="0" smtClean="0"/>
              <a:t> aktarılmalıdır.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- </a:t>
            </a:r>
            <a:r>
              <a:rPr lang="tr-TR" dirty="0"/>
              <a:t>Tüm borçlar gösterilmelidir.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/>
              <a:t>- Vadeli borçlar </a:t>
            </a:r>
            <a:r>
              <a:rPr lang="tr-TR" dirty="0" smtClean="0"/>
              <a:t>bilanço </a:t>
            </a:r>
            <a:r>
              <a:rPr lang="tr-TR" dirty="0"/>
              <a:t>günündeki değerine indirgenmelidir.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/>
              <a:t>- Borçlar özelliklerine göre ayrılmalıdır.</a:t>
            </a:r>
          </a:p>
        </p:txBody>
      </p:sp>
    </p:spTree>
    <p:extLst>
      <p:ext uri="{BB962C8B-B14F-4D97-AF65-F5344CB8AC3E}">
        <p14:creationId xmlns:p14="http://schemas.microsoft.com/office/powerpoint/2010/main" val="209643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FF0000"/>
                </a:solidFill>
              </a:rPr>
              <a:t>BİLANÇO İLKELERİ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397449" y="1277655"/>
            <a:ext cx="8349095" cy="2519362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tr-TR" sz="2400" b="1" dirty="0" smtClean="0">
                <a:solidFill>
                  <a:schemeClr val="accent5"/>
                </a:solidFill>
              </a:rPr>
              <a:t>Öz Kaynaklara ilişkin ilkeler: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tr-TR" dirty="0" smtClean="0"/>
              <a:t>- </a:t>
            </a:r>
            <a:r>
              <a:rPr lang="tr-TR" dirty="0" err="1" smtClean="0"/>
              <a:t>Özkaynakların</a:t>
            </a:r>
            <a:r>
              <a:rPr lang="tr-TR" dirty="0" smtClean="0"/>
              <a:t> işletme sahip ve ortaklarının haklarını göstermesi gerekir.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tr-TR" dirty="0" smtClean="0"/>
              <a:t>- Sermaye payları özelliklerine göre gösterilmelidir.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tr-TR" dirty="0" smtClean="0"/>
              <a:t>- Azalan </a:t>
            </a:r>
            <a:r>
              <a:rPr lang="tr-TR" dirty="0" err="1" smtClean="0"/>
              <a:t>özkaynak</a:t>
            </a:r>
            <a:r>
              <a:rPr lang="tr-TR" dirty="0" smtClean="0"/>
              <a:t> belirtilmelidir.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tr-TR" dirty="0" smtClean="0"/>
              <a:t>- </a:t>
            </a:r>
            <a:r>
              <a:rPr lang="tr-TR" dirty="0" err="1" smtClean="0"/>
              <a:t>Özkaynak</a:t>
            </a:r>
            <a:r>
              <a:rPr lang="tr-TR" dirty="0" smtClean="0"/>
              <a:t> net gösterilmelidir.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tr-TR" dirty="0" smtClean="0"/>
              <a:t>- Zarar </a:t>
            </a:r>
            <a:r>
              <a:rPr lang="tr-TR" dirty="0" err="1" smtClean="0"/>
              <a:t>özkaynaklardan</a:t>
            </a:r>
            <a:r>
              <a:rPr lang="tr-TR" dirty="0" smtClean="0"/>
              <a:t> indirilmelidir.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tr-TR" dirty="0" smtClean="0"/>
              <a:t>- Sermaye yedekleri gelir olarak gelir tablosuna alınmamalıdır.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5102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9"/>
            <a:ext cx="7893075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FF0000"/>
                </a:solidFill>
              </a:rPr>
              <a:t>KAYNAKLAR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313079" y="1246447"/>
            <a:ext cx="8420613" cy="42929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Finansal Analiz, Prof. Dr. Figen AYIKOĞLU ZAİF, Prof. Dr. Aydın KARAPINAR, Gazi Kitabevi, Ankara.</a:t>
            </a: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Finansal Tablolar ve Mali Analiz Teknikleri, Prof. Dr. Nalan AKDOĞAN, Prof. Dr. Nejat TENKER, Gazi Kitabevi, Ankara, 2010</a:t>
            </a: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Finansal Yönetim, Dr. Öztin AKGÜÇ, </a:t>
            </a:r>
            <a:r>
              <a:rPr lang="tr-TR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Avcıol</a:t>
            </a: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Basın Yayın, İstanbul.</a:t>
            </a: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Mali Tablolar Analizi, Dr. Öztin AKGÜÇ, Genişletilmiş 15. Baskı, </a:t>
            </a:r>
            <a:r>
              <a:rPr lang="tr-TR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Avcıol</a:t>
            </a: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Basın Yayın, İstanbul, 2013.</a:t>
            </a: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Mali Tablolar Analizi, Prof. Dr. Şerafettin SEVİM, Dumlupınar Üniversitesi Yayınları, Kütahya.</a:t>
            </a:r>
          </a:p>
        </p:txBody>
      </p:sp>
    </p:spTree>
    <p:extLst>
      <p:ext uri="{BB962C8B-B14F-4D97-AF65-F5344CB8AC3E}">
        <p14:creationId xmlns:p14="http://schemas.microsoft.com/office/powerpoint/2010/main" val="3807487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25714</TotalTime>
  <Words>681</Words>
  <Application>Microsoft Office PowerPoint</Application>
  <PresentationFormat>Ekran Gösterisi (4:3)</PresentationFormat>
  <Paragraphs>255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9</vt:i4>
      </vt:variant>
    </vt:vector>
  </HeadingPairs>
  <TitlesOfParts>
    <vt:vector size="18" baseType="lpstr">
      <vt:lpstr>MS PGothic</vt:lpstr>
      <vt:lpstr>Arial</vt:lpstr>
      <vt:lpstr>Calibri</vt:lpstr>
      <vt:lpstr>Symbol</vt:lpstr>
      <vt:lpstr>Times New Roman</vt:lpstr>
      <vt:lpstr>Wingdings</vt:lpstr>
      <vt:lpstr>ekonomi</vt:lpstr>
      <vt:lpstr>1_Rics</vt:lpstr>
      <vt:lpstr>h.t.</vt:lpstr>
      <vt:lpstr>PowerPoint Sunusu</vt:lpstr>
      <vt:lpstr>  </vt:lpstr>
      <vt:lpstr>  </vt:lpstr>
      <vt:lpstr>  </vt:lpstr>
      <vt:lpstr>  </vt:lpstr>
      <vt:lpstr>  </vt:lpstr>
      <vt:lpstr>  </vt:lpstr>
      <vt:lpstr>  </vt:lpstr>
      <vt:lpstr>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Windows Kullanıcısı</cp:lastModifiedBy>
  <cp:revision>955</cp:revision>
  <cp:lastPrinted>2016-10-24T07:53:35Z</cp:lastPrinted>
  <dcterms:created xsi:type="dcterms:W3CDTF">2016-09-18T09:35:24Z</dcterms:created>
  <dcterms:modified xsi:type="dcterms:W3CDTF">2020-02-27T13:28:55Z</dcterms:modified>
</cp:coreProperties>
</file>