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4"/>
  </p:notesMasterIdLst>
  <p:handoutMasterIdLst>
    <p:handoutMasterId r:id="rId15"/>
  </p:handoutMasterIdLst>
  <p:sldIdLst>
    <p:sldId id="668" r:id="rId4"/>
    <p:sldId id="729" r:id="rId5"/>
    <p:sldId id="730" r:id="rId6"/>
    <p:sldId id="734" r:id="rId7"/>
    <p:sldId id="736" r:id="rId8"/>
    <p:sldId id="737" r:id="rId9"/>
    <p:sldId id="749" r:id="rId10"/>
    <p:sldId id="760" r:id="rId11"/>
    <p:sldId id="761" r:id="rId12"/>
    <p:sldId id="763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>
        <p:scale>
          <a:sx n="66" d="100"/>
          <a:sy n="66" d="100"/>
        </p:scale>
        <p:origin x="-1560" y="-72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19.03.2020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3/19/2020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3/19/2020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3/19/2020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3/19/2020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3/19/2020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3/19/2020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3/19/2020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3/19/2020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3/19/2020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3/19/2020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3/19/2020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3/19/2020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3/19/2020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3/19/2020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3/19/2020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3/19/2020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68406C-D56C-4056-8B1D-FE102A34BFBC}" type="slidenum">
              <a:rPr lang="en-GB" altLang="tr-TR"/>
              <a:pPr>
                <a:defRPr/>
              </a:pPr>
              <a:t>‹#›</a:t>
            </a:fld>
            <a:endParaRPr lang="en-GB" altLang="tr-T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9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3/19/2020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"/>
          <a:stretch/>
        </p:blipFill>
        <p:spPr bwMode="auto">
          <a:xfrm>
            <a:off x="13647" y="-2231"/>
            <a:ext cx="9108000" cy="683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4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EFj81wVT8M" TargetMode="External"/><Relationship Id="rId2" Type="http://schemas.openxmlformats.org/officeDocument/2006/relationships/hyperlink" Target="https://www.youtube.com/watch?v=UfKPDKLi5qs" TargetMode="Externa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1.nyc.gov/site/planning/plans/flood-resilience-zoning-text-update/flood-resilience-zoning-text-update.page" TargetMode="Externa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334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altLang="tr-TR" sz="3200" b="1" dirty="0"/>
              <a:t>Afet Yönetimi ve </a:t>
            </a:r>
            <a:r>
              <a:rPr lang="tr-TR" altLang="tr-TR" sz="3200" b="1" dirty="0" smtClean="0"/>
              <a:t>Politikaları </a:t>
            </a: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Öğr.Üyesi Md Moynul AHSAN</a:t>
            </a:r>
            <a:endParaRPr lang="tr-TR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2957839"/>
            <a:ext cx="45720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ve TAŞKIN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6406" y="1516063"/>
            <a:ext cx="811541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800" b="1" dirty="0">
                <a:solidFill>
                  <a:srgbClr val="0070C0"/>
                </a:solidFill>
                <a:latin typeface="+mj-lt"/>
              </a:rPr>
              <a:t>Sünger şehri</a:t>
            </a:r>
          </a:p>
          <a:p>
            <a:pPr>
              <a:defRPr/>
            </a:pPr>
            <a:endParaRPr lang="tr-TR" b="1" dirty="0">
              <a:latin typeface="+mj-lt"/>
            </a:endParaRPr>
          </a:p>
          <a:p>
            <a:pPr>
              <a:defRPr/>
            </a:pPr>
            <a:r>
              <a:rPr lang="en-US" b="1" dirty="0">
                <a:latin typeface="+mj-lt"/>
              </a:rPr>
              <a:t>China is creating ‘sponge’ cities to protect against flooding</a:t>
            </a:r>
          </a:p>
          <a:p>
            <a:pPr>
              <a:defRPr/>
            </a:pPr>
            <a:r>
              <a:rPr lang="en-US" dirty="0">
                <a:latin typeface="+mj-lt"/>
              </a:rPr>
              <a:t>More than 98% of China’s largest cities regularly flood.</a:t>
            </a:r>
            <a:endParaRPr lang="tr-TR" dirty="0">
              <a:latin typeface="+mj-lt"/>
            </a:endParaRPr>
          </a:p>
          <a:p>
            <a:pPr>
              <a:defRPr/>
            </a:pPr>
            <a:endParaRPr lang="tr-TR" dirty="0">
              <a:latin typeface="+mj-lt"/>
            </a:endParaRPr>
          </a:p>
          <a:p>
            <a:pPr>
              <a:defRPr/>
            </a:pPr>
            <a:r>
              <a:rPr lang="tr-TR" dirty="0">
                <a:latin typeface="+mj-lt"/>
                <a:hlinkClick r:id="rId2"/>
              </a:rPr>
              <a:t>https://www.youtube.com/watch?v=UfKPDKLi5qs</a:t>
            </a:r>
            <a:endParaRPr lang="tr-TR" dirty="0">
              <a:latin typeface="+mj-lt"/>
            </a:endParaRPr>
          </a:p>
          <a:p>
            <a:pPr>
              <a:defRPr/>
            </a:pPr>
            <a:endParaRPr lang="tr-TR" dirty="0">
              <a:latin typeface="+mj-lt"/>
              <a:hlinkClick r:id="rId3"/>
            </a:endParaRPr>
          </a:p>
          <a:p>
            <a:pPr>
              <a:defRPr/>
            </a:pPr>
            <a:r>
              <a:rPr lang="tr-TR" dirty="0">
                <a:latin typeface="+mj-lt"/>
                <a:hlinkClick r:id="rId3"/>
              </a:rPr>
              <a:t>https://www.youtube.com/watch?v=WEFj81wVT8M</a:t>
            </a:r>
            <a:endParaRPr lang="tr-TR" dirty="0">
              <a:latin typeface="+mj-lt"/>
            </a:endParaRPr>
          </a:p>
          <a:p>
            <a:pPr>
              <a:defRPr/>
            </a:pPr>
            <a:endParaRPr lang="tr-TR" dirty="0">
              <a:latin typeface="+mj-lt"/>
            </a:endParaRPr>
          </a:p>
          <a:p>
            <a:pPr>
              <a:defRPr/>
            </a:pPr>
            <a:endParaRPr lang="tr-TR" dirty="0">
              <a:latin typeface="+mj-lt"/>
            </a:endParaRPr>
          </a:p>
          <a:p>
            <a:pPr>
              <a:defRPr/>
            </a:pPr>
            <a:endParaRPr lang="tr-TR" dirty="0">
              <a:latin typeface="+mj-lt"/>
            </a:endParaRPr>
          </a:p>
          <a:p>
            <a:pPr>
              <a:defRPr/>
            </a:pPr>
            <a:r>
              <a:rPr lang="tr-TR" sz="2000" b="1" dirty="0">
                <a:solidFill>
                  <a:srgbClr val="0070C0"/>
                </a:solidFill>
                <a:latin typeface="+mj-lt"/>
              </a:rPr>
              <a:t>Deniz kenarındaki parkı</a:t>
            </a:r>
          </a:p>
          <a:p>
            <a:pPr>
              <a:defRPr/>
            </a:pPr>
            <a:endParaRPr lang="tr-TR" dirty="0">
              <a:latin typeface="+mj-lt"/>
            </a:endParaRPr>
          </a:p>
          <a:p>
            <a:pPr>
              <a:defRPr/>
            </a:pPr>
            <a:r>
              <a:rPr lang="en-US" b="1" dirty="0">
                <a:latin typeface="+mj-lt"/>
              </a:rPr>
              <a:t>This American city is building a waterfront park to absorb floods</a:t>
            </a:r>
            <a:endParaRPr lang="tr-TR" b="1" dirty="0">
              <a:latin typeface="+mj-lt"/>
            </a:endParaRPr>
          </a:p>
          <a:p>
            <a:pPr>
              <a:defRPr/>
            </a:pPr>
            <a:endParaRPr lang="tr-TR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406" y="584880"/>
            <a:ext cx="1954213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200" b="1" dirty="0">
                <a:solidFill>
                  <a:srgbClr val="0070C0"/>
                </a:solidFill>
                <a:latin typeface="+mj-lt"/>
              </a:rPr>
              <a:t>ÖRENKELER</a:t>
            </a:r>
          </a:p>
        </p:txBody>
      </p:sp>
    </p:spTree>
    <p:extLst>
      <p:ext uri="{BB962C8B-B14F-4D97-AF65-F5344CB8AC3E}">
        <p14:creationId xmlns:p14="http://schemas.microsoft.com/office/powerpoint/2010/main" val="1663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79400" y="1096961"/>
            <a:ext cx="62103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/>
            <a:r>
              <a:rPr lang="tr-TR" altLang="tr-TR" sz="2000" dirty="0">
                <a:latin typeface="Arial" charset="0"/>
                <a:cs typeface="Arial" charset="0"/>
              </a:rPr>
              <a:t>S</a:t>
            </a:r>
            <a:r>
              <a:rPr lang="tr-TR" altLang="tr-TR" sz="2000" b="1" dirty="0">
                <a:latin typeface="Arial" charset="0"/>
                <a:cs typeface="Arial" charset="0"/>
              </a:rPr>
              <a:t>el (İng</a:t>
            </a:r>
            <a:r>
              <a:rPr lang="tr-TR" altLang="tr-T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. waterflood</a:t>
            </a:r>
            <a:r>
              <a:rPr lang="tr-TR" altLang="tr-TR" sz="2000" b="1" dirty="0">
                <a:latin typeface="Arial" charset="0"/>
                <a:cs typeface="Arial" charset="0"/>
              </a:rPr>
              <a:t>): </a:t>
            </a:r>
          </a:p>
          <a:p>
            <a:pPr algn="just"/>
            <a:r>
              <a:rPr lang="tr-TR" altLang="tr-TR" sz="2000" dirty="0" smtClean="0">
                <a:latin typeface="Arial" charset="0"/>
                <a:cs typeface="Arial" charset="0"/>
              </a:rPr>
              <a:t>Suların </a:t>
            </a:r>
            <a:r>
              <a:rPr lang="tr-TR" altLang="tr-TR" sz="2000" dirty="0">
                <a:latin typeface="Arial" charset="0"/>
                <a:cs typeface="Arial" charset="0"/>
              </a:rPr>
              <a:t>bulunduğu yerde yükselerek veya başka bir yerden gelerek, genellikle kuru olan yüzeyleri kaplaması olayı. Seller, oluşum hızlarına göre yavaş gelişen, hızlı gelişen ve ani seller olarak </a:t>
            </a:r>
            <a:r>
              <a:rPr lang="tr-TR" altLang="tr-TR" sz="2000" dirty="0" smtClean="0">
                <a:latin typeface="Arial" charset="0"/>
                <a:cs typeface="Arial" charset="0"/>
              </a:rPr>
              <a:t>sınıflandırılır. </a:t>
            </a:r>
            <a:endParaRPr lang="tr-TR" altLang="tr-TR" sz="2000" dirty="0">
              <a:latin typeface="Arial" charset="0"/>
              <a:cs typeface="Arial" charset="0"/>
            </a:endParaRPr>
          </a:p>
          <a:p>
            <a:pPr algn="just"/>
            <a:endParaRPr lang="tr-TR" altLang="tr-TR" sz="2000" dirty="0">
              <a:latin typeface="Arial" charset="0"/>
              <a:cs typeface="Arial" charset="0"/>
            </a:endParaRPr>
          </a:p>
          <a:p>
            <a:pPr algn="just"/>
            <a:r>
              <a:rPr lang="tr-TR" altLang="tr-TR" sz="2000" dirty="0">
                <a:latin typeface="Arial" charset="0"/>
                <a:cs typeface="Arial" charset="0"/>
              </a:rPr>
              <a:t>Genellikle bir hafta veya daha uzun bir süre içinde gelişen sellere yavaş sel, bir-iki gün içinde oluşan sellere hızlı sel, saatlik süre içinde oluşan sellere ani sel denir. </a:t>
            </a:r>
          </a:p>
          <a:p>
            <a:pPr algn="just"/>
            <a:r>
              <a:rPr lang="tr-TR" altLang="tr-TR" sz="2000" dirty="0">
                <a:latin typeface="Arial" charset="0"/>
                <a:cs typeface="Arial" charset="0"/>
              </a:rPr>
              <a:t>Seller çoğu durumlarda şiddetli sağanak yağışlar sırasında toprağın infiltrasyon kapasitesinin aşılması sonucunda oluşmaktadır.</a:t>
            </a:r>
          </a:p>
          <a:p>
            <a:r>
              <a:rPr lang="tr-TR" altLang="tr-TR" sz="2000" dirty="0">
                <a:latin typeface="Arial" charset="0"/>
                <a:cs typeface="Arial" charset="0"/>
              </a:rPr>
              <a:t>Türkiye’de bu afetin adına şişmiş su veya feyezan denildiği de </a:t>
            </a:r>
            <a:r>
              <a:rPr lang="tr-TR" altLang="tr-TR" sz="2000" dirty="0" smtClean="0">
                <a:latin typeface="Arial" charset="0"/>
                <a:cs typeface="Arial" charset="0"/>
              </a:rPr>
              <a:t>bilinir</a:t>
            </a:r>
            <a:r>
              <a:rPr lang="tr-TR" altLang="tr-TR" sz="2000" dirty="0">
                <a:latin typeface="Arial" charset="0"/>
                <a:cs typeface="Arial" charset="0"/>
              </a:rPr>
              <a:t> </a:t>
            </a:r>
            <a:r>
              <a:rPr lang="tr-TR" altLang="tr-TR" sz="2000" dirty="0" smtClean="0">
                <a:latin typeface="Arial" charset="0"/>
                <a:cs typeface="Arial" charset="0"/>
              </a:rPr>
              <a:t>(AFAD, 2019).</a:t>
            </a:r>
            <a:endParaRPr lang="tr-TR" altLang="tr-TR" sz="2000" dirty="0">
              <a:latin typeface="Arial" charset="0"/>
              <a:cs typeface="Arial" charset="0"/>
            </a:endParaRPr>
          </a:p>
        </p:txBody>
      </p:sp>
      <p:sp>
        <p:nvSpPr>
          <p:cNvPr id="8195" name="1 Başlık"/>
          <p:cNvSpPr txBox="1">
            <a:spLocks/>
          </p:cNvSpPr>
          <p:nvPr/>
        </p:nvSpPr>
        <p:spPr bwMode="auto">
          <a:xfrm>
            <a:off x="330200" y="566738"/>
            <a:ext cx="7467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r-TR" altLang="tr-TR" sz="2000" b="1">
                <a:solidFill>
                  <a:srgbClr val="160093"/>
                </a:solidFill>
                <a:latin typeface="Arial" charset="0"/>
                <a:ea typeface="MS PGothic" pitchFamily="34" charset="-128"/>
                <a:cs typeface="Arial" charset="0"/>
              </a:rPr>
              <a:t>Kavramlar</a:t>
            </a:r>
            <a:endParaRPr lang="tr-TR" altLang="tr-TR" sz="2000" b="1">
              <a:solidFill>
                <a:srgbClr val="C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3127375"/>
            <a:ext cx="25654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8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398463" y="1377950"/>
            <a:ext cx="5519737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/>
            <a:r>
              <a:rPr lang="tr-TR" altLang="tr-TR" sz="2400" dirty="0">
                <a:solidFill>
                  <a:srgbClr val="FF0000"/>
                </a:solidFill>
                <a:latin typeface="Arial" charset="0"/>
                <a:cs typeface="Arial" charset="0"/>
              </a:rPr>
              <a:t>Taşkın </a:t>
            </a:r>
            <a:r>
              <a:rPr lang="tr-TR" altLang="tr-TR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(Flood)</a:t>
            </a:r>
          </a:p>
          <a:p>
            <a:pPr algn="just"/>
            <a:endParaRPr lang="tr-TR" altLang="tr-TR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/>
            <a:r>
              <a:rPr lang="tr-TR" altLang="tr-TR" sz="2200" dirty="0">
                <a:latin typeface="Arial" charset="0"/>
                <a:cs typeface="Arial" charset="0"/>
              </a:rPr>
              <a:t>Bir akarsuyun, çeşitli sebeplerle yatağından taşarak çevresindeki arazilere, yerleşim yerlerine, altyapı tesislerine ve canlılara zarar vermek suretiyle etki bölgesinde normal sosyoekonomik hayatı kesintiye uğratacak ölçüde bir akış büyüklüğü oluşturması olayı. (</a:t>
            </a:r>
            <a:r>
              <a:rPr lang="tr-TR" altLang="tr-TR" sz="2200" dirty="0" smtClean="0">
                <a:latin typeface="Arial" charset="0"/>
                <a:cs typeface="Arial" charset="0"/>
              </a:rPr>
              <a:t>AFAD, 2019)</a:t>
            </a:r>
            <a:endParaRPr lang="tr-TR" altLang="tr-TR" sz="2200" dirty="0">
              <a:latin typeface="Arial" charset="0"/>
              <a:cs typeface="Arial" charset="0"/>
            </a:endParaRPr>
          </a:p>
        </p:txBody>
      </p:sp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17562"/>
          </a:xfrm>
        </p:spPr>
        <p:txBody>
          <a:bodyPr/>
          <a:lstStyle/>
          <a:p>
            <a:pPr>
              <a:defRPr/>
            </a:pPr>
            <a:r>
              <a:rPr lang="tr-TR" sz="1800" dirty="0"/>
              <a:t/>
            </a:r>
            <a:br>
              <a:rPr lang="tr-TR" sz="1800" dirty="0"/>
            </a:br>
            <a:endParaRPr lang="tr-TR" sz="1800" b="1" dirty="0">
              <a:solidFill>
                <a:srgbClr val="C00000"/>
              </a:solidFill>
            </a:endParaRPr>
          </a:p>
        </p:txBody>
      </p:sp>
      <p:sp>
        <p:nvSpPr>
          <p:cNvPr id="9220" name="1 Başlık"/>
          <p:cNvSpPr txBox="1">
            <a:spLocks/>
          </p:cNvSpPr>
          <p:nvPr/>
        </p:nvSpPr>
        <p:spPr bwMode="auto">
          <a:xfrm>
            <a:off x="330200" y="566738"/>
            <a:ext cx="7467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r-TR" altLang="tr-TR" sz="2000" b="1">
                <a:solidFill>
                  <a:srgbClr val="160093"/>
                </a:solidFill>
                <a:latin typeface="Arial" charset="0"/>
                <a:ea typeface="MS PGothic" pitchFamily="34" charset="-128"/>
                <a:cs typeface="Arial" charset="0"/>
              </a:rPr>
              <a:t>Kavramlar</a:t>
            </a:r>
            <a:endParaRPr lang="tr-TR" altLang="tr-TR" sz="2000" b="1">
              <a:solidFill>
                <a:srgbClr val="C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2119313"/>
            <a:ext cx="2152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8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522288" y="1276350"/>
            <a:ext cx="81280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/>
            <a:r>
              <a:rPr lang="tr-TR" altLang="tr-TR" sz="2200" b="1" dirty="0">
                <a:solidFill>
                  <a:srgbClr val="0070C0"/>
                </a:solidFill>
                <a:latin typeface="Arial" charset="0"/>
                <a:cs typeface="Arial" charset="0"/>
              </a:rPr>
              <a:t>Sel riski (İng. flood risk):</a:t>
            </a:r>
          </a:p>
          <a:p>
            <a:pPr algn="just"/>
            <a:endParaRPr lang="tr-TR" altLang="tr-TR" sz="2200" b="1" dirty="0">
              <a:latin typeface="Arial" charset="0"/>
              <a:cs typeface="Arial" charset="0"/>
            </a:endParaRPr>
          </a:p>
          <a:p>
            <a:pPr algn="just"/>
            <a:r>
              <a:rPr lang="tr-TR" altLang="tr-TR" sz="2200" dirty="0">
                <a:latin typeface="Arial" charset="0"/>
                <a:cs typeface="Arial" charset="0"/>
              </a:rPr>
              <a:t>Sel olasılığının, insan sağlığı, çevre, kültürel miras ve ekonomik faaliyetler üzerindeki olumsuz etkileri ile birlikte değerlendirilmesi.</a:t>
            </a:r>
          </a:p>
          <a:p>
            <a:pPr algn="just"/>
            <a:endParaRPr lang="tr-TR" altLang="tr-TR" sz="2200" b="1" dirty="0">
              <a:latin typeface="Arial" charset="0"/>
              <a:cs typeface="Arial" charset="0"/>
            </a:endParaRPr>
          </a:p>
          <a:p>
            <a:pPr algn="just"/>
            <a:r>
              <a:rPr lang="tr-TR" altLang="tr-TR" sz="2200" b="1" dirty="0">
                <a:solidFill>
                  <a:srgbClr val="0070C0"/>
                </a:solidFill>
                <a:latin typeface="Arial" charset="0"/>
                <a:cs typeface="Arial" charset="0"/>
              </a:rPr>
              <a:t>Sel sigortası (İng. flood insurance):</a:t>
            </a:r>
          </a:p>
          <a:p>
            <a:pPr algn="just"/>
            <a:endParaRPr lang="tr-TR" altLang="tr-TR" sz="2200" dirty="0">
              <a:latin typeface="Arial" charset="0"/>
              <a:cs typeface="Arial" charset="0"/>
            </a:endParaRPr>
          </a:p>
          <a:p>
            <a:pPr algn="just"/>
            <a:r>
              <a:rPr lang="tr-TR" altLang="tr-TR" sz="2200" dirty="0">
                <a:latin typeface="Arial" charset="0"/>
                <a:cs typeface="Arial" charset="0"/>
              </a:rPr>
              <a:t>Mal sigortalarına konu olan menfaatin, deniz, göl, nehir, dere veya kanalların taşması ya da olağanüstü yağışlar nedeniyle su baskınına uğraması sonucunda oluşacak hasarları teminat altına alan sigorta türü. </a:t>
            </a:r>
          </a:p>
          <a:p>
            <a:pPr algn="just"/>
            <a:r>
              <a:rPr lang="tr-TR" altLang="tr-TR" sz="2200" dirty="0">
                <a:latin typeface="Arial" charset="0"/>
                <a:cs typeface="Arial" charset="0"/>
              </a:rPr>
              <a:t>(</a:t>
            </a:r>
            <a:r>
              <a:rPr lang="tr-TR" altLang="tr-TR" sz="2200" dirty="0" smtClean="0">
                <a:latin typeface="Arial" charset="0"/>
                <a:cs typeface="Arial" charset="0"/>
              </a:rPr>
              <a:t>AFAD, 2019)</a:t>
            </a:r>
            <a:endParaRPr lang="tr-TR" altLang="tr-TR" sz="2200" dirty="0">
              <a:latin typeface="Arial" charset="0"/>
              <a:cs typeface="Arial" charset="0"/>
            </a:endParaRPr>
          </a:p>
        </p:txBody>
      </p:sp>
      <p:sp>
        <p:nvSpPr>
          <p:cNvPr id="13315" name="1 Başlık"/>
          <p:cNvSpPr txBox="1">
            <a:spLocks/>
          </p:cNvSpPr>
          <p:nvPr/>
        </p:nvSpPr>
        <p:spPr bwMode="auto">
          <a:xfrm>
            <a:off x="330200" y="566738"/>
            <a:ext cx="7467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r-TR" altLang="tr-TR" sz="2000" b="1">
                <a:solidFill>
                  <a:srgbClr val="160093"/>
                </a:solidFill>
                <a:latin typeface="Arial" charset="0"/>
                <a:ea typeface="MS PGothic" pitchFamily="34" charset="-128"/>
                <a:cs typeface="Arial" charset="0"/>
              </a:rPr>
              <a:t>Kavramlar</a:t>
            </a:r>
            <a:endParaRPr lang="tr-TR" altLang="tr-TR" sz="2000" b="1">
              <a:solidFill>
                <a:srgbClr val="C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extBox 2"/>
          <p:cNvSpPr txBox="1">
            <a:spLocks noChangeArrowheads="1"/>
          </p:cNvSpPr>
          <p:nvPr/>
        </p:nvSpPr>
        <p:spPr bwMode="auto">
          <a:xfrm>
            <a:off x="387350" y="1112838"/>
            <a:ext cx="4684713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>
              <a:defRPr/>
            </a:pPr>
            <a:r>
              <a:rPr lang="tr-TR" altLang="tr-TR" sz="2000" b="1" dirty="0" smtClean="0">
                <a:solidFill>
                  <a:srgbClr val="0070C0"/>
                </a:solidFill>
                <a:latin typeface="+mj-lt"/>
              </a:rPr>
              <a:t>Dirençliliği </a:t>
            </a:r>
            <a:r>
              <a:rPr lang="tr-TR" sz="2000" b="1" dirty="0" smtClean="0">
                <a:solidFill>
                  <a:srgbClr val="0070C0"/>
                </a:solidFill>
                <a:latin typeface="+mj-lt"/>
              </a:rPr>
              <a:t>(Resistance) Rezistans</a:t>
            </a:r>
            <a:endParaRPr lang="tr-TR" altLang="tr-TR" sz="2000" dirty="0">
              <a:solidFill>
                <a:srgbClr val="0070C0"/>
              </a:solidFill>
              <a:latin typeface="+mj-lt"/>
            </a:endParaRPr>
          </a:p>
          <a:p>
            <a:pPr algn="just">
              <a:defRPr/>
            </a:pPr>
            <a:endParaRPr lang="en-US" altLang="tr-TR" sz="2000" dirty="0">
              <a:latin typeface="+mj-lt"/>
            </a:endParaRPr>
          </a:p>
          <a:p>
            <a:pPr algn="just">
              <a:defRPr/>
            </a:pPr>
            <a:r>
              <a:rPr lang="en-US" altLang="tr-TR" sz="2000" dirty="0" smtClean="0">
                <a:latin typeface="+mj-lt"/>
              </a:rPr>
              <a:t>The </a:t>
            </a:r>
            <a:r>
              <a:rPr lang="en-US" altLang="tr-TR" sz="2000" u="sng" dirty="0">
                <a:latin typeface="+mj-lt"/>
              </a:rPr>
              <a:t>capacity</a:t>
            </a:r>
            <a:r>
              <a:rPr lang="en-US" altLang="tr-TR" sz="2000" dirty="0">
                <a:latin typeface="+mj-lt"/>
              </a:rPr>
              <a:t> to weather a disturbance </a:t>
            </a:r>
            <a:r>
              <a:rPr lang="en-US" altLang="tr-TR" sz="2000" u="sng" dirty="0">
                <a:latin typeface="+mj-lt"/>
              </a:rPr>
              <a:t>without </a:t>
            </a:r>
            <a:r>
              <a:rPr lang="en-US" altLang="tr-TR" sz="2000" u="sng" dirty="0" smtClean="0">
                <a:latin typeface="+mj-lt"/>
              </a:rPr>
              <a:t>loss</a:t>
            </a:r>
            <a:r>
              <a:rPr lang="tr-TR" altLang="tr-TR" sz="2000" dirty="0" smtClean="0">
                <a:latin typeface="+mj-lt"/>
              </a:rPr>
              <a:t>.</a:t>
            </a:r>
          </a:p>
          <a:p>
            <a:pPr algn="just">
              <a:defRPr/>
            </a:pPr>
            <a:r>
              <a:rPr lang="tr-TR" altLang="tr-TR" sz="2000" dirty="0">
                <a:latin typeface="+mj-lt"/>
              </a:rPr>
              <a:t>Kaybı olmadan bir </a:t>
            </a:r>
            <a:r>
              <a:rPr lang="tr-TR" altLang="tr-TR" sz="2000" dirty="0" smtClean="0">
                <a:latin typeface="+mj-lt"/>
              </a:rPr>
              <a:t>bozunum hava </a:t>
            </a:r>
            <a:r>
              <a:rPr lang="tr-TR" altLang="tr-TR" sz="2000" dirty="0">
                <a:latin typeface="+mj-lt"/>
              </a:rPr>
              <a:t>kapasitesi.</a:t>
            </a:r>
            <a:endParaRPr lang="tr-TR" altLang="tr-TR" sz="2000" dirty="0" smtClean="0">
              <a:latin typeface="+mj-lt"/>
            </a:endParaRPr>
          </a:p>
          <a:p>
            <a:pPr algn="just">
              <a:defRPr/>
            </a:pPr>
            <a:endParaRPr lang="tr-TR" altLang="tr-TR" sz="2000" dirty="0" smtClean="0">
              <a:latin typeface="+mj-lt"/>
            </a:endParaRPr>
          </a:p>
          <a:p>
            <a:pPr algn="just">
              <a:defRPr/>
            </a:pPr>
            <a:r>
              <a:rPr lang="tr-TR" altLang="tr-TR" sz="2000" b="1" dirty="0" smtClean="0">
                <a:solidFill>
                  <a:srgbClr val="0070C0"/>
                </a:solidFill>
                <a:latin typeface="+mj-lt"/>
              </a:rPr>
              <a:t>Esnekliği (Resilience)</a:t>
            </a:r>
          </a:p>
          <a:p>
            <a:pPr algn="just">
              <a:defRPr/>
            </a:pPr>
            <a:endParaRPr lang="tr-TR" altLang="tr-TR" sz="2000" b="1" dirty="0" smtClean="0">
              <a:solidFill>
                <a:srgbClr val="FF0000"/>
              </a:solidFill>
              <a:latin typeface="+mj-lt"/>
            </a:endParaRPr>
          </a:p>
          <a:p>
            <a:pPr algn="just">
              <a:defRPr/>
            </a:pPr>
            <a:r>
              <a:rPr lang="en-US" altLang="tr-TR" sz="2000" dirty="0">
                <a:latin typeface="+mj-lt"/>
              </a:rPr>
              <a:t>The capacity to </a:t>
            </a:r>
            <a:r>
              <a:rPr lang="en-US" altLang="tr-TR" sz="2000" u="sng" dirty="0">
                <a:latin typeface="+mj-lt"/>
              </a:rPr>
              <a:t>recover</a:t>
            </a:r>
            <a:r>
              <a:rPr lang="en-US" altLang="tr-TR" sz="2000" dirty="0">
                <a:latin typeface="+mj-lt"/>
              </a:rPr>
              <a:t> from a disturbance after incurring </a:t>
            </a:r>
            <a:r>
              <a:rPr lang="en-US" altLang="tr-TR" sz="2000" dirty="0" smtClean="0">
                <a:latin typeface="+mj-lt"/>
              </a:rPr>
              <a:t>losses</a:t>
            </a:r>
            <a:r>
              <a:rPr lang="tr-TR" altLang="tr-TR" sz="2000" dirty="0" smtClean="0">
                <a:latin typeface="+mj-lt"/>
              </a:rPr>
              <a:t>.</a:t>
            </a:r>
          </a:p>
          <a:p>
            <a:pPr algn="just">
              <a:defRPr/>
            </a:pPr>
            <a:endParaRPr lang="tr-TR" altLang="tr-TR" sz="2000" dirty="0">
              <a:latin typeface="+mj-lt"/>
            </a:endParaRPr>
          </a:p>
          <a:p>
            <a:pPr algn="just">
              <a:defRPr/>
            </a:pPr>
            <a:r>
              <a:rPr lang="tr-TR" altLang="tr-TR" sz="2000" dirty="0" smtClean="0">
                <a:latin typeface="+mj-lt"/>
              </a:rPr>
              <a:t>Kaybi </a:t>
            </a:r>
            <a:r>
              <a:rPr lang="tr-TR" altLang="tr-TR" sz="2000" dirty="0">
                <a:latin typeface="+mj-lt"/>
              </a:rPr>
              <a:t>gördükten sonra bir </a:t>
            </a:r>
            <a:r>
              <a:rPr lang="tr-TR" altLang="tr-TR" sz="2000" dirty="0" smtClean="0">
                <a:latin typeface="+mj-lt"/>
              </a:rPr>
              <a:t>bozunum kurtulma </a:t>
            </a:r>
            <a:r>
              <a:rPr lang="tr-TR" altLang="tr-TR" sz="2000" dirty="0">
                <a:latin typeface="+mj-lt"/>
              </a:rPr>
              <a:t>kapasitesi.</a:t>
            </a:r>
          </a:p>
          <a:p>
            <a:pPr algn="just">
              <a:defRPr/>
            </a:pPr>
            <a:endParaRPr lang="tr-TR" altLang="tr-TR" sz="2000" dirty="0" smtClean="0">
              <a:latin typeface="+mj-lt"/>
            </a:endParaRPr>
          </a:p>
          <a:p>
            <a:pPr algn="just">
              <a:defRPr/>
            </a:pPr>
            <a:r>
              <a:rPr lang="tr-TR" altLang="tr-TR" sz="1200" dirty="0"/>
              <a:t>Kaynak: </a:t>
            </a:r>
            <a:r>
              <a:rPr lang="en-US" altLang="tr-TR" sz="1200" dirty="0"/>
              <a:t>Lake, P.S. 2013. Resistance, Resilience and Restoration. Ecological Management and Restoration 14: 20-24</a:t>
            </a:r>
            <a:endParaRPr lang="tr-TR" altLang="tr-TR" sz="1200" dirty="0"/>
          </a:p>
          <a:p>
            <a:pPr algn="just">
              <a:defRPr/>
            </a:pPr>
            <a:endParaRPr lang="tr-TR" altLang="tr-TR" sz="1200" dirty="0">
              <a:latin typeface="+mj-lt"/>
            </a:endParaRPr>
          </a:p>
        </p:txBody>
      </p:sp>
      <p:sp>
        <p:nvSpPr>
          <p:cNvPr id="15363" name="1 Başlık"/>
          <p:cNvSpPr txBox="1">
            <a:spLocks/>
          </p:cNvSpPr>
          <p:nvPr/>
        </p:nvSpPr>
        <p:spPr bwMode="auto">
          <a:xfrm>
            <a:off x="330200" y="566738"/>
            <a:ext cx="7467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r-TR" altLang="tr-TR" sz="2000" b="1">
                <a:solidFill>
                  <a:srgbClr val="160093"/>
                </a:solidFill>
                <a:latin typeface="Arial" charset="0"/>
                <a:ea typeface="MS PGothic" pitchFamily="34" charset="-128"/>
                <a:cs typeface="Arial" charset="0"/>
              </a:rPr>
              <a:t>Kavramlar</a:t>
            </a:r>
            <a:endParaRPr lang="tr-TR" altLang="tr-TR" sz="2000" b="1">
              <a:solidFill>
                <a:srgbClr val="C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5072063" y="5565775"/>
            <a:ext cx="38671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tr-TR" altLang="tr-TR" dirty="0">
                <a:hlinkClick r:id="rId2"/>
              </a:rPr>
              <a:t>https://www1.nyc.gov/site/planning/plans/flood-resilience-zoning-text-update/flood-resilience-zoning-text-update.page</a:t>
            </a:r>
            <a:endParaRPr lang="tr-TR" altLang="tr-TR" dirty="0"/>
          </a:p>
        </p:txBody>
      </p:sp>
      <p:pic>
        <p:nvPicPr>
          <p:cNvPr id="15365" name="Picture 6" descr="Zoning for Coastal Flood Resili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3621088"/>
            <a:ext cx="38957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flood resistant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995363"/>
            <a:ext cx="3457575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5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extBox 2"/>
          <p:cNvSpPr txBox="1">
            <a:spLocks noChangeArrowheads="1"/>
          </p:cNvSpPr>
          <p:nvPr/>
        </p:nvSpPr>
        <p:spPr bwMode="auto">
          <a:xfrm>
            <a:off x="366713" y="1201738"/>
            <a:ext cx="841375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>
              <a:defRPr/>
            </a:pPr>
            <a:r>
              <a:rPr lang="tr-TR" altLang="tr-TR" sz="2000" b="1" dirty="0">
                <a:solidFill>
                  <a:srgbClr val="0070C0"/>
                </a:solidFill>
                <a:latin typeface="+mj-lt"/>
              </a:rPr>
              <a:t>Taşkın </a:t>
            </a:r>
            <a:r>
              <a:rPr lang="tr-TR" altLang="tr-TR" sz="2000" b="1" dirty="0" smtClean="0">
                <a:solidFill>
                  <a:srgbClr val="0070C0"/>
                </a:solidFill>
                <a:latin typeface="+mj-lt"/>
              </a:rPr>
              <a:t>Dirençliliği </a:t>
            </a:r>
            <a:r>
              <a:rPr lang="tr-TR" sz="2000" b="1" dirty="0" smtClean="0">
                <a:solidFill>
                  <a:srgbClr val="0070C0"/>
                </a:solidFill>
                <a:latin typeface="+mj-lt"/>
              </a:rPr>
              <a:t>(Flood Resistence)</a:t>
            </a:r>
            <a:endParaRPr lang="tr-TR" altLang="tr-TR" sz="2000" dirty="0">
              <a:solidFill>
                <a:srgbClr val="0070C0"/>
              </a:solidFill>
              <a:latin typeface="+mj-lt"/>
            </a:endParaRPr>
          </a:p>
          <a:p>
            <a:pPr algn="just">
              <a:defRPr/>
            </a:pPr>
            <a:r>
              <a:rPr lang="en-US" altLang="tr-TR" sz="2000" dirty="0" smtClean="0">
                <a:latin typeface="+mj-lt"/>
              </a:rPr>
              <a:t>If </a:t>
            </a:r>
            <a:r>
              <a:rPr lang="en-US" altLang="tr-TR" sz="2000" dirty="0">
                <a:latin typeface="+mj-lt"/>
              </a:rPr>
              <a:t>the flood risk is significant </a:t>
            </a:r>
            <a:r>
              <a:rPr lang="tr-TR" altLang="tr-TR" sz="2000" dirty="0" smtClean="0">
                <a:latin typeface="+mj-lt"/>
              </a:rPr>
              <a:t>then we </a:t>
            </a:r>
            <a:r>
              <a:rPr lang="en-US" altLang="tr-TR" sz="2000" dirty="0" smtClean="0">
                <a:latin typeface="+mj-lt"/>
              </a:rPr>
              <a:t>need </a:t>
            </a:r>
            <a:r>
              <a:rPr lang="en-US" altLang="tr-TR" sz="2000" dirty="0">
                <a:latin typeface="+mj-lt"/>
              </a:rPr>
              <a:t>to</a:t>
            </a:r>
            <a:r>
              <a:rPr lang="tr-TR" altLang="tr-TR" sz="2000" dirty="0">
                <a:latin typeface="+mj-lt"/>
              </a:rPr>
              <a:t> </a:t>
            </a:r>
            <a:r>
              <a:rPr lang="en-US" altLang="tr-TR" sz="2000" dirty="0">
                <a:latin typeface="+mj-lt"/>
              </a:rPr>
              <a:t>take measures to protect the property from</a:t>
            </a:r>
            <a:r>
              <a:rPr lang="tr-TR" altLang="tr-TR" sz="2000" dirty="0">
                <a:latin typeface="+mj-lt"/>
              </a:rPr>
              <a:t> </a:t>
            </a:r>
            <a:r>
              <a:rPr lang="en-US" altLang="tr-TR" sz="2000" dirty="0">
                <a:latin typeface="+mj-lt"/>
              </a:rPr>
              <a:t>flooding (this is called flood resistance) </a:t>
            </a:r>
            <a:endParaRPr lang="tr-TR" altLang="tr-TR" sz="2000" dirty="0" smtClean="0">
              <a:latin typeface="+mj-lt"/>
            </a:endParaRPr>
          </a:p>
          <a:p>
            <a:pPr algn="just">
              <a:defRPr/>
            </a:pPr>
            <a:r>
              <a:rPr lang="en-US" altLang="tr-TR" sz="2000" dirty="0" smtClean="0">
                <a:latin typeface="+mj-lt"/>
              </a:rPr>
              <a:t>Flood </a:t>
            </a:r>
            <a:r>
              <a:rPr lang="en-US" altLang="tr-TR" sz="2000" dirty="0">
                <a:latin typeface="+mj-lt"/>
              </a:rPr>
              <a:t>resistance measures defend</a:t>
            </a:r>
            <a:r>
              <a:rPr lang="tr-TR" altLang="tr-TR" sz="2000" dirty="0">
                <a:latin typeface="+mj-lt"/>
              </a:rPr>
              <a:t> </a:t>
            </a:r>
            <a:r>
              <a:rPr lang="en-US" altLang="tr-TR" sz="2000" dirty="0">
                <a:latin typeface="+mj-lt"/>
              </a:rPr>
              <a:t>the property by ensuring the walls, floors and</a:t>
            </a:r>
            <a:r>
              <a:rPr lang="tr-TR" altLang="tr-TR" sz="2000" dirty="0">
                <a:latin typeface="+mj-lt"/>
              </a:rPr>
              <a:t> </a:t>
            </a:r>
            <a:r>
              <a:rPr lang="en-US" altLang="tr-TR" sz="2000" dirty="0">
                <a:latin typeface="+mj-lt"/>
              </a:rPr>
              <a:t>service intakes and drains are upgraded to keep</a:t>
            </a:r>
            <a:r>
              <a:rPr lang="tr-TR" altLang="tr-TR" sz="2000" dirty="0">
                <a:latin typeface="+mj-lt"/>
              </a:rPr>
              <a:t> </a:t>
            </a:r>
            <a:r>
              <a:rPr lang="en-US" altLang="tr-TR" sz="2000" dirty="0">
                <a:latin typeface="+mj-lt"/>
              </a:rPr>
              <a:t>floodwater out of the building.</a:t>
            </a:r>
            <a:endParaRPr lang="tr-TR" altLang="tr-TR" sz="2000" dirty="0">
              <a:latin typeface="+mj-lt"/>
            </a:endParaRPr>
          </a:p>
          <a:p>
            <a:pPr algn="just">
              <a:defRPr/>
            </a:pPr>
            <a:endParaRPr lang="tr-TR" altLang="tr-TR" sz="2000" dirty="0" smtClean="0">
              <a:latin typeface="+mj-lt"/>
            </a:endParaRPr>
          </a:p>
          <a:p>
            <a:pPr algn="just">
              <a:defRPr/>
            </a:pPr>
            <a:endParaRPr lang="tr-TR" altLang="tr-TR" sz="2000" dirty="0" smtClean="0">
              <a:latin typeface="+mj-lt"/>
            </a:endParaRPr>
          </a:p>
          <a:p>
            <a:pPr algn="just">
              <a:defRPr/>
            </a:pPr>
            <a:r>
              <a:rPr lang="tr-TR" altLang="tr-TR" sz="2000" b="1" dirty="0" smtClean="0">
                <a:solidFill>
                  <a:srgbClr val="0070C0"/>
                </a:solidFill>
                <a:latin typeface="+mj-lt"/>
              </a:rPr>
              <a:t>Taşkın  Esnekliği (Flood Resilience)</a:t>
            </a:r>
          </a:p>
          <a:p>
            <a:pPr algn="just">
              <a:defRPr/>
            </a:pPr>
            <a:r>
              <a:rPr lang="en-US" altLang="tr-TR" sz="2000" dirty="0" smtClean="0">
                <a:latin typeface="+mj-lt"/>
              </a:rPr>
              <a:t>Flood </a:t>
            </a:r>
            <a:r>
              <a:rPr lang="en-US" altLang="tr-TR" sz="2000" dirty="0">
                <a:latin typeface="+mj-lt"/>
              </a:rPr>
              <a:t>resilience</a:t>
            </a:r>
            <a:r>
              <a:rPr lang="tr-TR" altLang="tr-TR" sz="2000" dirty="0">
                <a:latin typeface="+mj-lt"/>
              </a:rPr>
              <a:t> </a:t>
            </a:r>
            <a:r>
              <a:rPr lang="en-US" altLang="tr-TR" sz="2000" dirty="0">
                <a:latin typeface="+mj-lt"/>
              </a:rPr>
              <a:t>measures are works to make the fabric and</a:t>
            </a:r>
            <a:r>
              <a:rPr lang="tr-TR" altLang="tr-TR" sz="2000" dirty="0">
                <a:latin typeface="+mj-lt"/>
              </a:rPr>
              <a:t> </a:t>
            </a:r>
            <a:r>
              <a:rPr lang="en-US" altLang="tr-TR" sz="2000" dirty="0">
                <a:latin typeface="+mj-lt"/>
              </a:rPr>
              <a:t>services of the building more robust and easier</a:t>
            </a:r>
            <a:r>
              <a:rPr lang="tr-TR" altLang="tr-TR" sz="2000" dirty="0">
                <a:latin typeface="+mj-lt"/>
              </a:rPr>
              <a:t> </a:t>
            </a:r>
            <a:r>
              <a:rPr lang="en-US" altLang="tr-TR" sz="2000" dirty="0">
                <a:latin typeface="+mj-lt"/>
              </a:rPr>
              <a:t>to clean, dry out and reinstate in the event of</a:t>
            </a:r>
            <a:r>
              <a:rPr lang="tr-TR" altLang="tr-TR" sz="2000" dirty="0">
                <a:latin typeface="+mj-lt"/>
              </a:rPr>
              <a:t> </a:t>
            </a:r>
            <a:r>
              <a:rPr lang="en-US" altLang="tr-TR" sz="2000" dirty="0">
                <a:latin typeface="+mj-lt"/>
              </a:rPr>
              <a:t>floodwater entering the building</a:t>
            </a:r>
            <a:r>
              <a:rPr lang="en-US" altLang="tr-TR" sz="2000" dirty="0" smtClean="0">
                <a:latin typeface="+mj-lt"/>
              </a:rPr>
              <a:t>.</a:t>
            </a:r>
            <a:endParaRPr lang="tr-TR" altLang="tr-TR" sz="2000" dirty="0" smtClean="0">
              <a:latin typeface="+mj-lt"/>
            </a:endParaRPr>
          </a:p>
          <a:p>
            <a:pPr algn="just">
              <a:defRPr/>
            </a:pPr>
            <a:r>
              <a:rPr lang="tr-TR" altLang="tr-TR" sz="2000" dirty="0">
                <a:latin typeface="+mj-lt"/>
              </a:rPr>
              <a:t>Measures designed to keep water out of a property </a:t>
            </a:r>
            <a:r>
              <a:rPr lang="en-US" altLang="tr-TR" sz="2000" dirty="0">
                <a:latin typeface="+mj-lt"/>
              </a:rPr>
              <a:t>and</a:t>
            </a:r>
            <a:r>
              <a:rPr lang="tr-TR" altLang="tr-TR" sz="2000" dirty="0">
                <a:latin typeface="+mj-lt"/>
              </a:rPr>
              <a:t>  l</a:t>
            </a:r>
            <a:r>
              <a:rPr lang="en-US" altLang="tr-TR" sz="2000" dirty="0" err="1">
                <a:latin typeface="+mj-lt"/>
              </a:rPr>
              <a:t>imit</a:t>
            </a:r>
            <a:r>
              <a:rPr lang="en-US" altLang="tr-TR" sz="2000" dirty="0">
                <a:latin typeface="+mj-lt"/>
              </a:rPr>
              <a:t> the damage a flood may cause to the</a:t>
            </a:r>
            <a:r>
              <a:rPr lang="tr-TR" altLang="tr-TR" sz="2000" dirty="0">
                <a:latin typeface="+mj-lt"/>
              </a:rPr>
              <a:t> </a:t>
            </a:r>
            <a:r>
              <a:rPr lang="en-US" altLang="tr-TR" sz="2000" dirty="0">
                <a:latin typeface="+mj-lt"/>
              </a:rPr>
              <a:t>property and contents (this is called flood</a:t>
            </a:r>
            <a:r>
              <a:rPr lang="tr-TR" altLang="tr-TR" sz="2000" dirty="0">
                <a:latin typeface="+mj-lt"/>
              </a:rPr>
              <a:t> </a:t>
            </a:r>
            <a:r>
              <a:rPr lang="en-US" altLang="tr-TR" sz="2000" dirty="0">
                <a:latin typeface="+mj-lt"/>
              </a:rPr>
              <a:t>resilience).</a:t>
            </a:r>
            <a:endParaRPr lang="tr-TR" altLang="tr-TR" sz="2000" dirty="0">
              <a:latin typeface="+mj-lt"/>
            </a:endParaRPr>
          </a:p>
          <a:p>
            <a:pPr algn="just">
              <a:defRPr/>
            </a:pPr>
            <a:endParaRPr lang="tr-TR" altLang="tr-TR" sz="2000" dirty="0">
              <a:latin typeface="+mj-lt"/>
            </a:endParaRPr>
          </a:p>
        </p:txBody>
      </p:sp>
      <p:sp>
        <p:nvSpPr>
          <p:cNvPr id="16387" name="1 Başlık"/>
          <p:cNvSpPr txBox="1">
            <a:spLocks/>
          </p:cNvSpPr>
          <p:nvPr/>
        </p:nvSpPr>
        <p:spPr bwMode="auto">
          <a:xfrm>
            <a:off x="330200" y="566738"/>
            <a:ext cx="7467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r-TR" altLang="tr-TR" sz="2000" b="1">
                <a:solidFill>
                  <a:srgbClr val="160093"/>
                </a:solidFill>
                <a:latin typeface="Arial" charset="0"/>
                <a:ea typeface="MS PGothic" pitchFamily="34" charset="-128"/>
                <a:cs typeface="Arial" charset="0"/>
              </a:rPr>
              <a:t>Kavramlar</a:t>
            </a:r>
            <a:endParaRPr lang="tr-TR" altLang="tr-TR" sz="2000" b="1">
              <a:solidFill>
                <a:srgbClr val="C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5641975" y="5676900"/>
            <a:ext cx="31384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tr-TR" altLang="tr-TR"/>
              <a:t>Kaynak: RICS, 2018</a:t>
            </a:r>
          </a:p>
        </p:txBody>
      </p:sp>
    </p:spTree>
    <p:extLst>
      <p:ext uri="{BB962C8B-B14F-4D97-AF65-F5344CB8AC3E}">
        <p14:creationId xmlns:p14="http://schemas.microsoft.com/office/powerpoint/2010/main" val="37594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17500"/>
            <a:ext cx="7467600" cy="712788"/>
          </a:xfrm>
        </p:spPr>
        <p:txBody>
          <a:bodyPr/>
          <a:lstStyle/>
          <a:p>
            <a:pPr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SEL RİSK </a:t>
            </a:r>
            <a:r>
              <a:rPr lang="en-US" sz="2400" b="1" u="sng" dirty="0" smtClean="0">
                <a:solidFill>
                  <a:srgbClr val="0070C0"/>
                </a:solidFill>
              </a:rPr>
              <a:t>DEĞERLENDİRMESİ</a:t>
            </a:r>
            <a:endParaRPr lang="tr-TR" sz="2400" b="1" u="sng" dirty="0">
              <a:solidFill>
                <a:srgbClr val="0070C0"/>
              </a:solidFill>
            </a:endParaRPr>
          </a:p>
        </p:txBody>
      </p:sp>
      <p:sp>
        <p:nvSpPr>
          <p:cNvPr id="132099" name="TextBox 2"/>
          <p:cNvSpPr txBox="1">
            <a:spLocks noChangeArrowheads="1"/>
          </p:cNvSpPr>
          <p:nvPr/>
        </p:nvSpPr>
        <p:spPr bwMode="auto">
          <a:xfrm>
            <a:off x="1128713" y="1863725"/>
            <a:ext cx="69580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Riski</a:t>
            </a:r>
            <a:r>
              <a:rPr lang="en-US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Ön</a:t>
            </a:r>
            <a:r>
              <a:rPr lang="en-US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Değerlendirmesi</a:t>
            </a:r>
            <a:r>
              <a:rPr lang="en-US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alt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Tehlike</a:t>
            </a:r>
            <a:r>
              <a:rPr lang="en-US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Haritası</a:t>
            </a:r>
            <a:r>
              <a:rPr lang="en-US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alt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alt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Analizi</a:t>
            </a:r>
            <a:r>
              <a:rPr lang="en-US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alt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alt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alt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Yönetimi</a:t>
            </a:r>
            <a:endParaRPr lang="en-US" alt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tr-TR" alt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3032" y="434292"/>
            <a:ext cx="7409543" cy="552676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tr-TR" sz="2000" b="1" dirty="0" smtClean="0">
                <a:solidFill>
                  <a:srgbClr val="C00000"/>
                </a:solidFill>
              </a:rPr>
              <a:t>Taşkın </a:t>
            </a:r>
            <a:r>
              <a:rPr lang="tr-TR" sz="2000" b="1" dirty="0">
                <a:solidFill>
                  <a:srgbClr val="C00000"/>
                </a:solidFill>
              </a:rPr>
              <a:t>riski </a:t>
            </a:r>
            <a:r>
              <a:rPr lang="tr-TR" sz="2000" b="1" dirty="0" smtClean="0">
                <a:solidFill>
                  <a:srgbClr val="C00000"/>
                </a:solidFill>
              </a:rPr>
              <a:t>olan gayrimenkulun </a:t>
            </a:r>
            <a:r>
              <a:rPr lang="tr-TR" sz="2000" b="1" dirty="0" smtClean="0">
                <a:solidFill>
                  <a:srgbClr val="C00000"/>
                </a:solidFill>
              </a:rPr>
              <a:t>değerini </a:t>
            </a:r>
            <a:r>
              <a:rPr lang="tr-TR" sz="2000" b="1" dirty="0">
                <a:solidFill>
                  <a:srgbClr val="C00000"/>
                </a:solidFill>
              </a:rPr>
              <a:t>ve sigortalanabilirliğini </a:t>
            </a:r>
            <a:r>
              <a:rPr lang="tr-TR" sz="2000" b="1" dirty="0" smtClean="0">
                <a:solidFill>
                  <a:srgbClr val="C00000"/>
                </a:solidFill>
              </a:rPr>
              <a:t>nedenleri</a:t>
            </a:r>
            <a:endParaRPr lang="tr-TR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113" y="1649413"/>
            <a:ext cx="8088312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2 ana neden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ı var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Taşkın etkisi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Mülk için bina sigortası temin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edilmesi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Eski durumuna getirmek için neden uzun süre sürüyor: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Sigorta talebinin işleme konulması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Temizleme ve kurutma işlemleri</a:t>
            </a:r>
          </a:p>
          <a:p>
            <a:pPr>
              <a:defRPr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4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may contain: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92213"/>
            <a:ext cx="2909888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 descr="Foundation of Flood Resistant Building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592263"/>
            <a:ext cx="4335462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1320800" y="5016500"/>
            <a:ext cx="2600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tr-TR" altLang="tr-TR"/>
              <a:t>Flood resistance building structure</a:t>
            </a:r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283032" y="434292"/>
            <a:ext cx="7409543" cy="552676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tr-TR" sz="2000" b="1" dirty="0" smtClean="0">
                <a:solidFill>
                  <a:srgbClr val="C00000"/>
                </a:solidFill>
              </a:rPr>
              <a:t>Önlem örnekleri</a:t>
            </a:r>
            <a:endParaRPr lang="tr-T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26167</TotalTime>
  <Words>557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ekonomi</vt:lpstr>
      <vt:lpstr>1_Rics</vt:lpstr>
      <vt:lpstr>h.t.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SEL RİSK DEĞERLENDİRMESİ</vt:lpstr>
      <vt:lpstr>Taşkın riski olan gayrimenkulun değerini ve sigortalanabilirliğini nedenleri</vt:lpstr>
      <vt:lpstr>Önlem örnekleri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Windows Kullanıcısı</cp:lastModifiedBy>
  <cp:revision>969</cp:revision>
  <cp:lastPrinted>2016-10-24T07:53:35Z</cp:lastPrinted>
  <dcterms:created xsi:type="dcterms:W3CDTF">2016-09-18T09:35:24Z</dcterms:created>
  <dcterms:modified xsi:type="dcterms:W3CDTF">2020-03-19T05:50:10Z</dcterms:modified>
</cp:coreProperties>
</file>