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9269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55586" y="1196759"/>
            <a:ext cx="7754533" cy="51800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9269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36594" y="51739"/>
            <a:ext cx="1670811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8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3" Type="http://schemas.openxmlformats.org/officeDocument/2006/relationships/image" Target="../media/image9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31552" y="6046302"/>
            <a:ext cx="2026920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spc="-155">
                <a:latin typeface="Arial"/>
                <a:cs typeface="Arial"/>
              </a:rPr>
              <a:t>Dr. </a:t>
            </a:r>
            <a:r>
              <a:rPr dirty="0" sz="2000" spc="-90">
                <a:latin typeface="Arial"/>
                <a:cs typeface="Arial"/>
              </a:rPr>
              <a:t>Mustafa </a:t>
            </a:r>
            <a:r>
              <a:rPr dirty="0" sz="2000" spc="-190">
                <a:latin typeface="Arial"/>
                <a:cs typeface="Arial"/>
              </a:rPr>
              <a:t>YILMAZ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44830" y="556259"/>
            <a:ext cx="7670800" cy="5426075"/>
            <a:chOff x="544830" y="556259"/>
            <a:chExt cx="7670800" cy="5426075"/>
          </a:xfrm>
        </p:grpSpPr>
        <p:sp>
          <p:nvSpPr>
            <p:cNvPr id="4" name="object 4"/>
            <p:cNvSpPr/>
            <p:nvPr/>
          </p:nvSpPr>
          <p:spPr>
            <a:xfrm>
              <a:off x="4857750" y="2714616"/>
              <a:ext cx="3357587" cy="32671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27456" y="1000112"/>
              <a:ext cx="4987544" cy="192882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44830" y="556259"/>
              <a:ext cx="3112770" cy="50063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21649" y="623087"/>
            <a:ext cx="272986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90"/>
              <a:t>İNŞAAT</a:t>
            </a:r>
            <a:r>
              <a:rPr dirty="0" sz="2400" spc="-204"/>
              <a:t> </a:t>
            </a:r>
            <a:r>
              <a:rPr dirty="0" sz="2400" spc="-330"/>
              <a:t>SEKTÖRÜNDE</a:t>
            </a:r>
            <a:endParaRPr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9269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36594" y="51739"/>
            <a:ext cx="1599565" cy="5130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325"/>
              <a:t>Kaynakça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4128" y="703707"/>
            <a:ext cx="8355965" cy="22352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58115" indent="-146050">
              <a:lnSpc>
                <a:spcPct val="100000"/>
              </a:lnSpc>
              <a:spcBef>
                <a:spcPts val="700"/>
              </a:spcBef>
              <a:buChar char="•"/>
              <a:tabLst>
                <a:tab pos="158750" algn="l"/>
              </a:tabLst>
            </a:pPr>
            <a:r>
              <a:rPr dirty="0" sz="2000" spc="-285">
                <a:latin typeface="Arial"/>
                <a:cs typeface="Arial"/>
              </a:rPr>
              <a:t>ÇOKGÖR, </a:t>
            </a:r>
            <a:r>
              <a:rPr dirty="0" sz="2000" spc="-160">
                <a:latin typeface="Arial"/>
                <a:cs typeface="Arial"/>
              </a:rPr>
              <a:t>O. </a:t>
            </a:r>
            <a:r>
              <a:rPr dirty="0" sz="2000" spc="-85">
                <a:latin typeface="Arial"/>
                <a:cs typeface="Arial"/>
              </a:rPr>
              <a:t>(2016), </a:t>
            </a:r>
            <a:r>
              <a:rPr dirty="0" sz="2000" spc="-50">
                <a:latin typeface="Arial"/>
                <a:cs typeface="Arial"/>
              </a:rPr>
              <a:t>“Proje </a:t>
            </a:r>
            <a:r>
              <a:rPr dirty="0" sz="2000" spc="-60">
                <a:latin typeface="Arial"/>
                <a:cs typeface="Arial"/>
              </a:rPr>
              <a:t>Yönetimi” Bilgilendirme </a:t>
            </a:r>
            <a:r>
              <a:rPr dirty="0" sz="2000" spc="-95">
                <a:latin typeface="Arial"/>
                <a:cs typeface="Arial"/>
              </a:rPr>
              <a:t>Semineri</a:t>
            </a:r>
            <a:r>
              <a:rPr dirty="0" sz="2000" spc="-245">
                <a:latin typeface="Arial"/>
                <a:cs typeface="Arial"/>
              </a:rPr>
              <a:t> </a:t>
            </a:r>
            <a:r>
              <a:rPr dirty="0" sz="2000" spc="-50">
                <a:latin typeface="Arial"/>
                <a:cs typeface="Arial"/>
              </a:rPr>
              <a:t>Notları.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  <a:buChar char="•"/>
              <a:tabLst>
                <a:tab pos="158750" algn="l"/>
              </a:tabLst>
            </a:pPr>
            <a:r>
              <a:rPr dirty="0" sz="2000" spc="-195">
                <a:latin typeface="Arial"/>
                <a:cs typeface="Arial"/>
              </a:rPr>
              <a:t>EVCİMEN, </a:t>
            </a:r>
            <a:r>
              <a:rPr dirty="0" sz="2000" spc="-229">
                <a:latin typeface="Arial"/>
                <a:cs typeface="Arial"/>
              </a:rPr>
              <a:t>T.U </a:t>
            </a:r>
            <a:r>
              <a:rPr dirty="0" sz="2000" spc="-90">
                <a:latin typeface="Arial"/>
                <a:cs typeface="Arial"/>
              </a:rPr>
              <a:t>(2016), </a:t>
            </a:r>
            <a:r>
              <a:rPr dirty="0" sz="2000" spc="-55">
                <a:latin typeface="Arial"/>
                <a:cs typeface="Arial"/>
              </a:rPr>
              <a:t>“İnşaat </a:t>
            </a:r>
            <a:r>
              <a:rPr dirty="0" sz="2000" spc="-65">
                <a:latin typeface="Arial"/>
                <a:cs typeface="Arial"/>
              </a:rPr>
              <a:t>Mühendisliğinde </a:t>
            </a:r>
            <a:r>
              <a:rPr dirty="0" sz="2000" spc="-95">
                <a:latin typeface="Arial"/>
                <a:cs typeface="Arial"/>
              </a:rPr>
              <a:t>Proje </a:t>
            </a:r>
            <a:r>
              <a:rPr dirty="0" sz="2000" spc="-90">
                <a:latin typeface="Arial"/>
                <a:cs typeface="Arial"/>
              </a:rPr>
              <a:t>Yönetimine </a:t>
            </a:r>
            <a:r>
              <a:rPr dirty="0" sz="2000" spc="-50">
                <a:latin typeface="Arial"/>
                <a:cs typeface="Arial"/>
              </a:rPr>
              <a:t>Giriş” </a:t>
            </a:r>
            <a:r>
              <a:rPr dirty="0" sz="2000" spc="-110">
                <a:latin typeface="Arial"/>
                <a:cs typeface="Arial"/>
              </a:rPr>
              <a:t>Seminer  </a:t>
            </a:r>
            <a:r>
              <a:rPr dirty="0" sz="2000" spc="-50">
                <a:latin typeface="Arial"/>
                <a:cs typeface="Arial"/>
              </a:rPr>
              <a:t>Notları.</a:t>
            </a:r>
            <a:endParaRPr sz="2000">
              <a:latin typeface="Arial"/>
              <a:cs typeface="Arial"/>
            </a:endParaRPr>
          </a:p>
          <a:p>
            <a:pPr marL="102235" indent="-90170">
              <a:lnSpc>
                <a:spcPct val="100000"/>
              </a:lnSpc>
              <a:spcBef>
                <a:spcPts val="600"/>
              </a:spcBef>
              <a:buChar char="•"/>
              <a:tabLst>
                <a:tab pos="102870" algn="l"/>
              </a:tabLst>
            </a:pPr>
            <a:r>
              <a:rPr dirty="0" sz="2000" spc="-180">
                <a:latin typeface="Arial"/>
                <a:cs typeface="Arial"/>
              </a:rPr>
              <a:t>IŞIK, </a:t>
            </a:r>
            <a:r>
              <a:rPr dirty="0" sz="2000" spc="-175">
                <a:latin typeface="Arial"/>
                <a:cs typeface="Arial"/>
              </a:rPr>
              <a:t>Z. </a:t>
            </a:r>
            <a:r>
              <a:rPr dirty="0" sz="2000" spc="-90">
                <a:latin typeface="Arial"/>
                <a:cs typeface="Arial"/>
              </a:rPr>
              <a:t>(2015), </a:t>
            </a:r>
            <a:r>
              <a:rPr dirty="0" sz="2000" spc="-60">
                <a:latin typeface="Arial"/>
                <a:cs typeface="Arial"/>
              </a:rPr>
              <a:t>“İnşaat </a:t>
            </a:r>
            <a:r>
              <a:rPr dirty="0" sz="2000" spc="-95">
                <a:latin typeface="Arial"/>
                <a:cs typeface="Arial"/>
              </a:rPr>
              <a:t>4.0’da Proje </a:t>
            </a:r>
            <a:r>
              <a:rPr dirty="0" sz="2000" spc="-60">
                <a:latin typeface="Arial"/>
                <a:cs typeface="Arial"/>
              </a:rPr>
              <a:t>Yönetimi”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50">
                <a:latin typeface="Arial"/>
                <a:cs typeface="Arial"/>
              </a:rPr>
              <a:t>Notları</a:t>
            </a:r>
            <a:endParaRPr sz="2000">
              <a:latin typeface="Arial"/>
              <a:cs typeface="Arial"/>
            </a:endParaRPr>
          </a:p>
          <a:p>
            <a:pPr marL="158115" indent="-146050">
              <a:lnSpc>
                <a:spcPct val="100000"/>
              </a:lnSpc>
              <a:spcBef>
                <a:spcPts val="600"/>
              </a:spcBef>
              <a:buChar char="•"/>
              <a:tabLst>
                <a:tab pos="158750" algn="l"/>
              </a:tabLst>
            </a:pPr>
            <a:r>
              <a:rPr dirty="0" sz="2000" spc="-229">
                <a:latin typeface="Arial"/>
                <a:cs typeface="Arial"/>
              </a:rPr>
              <a:t>MÜRSEL, </a:t>
            </a:r>
            <a:r>
              <a:rPr dirty="0" sz="2000" spc="-5">
                <a:latin typeface="Arial"/>
                <a:cs typeface="Arial"/>
              </a:rPr>
              <a:t>M. </a:t>
            </a:r>
            <a:r>
              <a:rPr dirty="0" sz="2000" spc="-90">
                <a:latin typeface="Arial"/>
                <a:cs typeface="Arial"/>
              </a:rPr>
              <a:t>(2015), </a:t>
            </a:r>
            <a:r>
              <a:rPr dirty="0" sz="2000" spc="-55">
                <a:latin typeface="Arial"/>
                <a:cs typeface="Arial"/>
              </a:rPr>
              <a:t>“İnşaat </a:t>
            </a:r>
            <a:r>
              <a:rPr dirty="0" sz="2000" spc="-95">
                <a:latin typeface="Arial"/>
                <a:cs typeface="Arial"/>
              </a:rPr>
              <a:t>Sektöründe </a:t>
            </a:r>
            <a:r>
              <a:rPr dirty="0" sz="2000" spc="-90">
                <a:latin typeface="Arial"/>
                <a:cs typeface="Arial"/>
              </a:rPr>
              <a:t>Risklerin </a:t>
            </a:r>
            <a:r>
              <a:rPr dirty="0" sz="2000" spc="-60">
                <a:latin typeface="Arial"/>
                <a:cs typeface="Arial"/>
              </a:rPr>
              <a:t>Yönetimi” </a:t>
            </a:r>
            <a:r>
              <a:rPr dirty="0" sz="2000" spc="-145">
                <a:latin typeface="Arial"/>
                <a:cs typeface="Arial"/>
              </a:rPr>
              <a:t>Ders</a:t>
            </a:r>
            <a:r>
              <a:rPr dirty="0" sz="2000" spc="-120">
                <a:latin typeface="Arial"/>
                <a:cs typeface="Arial"/>
              </a:rPr>
              <a:t> </a:t>
            </a:r>
            <a:r>
              <a:rPr dirty="0" sz="2000" spc="-40">
                <a:latin typeface="Arial"/>
                <a:cs typeface="Arial"/>
              </a:rPr>
              <a:t>Notları.”</a:t>
            </a:r>
            <a:endParaRPr sz="2000">
              <a:latin typeface="Arial"/>
              <a:cs typeface="Arial"/>
            </a:endParaRPr>
          </a:p>
          <a:p>
            <a:pPr marL="158115" indent="-146050">
              <a:lnSpc>
                <a:spcPct val="100000"/>
              </a:lnSpc>
              <a:spcBef>
                <a:spcPts val="600"/>
              </a:spcBef>
              <a:buChar char="•"/>
              <a:tabLst>
                <a:tab pos="158750" algn="l"/>
              </a:tabLst>
            </a:pPr>
            <a:r>
              <a:rPr dirty="0" sz="2000" spc="-265">
                <a:latin typeface="Arial"/>
                <a:cs typeface="Arial"/>
              </a:rPr>
              <a:t>TÜRKER, </a:t>
            </a:r>
            <a:r>
              <a:rPr dirty="0" sz="2000" spc="-5">
                <a:latin typeface="Arial"/>
                <a:cs typeface="Arial"/>
              </a:rPr>
              <a:t>M. </a:t>
            </a:r>
            <a:r>
              <a:rPr dirty="0" sz="2000" spc="-85">
                <a:latin typeface="Arial"/>
                <a:cs typeface="Arial"/>
              </a:rPr>
              <a:t>(2016), </a:t>
            </a:r>
            <a:r>
              <a:rPr dirty="0" sz="2000" spc="-60">
                <a:latin typeface="Arial"/>
                <a:cs typeface="Arial"/>
              </a:rPr>
              <a:t>“İnşaat </a:t>
            </a:r>
            <a:r>
              <a:rPr dirty="0" sz="2000" spc="-65">
                <a:latin typeface="Arial"/>
                <a:cs typeface="Arial"/>
              </a:rPr>
              <a:t>Projelerinde </a:t>
            </a:r>
            <a:r>
              <a:rPr dirty="0" sz="2000" spc="-170">
                <a:latin typeface="Arial"/>
                <a:cs typeface="Arial"/>
              </a:rPr>
              <a:t>Risk </a:t>
            </a:r>
            <a:r>
              <a:rPr dirty="0" sz="2000" spc="-125">
                <a:latin typeface="Arial"/>
                <a:cs typeface="Arial"/>
              </a:rPr>
              <a:t>ve </a:t>
            </a:r>
            <a:r>
              <a:rPr dirty="0" sz="2000" spc="-170">
                <a:latin typeface="Arial"/>
                <a:cs typeface="Arial"/>
              </a:rPr>
              <a:t>Risk </a:t>
            </a:r>
            <a:r>
              <a:rPr dirty="0" sz="2000" spc="-60">
                <a:latin typeface="Arial"/>
                <a:cs typeface="Arial"/>
              </a:rPr>
              <a:t>Yönetimi”</a:t>
            </a:r>
            <a:r>
              <a:rPr dirty="0" sz="2000" spc="-180">
                <a:latin typeface="Arial"/>
                <a:cs typeface="Arial"/>
              </a:rPr>
              <a:t> </a:t>
            </a:r>
            <a:r>
              <a:rPr dirty="0" sz="2000" spc="-50">
                <a:latin typeface="Arial"/>
                <a:cs typeface="Arial"/>
              </a:rPr>
              <a:t>Notları.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8376" y="788911"/>
            <a:ext cx="4225290" cy="563372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243204" indent="-231140">
              <a:lnSpc>
                <a:spcPct val="100000"/>
              </a:lnSpc>
              <a:spcBef>
                <a:spcPts val="700"/>
              </a:spcBef>
              <a:buFont typeface="Wingdings"/>
              <a:buChar char=""/>
              <a:tabLst>
                <a:tab pos="243840" algn="l"/>
              </a:tabLst>
            </a:pPr>
            <a:r>
              <a:rPr dirty="0" sz="1800" spc="-300" b="1">
                <a:latin typeface="Arial"/>
                <a:cs typeface="Arial"/>
              </a:rPr>
              <a:t>P</a:t>
            </a:r>
            <a:r>
              <a:rPr dirty="0" sz="1800" spc="-300" b="1">
                <a:latin typeface="Arial"/>
                <a:cs typeface="Arial"/>
              </a:rPr>
              <a:t>ROJE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dirty="0" sz="1800" spc="-300" b="1">
                <a:latin typeface="Arial"/>
                <a:cs typeface="Arial"/>
              </a:rPr>
              <a:t>PROJE</a:t>
            </a:r>
            <a:r>
              <a:rPr dirty="0" sz="1800" spc="-295" b="1">
                <a:latin typeface="Arial"/>
                <a:cs typeface="Arial"/>
              </a:rPr>
              <a:t> </a:t>
            </a:r>
            <a:r>
              <a:rPr dirty="0" sz="1800" spc="-145" b="1">
                <a:latin typeface="Arial"/>
                <a:cs typeface="Arial"/>
              </a:rPr>
              <a:t>YÖNETİMİ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dirty="0" sz="1800" spc="-300" b="1">
                <a:latin typeface="Arial"/>
                <a:cs typeface="Arial"/>
              </a:rPr>
              <a:t>PROJE </a:t>
            </a:r>
            <a:r>
              <a:rPr dirty="0" sz="1800" spc="-130" b="1">
                <a:latin typeface="Arial"/>
                <a:cs typeface="Arial"/>
              </a:rPr>
              <a:t>YÖNETİMİNİN</a:t>
            </a:r>
            <a:r>
              <a:rPr dirty="0" sz="1800" spc="-105" b="1">
                <a:latin typeface="Arial"/>
                <a:cs typeface="Arial"/>
              </a:rPr>
              <a:t> </a:t>
            </a:r>
            <a:r>
              <a:rPr dirty="0" sz="1800" spc="-235" b="1">
                <a:latin typeface="Arial"/>
                <a:cs typeface="Arial"/>
              </a:rPr>
              <a:t>TARİHÇESİ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dirty="0" sz="1800" spc="-300" b="1">
                <a:latin typeface="Arial"/>
                <a:cs typeface="Arial"/>
              </a:rPr>
              <a:t>PROJE </a:t>
            </a:r>
            <a:r>
              <a:rPr dirty="0" sz="1800" spc="-130" b="1">
                <a:latin typeface="Arial"/>
                <a:cs typeface="Arial"/>
              </a:rPr>
              <a:t>TEMİN/TESLİM</a:t>
            </a:r>
            <a:r>
              <a:rPr dirty="0" sz="1800" spc="-110" b="1">
                <a:latin typeface="Arial"/>
                <a:cs typeface="Arial"/>
              </a:rPr>
              <a:t> </a:t>
            </a:r>
            <a:r>
              <a:rPr dirty="0" sz="1800" spc="-210" b="1">
                <a:latin typeface="Arial"/>
                <a:cs typeface="Arial"/>
              </a:rPr>
              <a:t>YÖNTEMLERİ</a:t>
            </a:r>
            <a:endParaRPr sz="1800">
              <a:latin typeface="Arial"/>
              <a:cs typeface="Arial"/>
            </a:endParaRPr>
          </a:p>
          <a:p>
            <a:pPr lvl="1" marL="626745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dirty="0" sz="1800" spc="-175">
                <a:latin typeface="Arial"/>
                <a:cs typeface="Arial"/>
              </a:rPr>
              <a:t>Yaygın </a:t>
            </a:r>
            <a:r>
              <a:rPr dirty="0" sz="1800" spc="-80">
                <a:latin typeface="Arial"/>
                <a:cs typeface="Arial"/>
              </a:rPr>
              <a:t>Kullanılan </a:t>
            </a:r>
            <a:r>
              <a:rPr dirty="0" sz="1800" spc="-85">
                <a:latin typeface="Arial"/>
                <a:cs typeface="Arial"/>
              </a:rPr>
              <a:t>Proje </a:t>
            </a:r>
            <a:r>
              <a:rPr dirty="0" sz="1800" spc="-110">
                <a:latin typeface="Arial"/>
                <a:cs typeface="Arial"/>
              </a:rPr>
              <a:t>Telim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 spc="-75">
                <a:latin typeface="Arial"/>
                <a:cs typeface="Arial"/>
              </a:rPr>
              <a:t>Sistemleri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dirty="0" sz="1800" spc="-300" b="1">
                <a:latin typeface="Arial"/>
                <a:cs typeface="Arial"/>
              </a:rPr>
              <a:t>PROJE </a:t>
            </a:r>
            <a:r>
              <a:rPr dirty="0" sz="1800" spc="-229" b="1">
                <a:latin typeface="Arial"/>
                <a:cs typeface="Arial"/>
              </a:rPr>
              <a:t>YAŞAM</a:t>
            </a:r>
            <a:r>
              <a:rPr dirty="0" sz="1800" spc="-90" b="1">
                <a:latin typeface="Arial"/>
                <a:cs typeface="Arial"/>
              </a:rPr>
              <a:t> </a:t>
            </a:r>
            <a:r>
              <a:rPr dirty="0" sz="1800" spc="-190" b="1">
                <a:latin typeface="Arial"/>
                <a:cs typeface="Arial"/>
              </a:rPr>
              <a:t>DÖNGÜSÜ</a:t>
            </a:r>
            <a:endParaRPr sz="1800">
              <a:latin typeface="Arial"/>
              <a:cs typeface="Arial"/>
            </a:endParaRPr>
          </a:p>
          <a:p>
            <a:pPr lvl="1" marL="626745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dirty="0" sz="1800" spc="-85">
                <a:latin typeface="Arial"/>
                <a:cs typeface="Arial"/>
              </a:rPr>
              <a:t>Proje </a:t>
            </a:r>
            <a:r>
              <a:rPr dirty="0" sz="1800" spc="-95">
                <a:latin typeface="Arial"/>
                <a:cs typeface="Arial"/>
              </a:rPr>
              <a:t>Yönetim </a:t>
            </a:r>
            <a:r>
              <a:rPr dirty="0" sz="1800" spc="-135">
                <a:latin typeface="Arial"/>
                <a:cs typeface="Arial"/>
              </a:rPr>
              <a:t>Süreç</a:t>
            </a:r>
            <a:r>
              <a:rPr dirty="0" sz="1800" spc="-105">
                <a:latin typeface="Arial"/>
                <a:cs typeface="Arial"/>
              </a:rPr>
              <a:t> </a:t>
            </a:r>
            <a:r>
              <a:rPr dirty="0" sz="1800" spc="-70">
                <a:latin typeface="Arial"/>
                <a:cs typeface="Arial"/>
              </a:rPr>
              <a:t>Grupları</a:t>
            </a:r>
            <a:endParaRPr sz="1800">
              <a:latin typeface="Arial"/>
              <a:cs typeface="Arial"/>
            </a:endParaRPr>
          </a:p>
          <a:p>
            <a:pPr lvl="2" marL="1160145" indent="-23431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1160780" algn="l"/>
              </a:tabLst>
            </a:pPr>
            <a:r>
              <a:rPr dirty="0" sz="1800" spc="-105">
                <a:latin typeface="Arial"/>
                <a:cs typeface="Arial"/>
              </a:rPr>
              <a:t>Başlatma</a:t>
            </a:r>
            <a:endParaRPr sz="1800">
              <a:latin typeface="Arial"/>
              <a:cs typeface="Arial"/>
            </a:endParaRPr>
          </a:p>
          <a:p>
            <a:pPr lvl="2" marL="1160145" indent="-23431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1160780" algn="l"/>
              </a:tabLst>
            </a:pPr>
            <a:r>
              <a:rPr dirty="0" sz="1800" spc="-100">
                <a:latin typeface="Arial"/>
                <a:cs typeface="Arial"/>
              </a:rPr>
              <a:t>Planlama</a:t>
            </a:r>
            <a:endParaRPr sz="1800">
              <a:latin typeface="Arial"/>
              <a:cs typeface="Arial"/>
            </a:endParaRPr>
          </a:p>
          <a:p>
            <a:pPr lvl="2" marL="1160145" indent="-23431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1160780" algn="l"/>
              </a:tabLst>
            </a:pPr>
            <a:r>
              <a:rPr dirty="0" sz="1800" spc="-90">
                <a:latin typeface="Arial"/>
                <a:cs typeface="Arial"/>
              </a:rPr>
              <a:t>Yürütme</a:t>
            </a:r>
            <a:endParaRPr sz="1800">
              <a:latin typeface="Arial"/>
              <a:cs typeface="Arial"/>
            </a:endParaRPr>
          </a:p>
          <a:p>
            <a:pPr lvl="2" marL="1160145" indent="-23431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1160780" algn="l"/>
              </a:tabLst>
            </a:pPr>
            <a:r>
              <a:rPr dirty="0" sz="1800" spc="-85">
                <a:latin typeface="Arial"/>
                <a:cs typeface="Arial"/>
              </a:rPr>
              <a:t>İzleme </a:t>
            </a:r>
            <a:r>
              <a:rPr dirty="0" sz="1800" spc="-105">
                <a:latin typeface="Arial"/>
                <a:cs typeface="Arial"/>
              </a:rPr>
              <a:t>ve </a:t>
            </a:r>
            <a:r>
              <a:rPr dirty="0" sz="1800" spc="-55">
                <a:latin typeface="Arial"/>
                <a:cs typeface="Arial"/>
              </a:rPr>
              <a:t>Kontrol</a:t>
            </a:r>
            <a:endParaRPr sz="1800">
              <a:latin typeface="Arial"/>
              <a:cs typeface="Arial"/>
            </a:endParaRPr>
          </a:p>
          <a:p>
            <a:pPr lvl="2" marL="1160145" indent="-23431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1160780" algn="l"/>
              </a:tabLst>
            </a:pPr>
            <a:r>
              <a:rPr dirty="0" sz="1800" spc="-140">
                <a:latin typeface="Arial"/>
                <a:cs typeface="Arial"/>
              </a:rPr>
              <a:t>Kapanış</a:t>
            </a:r>
            <a:endParaRPr sz="1800">
              <a:latin typeface="Arial"/>
              <a:cs typeface="Arial"/>
            </a:endParaRPr>
          </a:p>
          <a:p>
            <a:pPr lvl="1" marL="574675" indent="-106045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575310" algn="l"/>
              </a:tabLst>
            </a:pPr>
            <a:r>
              <a:rPr dirty="0" sz="1800" spc="-85">
                <a:latin typeface="Arial"/>
                <a:cs typeface="Arial"/>
              </a:rPr>
              <a:t>Proje </a:t>
            </a:r>
            <a:r>
              <a:rPr dirty="0" sz="1800" spc="-70">
                <a:latin typeface="Arial"/>
                <a:cs typeface="Arial"/>
              </a:rPr>
              <a:t>Bilgi</a:t>
            </a:r>
            <a:r>
              <a:rPr dirty="0" sz="1800" spc="-120">
                <a:latin typeface="Arial"/>
                <a:cs typeface="Arial"/>
              </a:rPr>
              <a:t> </a:t>
            </a:r>
            <a:r>
              <a:rPr dirty="0" sz="1800" spc="-70">
                <a:latin typeface="Arial"/>
                <a:cs typeface="Arial"/>
              </a:rPr>
              <a:t>Alanları</a:t>
            </a:r>
            <a:endParaRPr sz="1800">
              <a:latin typeface="Arial"/>
              <a:cs typeface="Arial"/>
            </a:endParaRPr>
          </a:p>
          <a:p>
            <a:pPr lvl="2" marL="1160145" indent="-23431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1160780" algn="l"/>
              </a:tabLst>
            </a:pPr>
            <a:r>
              <a:rPr dirty="0" sz="1800" spc="-90">
                <a:latin typeface="Arial"/>
                <a:cs typeface="Arial"/>
              </a:rPr>
              <a:t>Proje </a:t>
            </a:r>
            <a:r>
              <a:rPr dirty="0" sz="1800" spc="-120">
                <a:latin typeface="Arial"/>
                <a:cs typeface="Arial"/>
              </a:rPr>
              <a:t>Entegrasyon</a:t>
            </a:r>
            <a:r>
              <a:rPr dirty="0" sz="1800" spc="-10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lvl="2" marL="1108710" indent="-18288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1109345" algn="l"/>
              </a:tabLst>
            </a:pPr>
            <a:r>
              <a:rPr dirty="0" sz="1800" spc="-90">
                <a:latin typeface="Arial"/>
                <a:cs typeface="Arial"/>
              </a:rPr>
              <a:t>Proje </a:t>
            </a:r>
            <a:r>
              <a:rPr dirty="0" sz="1800" spc="-155">
                <a:latin typeface="Arial"/>
                <a:cs typeface="Arial"/>
              </a:rPr>
              <a:t>Kapsam</a:t>
            </a:r>
            <a:r>
              <a:rPr dirty="0" sz="1800" spc="-9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lvl="3" marL="1515110" indent="-132080">
              <a:lnSpc>
                <a:spcPct val="100000"/>
              </a:lnSpc>
              <a:spcBef>
                <a:spcPts val="600"/>
              </a:spcBef>
              <a:buChar char="•"/>
              <a:tabLst>
                <a:tab pos="1515745" algn="l"/>
              </a:tabLst>
            </a:pPr>
            <a:r>
              <a:rPr dirty="0" sz="1800" spc="-125">
                <a:latin typeface="Arial"/>
                <a:cs typeface="Arial"/>
              </a:rPr>
              <a:t>İş </a:t>
            </a:r>
            <a:r>
              <a:rPr dirty="0" sz="1800" spc="-85">
                <a:latin typeface="Arial"/>
                <a:cs typeface="Arial"/>
              </a:rPr>
              <a:t>Kırılım </a:t>
            </a:r>
            <a:r>
              <a:rPr dirty="0" sz="1800" spc="-170">
                <a:latin typeface="Arial"/>
                <a:cs typeface="Arial"/>
              </a:rPr>
              <a:t>Yapısı</a:t>
            </a:r>
            <a:r>
              <a:rPr dirty="0" sz="1800" spc="-95">
                <a:latin typeface="Arial"/>
                <a:cs typeface="Arial"/>
              </a:rPr>
              <a:t> </a:t>
            </a:r>
            <a:r>
              <a:rPr dirty="0" sz="1800" spc="-165">
                <a:latin typeface="Arial"/>
                <a:cs typeface="Arial"/>
              </a:rPr>
              <a:t>(WBS)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69269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4" y="51739"/>
            <a:ext cx="2483485" cy="5130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300"/>
              <a:t>TAKDİM</a:t>
            </a:r>
            <a:r>
              <a:rPr dirty="0" spc="-220"/>
              <a:t> </a:t>
            </a:r>
            <a:r>
              <a:rPr dirty="0" spc="-335"/>
              <a:t>PLANI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52776" y="788911"/>
            <a:ext cx="5365750" cy="563372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245745" indent="-233679">
              <a:lnSpc>
                <a:spcPct val="100000"/>
              </a:lnSpc>
              <a:spcBef>
                <a:spcPts val="700"/>
              </a:spcBef>
              <a:buFont typeface="Wingdings"/>
              <a:buChar char=""/>
              <a:tabLst>
                <a:tab pos="246379" algn="l"/>
              </a:tabLst>
            </a:pPr>
            <a:r>
              <a:rPr dirty="0" sz="1800" spc="-90">
                <a:latin typeface="Arial"/>
                <a:cs typeface="Arial"/>
              </a:rPr>
              <a:t>P</a:t>
            </a:r>
            <a:r>
              <a:rPr dirty="0" sz="1800" spc="-90">
                <a:latin typeface="Arial"/>
                <a:cs typeface="Arial"/>
              </a:rPr>
              <a:t>roje </a:t>
            </a:r>
            <a:r>
              <a:rPr dirty="0" sz="1800" spc="-135">
                <a:latin typeface="Arial"/>
                <a:cs typeface="Arial"/>
              </a:rPr>
              <a:t>Zaman</a:t>
            </a:r>
            <a:r>
              <a:rPr dirty="0" sz="1800" spc="-9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lvl="1" marL="600710" indent="-132080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110">
                <a:latin typeface="Arial"/>
                <a:cs typeface="Arial"/>
              </a:rPr>
              <a:t>Görev</a:t>
            </a:r>
            <a:r>
              <a:rPr dirty="0" sz="1800" spc="-85">
                <a:latin typeface="Arial"/>
                <a:cs typeface="Arial"/>
              </a:rPr>
              <a:t> </a:t>
            </a:r>
            <a:r>
              <a:rPr dirty="0" sz="1800" spc="-110">
                <a:latin typeface="Arial"/>
                <a:cs typeface="Arial"/>
              </a:rPr>
              <a:t>Listesi</a:t>
            </a:r>
            <a:endParaRPr sz="1800">
              <a:latin typeface="Arial"/>
              <a:cs typeface="Arial"/>
            </a:endParaRPr>
          </a:p>
          <a:p>
            <a:pPr lvl="1" marL="600710" indent="-132080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120">
                <a:latin typeface="Arial"/>
                <a:cs typeface="Arial"/>
              </a:rPr>
              <a:t>Çubuk </a:t>
            </a:r>
            <a:r>
              <a:rPr dirty="0" sz="1800" spc="-160">
                <a:latin typeface="Arial"/>
                <a:cs typeface="Arial"/>
              </a:rPr>
              <a:t>(GANTT)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165">
                <a:latin typeface="Arial"/>
                <a:cs typeface="Arial"/>
              </a:rPr>
              <a:t>Şeması</a:t>
            </a:r>
            <a:endParaRPr sz="1800">
              <a:latin typeface="Arial"/>
              <a:cs typeface="Arial"/>
            </a:endParaRPr>
          </a:p>
          <a:p>
            <a:pPr lvl="1" marL="600710" indent="-132080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55">
                <a:latin typeface="Arial"/>
                <a:cs typeface="Arial"/>
              </a:rPr>
              <a:t>Kritik </a:t>
            </a:r>
            <a:r>
              <a:rPr dirty="0" sz="1800" spc="-175">
                <a:latin typeface="Arial"/>
                <a:cs typeface="Arial"/>
              </a:rPr>
              <a:t>Yol </a:t>
            </a:r>
            <a:r>
              <a:rPr dirty="0" sz="1800" spc="-45">
                <a:latin typeface="Arial"/>
                <a:cs typeface="Arial"/>
              </a:rPr>
              <a:t>Metodu</a:t>
            </a:r>
            <a:r>
              <a:rPr dirty="0" sz="1800" spc="-335">
                <a:latin typeface="Arial"/>
                <a:cs typeface="Arial"/>
              </a:rPr>
              <a:t> </a:t>
            </a:r>
            <a:r>
              <a:rPr dirty="0" sz="1800" spc="-145">
                <a:latin typeface="Arial"/>
                <a:cs typeface="Arial"/>
              </a:rPr>
              <a:t>(CPM)</a:t>
            </a:r>
            <a:endParaRPr sz="1800">
              <a:latin typeface="Arial"/>
              <a:cs typeface="Arial"/>
            </a:endParaRPr>
          </a:p>
          <a:p>
            <a:pPr lvl="1" marL="600710" indent="-132080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100">
                <a:latin typeface="Arial"/>
                <a:cs typeface="Arial"/>
              </a:rPr>
              <a:t>Program </a:t>
            </a:r>
            <a:r>
              <a:rPr dirty="0" sz="1800" spc="-70">
                <a:latin typeface="Arial"/>
                <a:cs typeface="Arial"/>
              </a:rPr>
              <a:t>Değerlendirme </a:t>
            </a:r>
            <a:r>
              <a:rPr dirty="0" sz="1800" spc="-105">
                <a:latin typeface="Arial"/>
                <a:cs typeface="Arial"/>
              </a:rPr>
              <a:t>ve </a:t>
            </a:r>
            <a:r>
              <a:rPr dirty="0" sz="1800" spc="-80">
                <a:latin typeface="Arial"/>
                <a:cs typeface="Arial"/>
              </a:rPr>
              <a:t>İnceleme </a:t>
            </a:r>
            <a:r>
              <a:rPr dirty="0" sz="1800" spc="-114">
                <a:latin typeface="Arial"/>
                <a:cs typeface="Arial"/>
              </a:rPr>
              <a:t>Tekniği</a:t>
            </a:r>
            <a:r>
              <a:rPr dirty="0" sz="1800" spc="-85">
                <a:latin typeface="Arial"/>
                <a:cs typeface="Arial"/>
              </a:rPr>
              <a:t> </a:t>
            </a:r>
            <a:r>
              <a:rPr dirty="0" sz="1800" spc="-215">
                <a:latin typeface="Arial"/>
                <a:cs typeface="Arial"/>
              </a:rPr>
              <a:t>(PERT)</a:t>
            </a:r>
            <a:endParaRPr sz="1800">
              <a:latin typeface="Arial"/>
              <a:cs typeface="Arial"/>
            </a:endParaRPr>
          </a:p>
          <a:p>
            <a:pPr lvl="1" marL="600710" indent="-132080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55">
                <a:latin typeface="Arial"/>
                <a:cs typeface="Arial"/>
              </a:rPr>
              <a:t>Kritik </a:t>
            </a:r>
            <a:r>
              <a:rPr dirty="0" sz="1800" spc="-75">
                <a:latin typeface="Arial"/>
                <a:cs typeface="Arial"/>
              </a:rPr>
              <a:t>Zincir </a:t>
            </a:r>
            <a:r>
              <a:rPr dirty="0" sz="1800" spc="-90">
                <a:latin typeface="Arial"/>
                <a:cs typeface="Arial"/>
              </a:rPr>
              <a:t>Proje</a:t>
            </a:r>
            <a:r>
              <a:rPr dirty="0" sz="1800" spc="-14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lvl="1" marL="600710" indent="-132080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140">
                <a:latin typeface="Arial"/>
                <a:cs typeface="Arial"/>
              </a:rPr>
              <a:t>Kaynak </a:t>
            </a:r>
            <a:r>
              <a:rPr dirty="0" sz="1800" spc="-120">
                <a:latin typeface="Arial"/>
                <a:cs typeface="Arial"/>
              </a:rPr>
              <a:t>Yükleme </a:t>
            </a:r>
            <a:r>
              <a:rPr dirty="0" sz="1800" spc="-110">
                <a:latin typeface="Arial"/>
                <a:cs typeface="Arial"/>
              </a:rPr>
              <a:t>ve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5">
                <a:latin typeface="Arial"/>
                <a:cs typeface="Arial"/>
              </a:rPr>
              <a:t>Dengeleme</a:t>
            </a:r>
            <a:endParaRPr sz="1800">
              <a:latin typeface="Arial"/>
              <a:cs typeface="Arial"/>
            </a:endParaRPr>
          </a:p>
          <a:p>
            <a:pPr marL="245745" indent="-233679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246379" algn="l"/>
              </a:tabLst>
            </a:pPr>
            <a:r>
              <a:rPr dirty="0" sz="1800" spc="-90">
                <a:latin typeface="Arial"/>
                <a:cs typeface="Arial"/>
              </a:rPr>
              <a:t>Proje </a:t>
            </a:r>
            <a:r>
              <a:rPr dirty="0" sz="1800" spc="-50">
                <a:latin typeface="Arial"/>
                <a:cs typeface="Arial"/>
              </a:rPr>
              <a:t>Maliyet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lvl="1" marL="600710" indent="-131445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130">
                <a:latin typeface="Arial"/>
                <a:cs typeface="Arial"/>
              </a:rPr>
              <a:t>Kazanılmış </a:t>
            </a:r>
            <a:r>
              <a:rPr dirty="0" sz="1800" spc="-114">
                <a:latin typeface="Arial"/>
                <a:cs typeface="Arial"/>
              </a:rPr>
              <a:t>Değer Tekniği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75">
                <a:latin typeface="Arial"/>
                <a:cs typeface="Arial"/>
              </a:rPr>
              <a:t>(EVA)</a:t>
            </a:r>
            <a:endParaRPr sz="1800">
              <a:latin typeface="Arial"/>
              <a:cs typeface="Arial"/>
            </a:endParaRPr>
          </a:p>
          <a:p>
            <a:pPr marL="245745" indent="-233679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246379" algn="l"/>
              </a:tabLst>
            </a:pPr>
            <a:r>
              <a:rPr dirty="0" sz="1800" spc="-90">
                <a:latin typeface="Arial"/>
                <a:cs typeface="Arial"/>
              </a:rPr>
              <a:t>Proje Kalite</a:t>
            </a:r>
            <a:r>
              <a:rPr dirty="0" sz="1800" spc="-9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marL="245745" indent="-233679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246379" algn="l"/>
              </a:tabLst>
            </a:pPr>
            <a:r>
              <a:rPr dirty="0" sz="1800" spc="-85">
                <a:latin typeface="Arial"/>
                <a:cs typeface="Arial"/>
              </a:rPr>
              <a:t>Proje </a:t>
            </a:r>
            <a:r>
              <a:rPr dirty="0" sz="1800" spc="-100">
                <a:latin typeface="Arial"/>
                <a:cs typeface="Arial"/>
              </a:rPr>
              <a:t>İnsan </a:t>
            </a:r>
            <a:r>
              <a:rPr dirty="0" sz="1800" spc="-105">
                <a:latin typeface="Arial"/>
                <a:cs typeface="Arial"/>
              </a:rPr>
              <a:t>Kaynakları</a:t>
            </a:r>
            <a:r>
              <a:rPr dirty="0" sz="1800" spc="-114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lvl="1" marL="600710" indent="-131445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65">
                <a:latin typeface="Arial"/>
                <a:cs typeface="Arial"/>
              </a:rPr>
              <a:t>Örgüt </a:t>
            </a:r>
            <a:r>
              <a:rPr dirty="0" sz="1800" spc="-85">
                <a:latin typeface="Arial"/>
                <a:cs typeface="Arial"/>
              </a:rPr>
              <a:t>Kırılım </a:t>
            </a:r>
            <a:r>
              <a:rPr dirty="0" sz="1800" spc="-170">
                <a:latin typeface="Arial"/>
                <a:cs typeface="Arial"/>
              </a:rPr>
              <a:t>Yapısı</a:t>
            </a:r>
            <a:r>
              <a:rPr dirty="0" sz="1800" spc="-145">
                <a:latin typeface="Arial"/>
                <a:cs typeface="Arial"/>
              </a:rPr>
              <a:t> </a:t>
            </a:r>
            <a:r>
              <a:rPr dirty="0" sz="1800" spc="-185">
                <a:latin typeface="Arial"/>
                <a:cs typeface="Arial"/>
              </a:rPr>
              <a:t>(OBS)</a:t>
            </a:r>
            <a:endParaRPr sz="1800">
              <a:latin typeface="Arial"/>
              <a:cs typeface="Arial"/>
            </a:endParaRPr>
          </a:p>
          <a:p>
            <a:pPr marL="245745" indent="-233679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246379" algn="l"/>
              </a:tabLst>
            </a:pPr>
            <a:r>
              <a:rPr dirty="0" sz="1800" spc="-85">
                <a:latin typeface="Arial"/>
                <a:cs typeface="Arial"/>
              </a:rPr>
              <a:t>Proje </a:t>
            </a:r>
            <a:r>
              <a:rPr dirty="0" sz="1800" spc="-40">
                <a:latin typeface="Arial"/>
                <a:cs typeface="Arial"/>
              </a:rPr>
              <a:t>İletişim</a:t>
            </a:r>
            <a:r>
              <a:rPr dirty="0" sz="1800" spc="-120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marL="245745" indent="-233679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246379" algn="l"/>
              </a:tabLst>
            </a:pPr>
            <a:r>
              <a:rPr dirty="0" sz="1800" spc="-90">
                <a:latin typeface="Arial"/>
                <a:cs typeface="Arial"/>
              </a:rPr>
              <a:t>Proje </a:t>
            </a:r>
            <a:r>
              <a:rPr dirty="0" sz="1800" spc="-150">
                <a:latin typeface="Arial"/>
                <a:cs typeface="Arial"/>
              </a:rPr>
              <a:t>Risk</a:t>
            </a:r>
            <a:r>
              <a:rPr dirty="0" sz="1800" spc="-12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lvl="1" marL="600710" indent="-131445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150">
                <a:latin typeface="Arial"/>
                <a:cs typeface="Arial"/>
              </a:rPr>
              <a:t>Risk</a:t>
            </a:r>
            <a:r>
              <a:rPr dirty="0" sz="1800" spc="-175">
                <a:latin typeface="Arial"/>
                <a:cs typeface="Arial"/>
              </a:rPr>
              <a:t> </a:t>
            </a:r>
            <a:r>
              <a:rPr dirty="0" sz="1800" spc="-100">
                <a:latin typeface="Arial"/>
                <a:cs typeface="Arial"/>
              </a:rPr>
              <a:t>Planlama</a:t>
            </a:r>
            <a:endParaRPr sz="1800">
              <a:latin typeface="Arial"/>
              <a:cs typeface="Arial"/>
            </a:endParaRPr>
          </a:p>
          <a:p>
            <a:pPr lvl="1" marL="600710" indent="-131445">
              <a:lnSpc>
                <a:spcPct val="100000"/>
              </a:lnSpc>
              <a:spcBef>
                <a:spcPts val="600"/>
              </a:spcBef>
              <a:buChar char="•"/>
              <a:tabLst>
                <a:tab pos="601345" algn="l"/>
              </a:tabLst>
            </a:pPr>
            <a:r>
              <a:rPr dirty="0" sz="1800" spc="-150">
                <a:latin typeface="Arial"/>
                <a:cs typeface="Arial"/>
              </a:rPr>
              <a:t>Risk</a:t>
            </a:r>
            <a:r>
              <a:rPr dirty="0" sz="1800" spc="-160">
                <a:latin typeface="Arial"/>
                <a:cs typeface="Arial"/>
              </a:rPr>
              <a:t> </a:t>
            </a:r>
            <a:r>
              <a:rPr dirty="0" sz="1800" spc="-70">
                <a:latin typeface="Arial"/>
                <a:cs typeface="Arial"/>
              </a:rPr>
              <a:t>Belirleme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69269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4" y="51739"/>
            <a:ext cx="2483485" cy="5130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300"/>
              <a:t>TAKDİM</a:t>
            </a:r>
            <a:r>
              <a:rPr dirty="0" spc="-220"/>
              <a:t> </a:t>
            </a:r>
            <a:r>
              <a:rPr dirty="0" spc="-335"/>
              <a:t>PLANI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9976" y="787197"/>
            <a:ext cx="3729990" cy="52832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43510" indent="-131445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144145" algn="l"/>
              </a:tabLst>
            </a:pPr>
            <a:r>
              <a:rPr dirty="0" sz="1800" spc="-45">
                <a:latin typeface="Arial"/>
                <a:cs typeface="Arial"/>
              </a:rPr>
              <a:t>N</a:t>
            </a:r>
            <a:r>
              <a:rPr dirty="0" sz="1800" spc="-45">
                <a:latin typeface="Arial"/>
                <a:cs typeface="Arial"/>
              </a:rPr>
              <a:t>itel </a:t>
            </a:r>
            <a:r>
              <a:rPr dirty="0" sz="1800" spc="-150">
                <a:latin typeface="Arial"/>
                <a:cs typeface="Arial"/>
              </a:rPr>
              <a:t>Risk</a:t>
            </a:r>
            <a:r>
              <a:rPr dirty="0" sz="1800" spc="-140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Analizi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150">
                <a:latin typeface="Arial"/>
                <a:cs typeface="Arial"/>
              </a:rPr>
              <a:t>Risk </a:t>
            </a:r>
            <a:r>
              <a:rPr dirty="0" sz="1800" spc="-70">
                <a:latin typeface="Arial"/>
                <a:cs typeface="Arial"/>
              </a:rPr>
              <a:t>Değerlendirme </a:t>
            </a:r>
            <a:r>
              <a:rPr dirty="0" sz="1800" spc="-114">
                <a:latin typeface="Arial"/>
                <a:cs typeface="Arial"/>
              </a:rPr>
              <a:t>Karar</a:t>
            </a:r>
            <a:r>
              <a:rPr dirty="0" sz="1800" spc="-10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Matrisi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135">
                <a:latin typeface="Arial"/>
                <a:cs typeface="Arial"/>
              </a:rPr>
              <a:t>Ön </a:t>
            </a:r>
            <a:r>
              <a:rPr dirty="0" sz="1800" spc="-114">
                <a:latin typeface="Arial"/>
                <a:cs typeface="Arial"/>
              </a:rPr>
              <a:t>Tehlike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Analizi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95">
                <a:latin typeface="Arial"/>
                <a:cs typeface="Arial"/>
              </a:rPr>
              <a:t>Pareto</a:t>
            </a:r>
            <a:r>
              <a:rPr dirty="0" sz="1800" spc="-100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Analizi</a:t>
            </a:r>
            <a:endParaRPr sz="1800">
              <a:latin typeface="Arial"/>
              <a:cs typeface="Arial"/>
            </a:endParaRPr>
          </a:p>
          <a:p>
            <a:pPr marL="143510" indent="-131445">
              <a:lnSpc>
                <a:spcPct val="100000"/>
              </a:lnSpc>
              <a:spcBef>
                <a:spcPts val="600"/>
              </a:spcBef>
              <a:buChar char="•"/>
              <a:tabLst>
                <a:tab pos="144145" algn="l"/>
              </a:tabLst>
            </a:pPr>
            <a:r>
              <a:rPr dirty="0" sz="1800" spc="-80">
                <a:latin typeface="Arial"/>
                <a:cs typeface="Arial"/>
              </a:rPr>
              <a:t>Nicel </a:t>
            </a:r>
            <a:r>
              <a:rPr dirty="0" sz="1800" spc="-150">
                <a:latin typeface="Arial"/>
                <a:cs typeface="Arial"/>
              </a:rPr>
              <a:t>Risk</a:t>
            </a:r>
            <a:r>
              <a:rPr dirty="0" sz="1800" spc="-105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Analizi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75">
                <a:latin typeface="Arial"/>
                <a:cs typeface="Arial"/>
              </a:rPr>
              <a:t>Duyarlılık</a:t>
            </a:r>
            <a:r>
              <a:rPr dirty="0" sz="1800" spc="-110">
                <a:latin typeface="Arial"/>
                <a:cs typeface="Arial"/>
              </a:rPr>
              <a:t> </a:t>
            </a:r>
            <a:r>
              <a:rPr dirty="0" sz="1800" spc="-75">
                <a:latin typeface="Arial"/>
                <a:cs typeface="Arial"/>
              </a:rPr>
              <a:t>Analizi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85">
                <a:latin typeface="Arial"/>
                <a:cs typeface="Arial"/>
              </a:rPr>
              <a:t>Etki</a:t>
            </a:r>
            <a:r>
              <a:rPr dirty="0" sz="1800" spc="-100">
                <a:latin typeface="Arial"/>
                <a:cs typeface="Arial"/>
              </a:rPr>
              <a:t> </a:t>
            </a:r>
            <a:r>
              <a:rPr dirty="0" sz="1800" spc="-85">
                <a:latin typeface="Arial"/>
                <a:cs typeface="Arial"/>
              </a:rPr>
              <a:t>Diyagramları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114">
                <a:latin typeface="Arial"/>
                <a:cs typeface="Arial"/>
              </a:rPr>
              <a:t>Karar</a:t>
            </a:r>
            <a:r>
              <a:rPr dirty="0" sz="1800" spc="-110">
                <a:latin typeface="Arial"/>
                <a:cs typeface="Arial"/>
              </a:rPr>
              <a:t> </a:t>
            </a:r>
            <a:r>
              <a:rPr dirty="0" sz="1800" spc="-105">
                <a:latin typeface="Arial"/>
                <a:cs typeface="Arial"/>
              </a:rPr>
              <a:t>Ağaçları</a:t>
            </a:r>
            <a:endParaRPr sz="1800">
              <a:latin typeface="Arial"/>
              <a:cs typeface="Arial"/>
            </a:endParaRPr>
          </a:p>
          <a:p>
            <a:pPr lvl="1" marL="660400" indent="-19113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61035" algn="l"/>
              </a:tabLst>
            </a:pPr>
            <a:r>
              <a:rPr dirty="0" sz="1800" spc="-45">
                <a:latin typeface="Arial"/>
                <a:cs typeface="Arial"/>
              </a:rPr>
              <a:t>Monte </a:t>
            </a:r>
            <a:r>
              <a:rPr dirty="0" sz="1800" spc="-110">
                <a:latin typeface="Arial"/>
                <a:cs typeface="Arial"/>
              </a:rPr>
              <a:t>Carlo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105">
                <a:latin typeface="Arial"/>
                <a:cs typeface="Arial"/>
              </a:rPr>
              <a:t>Simulasyonu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85">
                <a:latin typeface="Arial"/>
                <a:cs typeface="Arial"/>
              </a:rPr>
              <a:t>Genetik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 spc="-55">
                <a:latin typeface="Arial"/>
                <a:cs typeface="Arial"/>
              </a:rPr>
              <a:t>Algoritmalar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185">
                <a:latin typeface="Arial"/>
                <a:cs typeface="Arial"/>
              </a:rPr>
              <a:t>Yapay </a:t>
            </a:r>
            <a:r>
              <a:rPr dirty="0" sz="1800" spc="-75">
                <a:latin typeface="Arial"/>
                <a:cs typeface="Arial"/>
              </a:rPr>
              <a:t>Sinir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85">
                <a:latin typeface="Arial"/>
                <a:cs typeface="Arial"/>
              </a:rPr>
              <a:t>Ağları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95">
                <a:latin typeface="Arial"/>
                <a:cs typeface="Arial"/>
              </a:rPr>
              <a:t>Bulanık</a:t>
            </a:r>
            <a:r>
              <a:rPr dirty="0" sz="1800" spc="-110">
                <a:latin typeface="Arial"/>
                <a:cs typeface="Arial"/>
              </a:rPr>
              <a:t> </a:t>
            </a:r>
            <a:r>
              <a:rPr dirty="0" sz="1800" spc="-45">
                <a:latin typeface="Arial"/>
                <a:cs typeface="Arial"/>
              </a:rPr>
              <a:t>Mantık</a:t>
            </a:r>
            <a:endParaRPr sz="1800">
              <a:latin typeface="Arial"/>
              <a:cs typeface="Arial"/>
            </a:endParaRPr>
          </a:p>
          <a:p>
            <a:pPr lvl="1" marL="657860" indent="-18859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658495" algn="l"/>
              </a:tabLst>
            </a:pPr>
            <a:r>
              <a:rPr dirty="0" sz="1800" spc="-40">
                <a:latin typeface="Arial"/>
                <a:cs typeface="Arial"/>
              </a:rPr>
              <a:t>Analitik </a:t>
            </a:r>
            <a:r>
              <a:rPr dirty="0" sz="1800" spc="-85">
                <a:latin typeface="Arial"/>
                <a:cs typeface="Arial"/>
              </a:rPr>
              <a:t>Hiyerarşi</a:t>
            </a:r>
            <a:r>
              <a:rPr dirty="0" sz="1800" spc="-175">
                <a:latin typeface="Arial"/>
                <a:cs typeface="Arial"/>
              </a:rPr>
              <a:t> </a:t>
            </a:r>
            <a:r>
              <a:rPr dirty="0" sz="1800" spc="-114">
                <a:latin typeface="Arial"/>
                <a:cs typeface="Arial"/>
              </a:rPr>
              <a:t>Süreci</a:t>
            </a:r>
            <a:endParaRPr sz="1800">
              <a:latin typeface="Arial"/>
              <a:cs typeface="Arial"/>
            </a:endParaRPr>
          </a:p>
          <a:p>
            <a:pPr marL="93345" indent="-80645">
              <a:lnSpc>
                <a:spcPct val="100000"/>
              </a:lnSpc>
              <a:spcBef>
                <a:spcPts val="600"/>
              </a:spcBef>
              <a:buChar char="•"/>
              <a:tabLst>
                <a:tab pos="93345" algn="l"/>
              </a:tabLst>
            </a:pPr>
            <a:r>
              <a:rPr dirty="0" sz="1800" spc="-150">
                <a:latin typeface="Arial"/>
                <a:cs typeface="Arial"/>
              </a:rPr>
              <a:t>Risk </a:t>
            </a:r>
            <a:r>
              <a:rPr dirty="0" sz="1800" spc="-65">
                <a:latin typeface="Arial"/>
                <a:cs typeface="Arial"/>
              </a:rPr>
              <a:t>Tepkilerinin</a:t>
            </a:r>
            <a:r>
              <a:rPr dirty="0" sz="1800" spc="-50">
                <a:latin typeface="Arial"/>
                <a:cs typeface="Arial"/>
              </a:rPr>
              <a:t> </a:t>
            </a:r>
            <a:r>
              <a:rPr dirty="0" sz="1800" spc="-105">
                <a:latin typeface="Arial"/>
                <a:cs typeface="Arial"/>
              </a:rPr>
              <a:t>Planlanması</a:t>
            </a:r>
            <a:endParaRPr sz="1800">
              <a:latin typeface="Arial"/>
              <a:cs typeface="Arial"/>
            </a:endParaRPr>
          </a:p>
          <a:p>
            <a:pPr marL="143510" indent="-131445">
              <a:lnSpc>
                <a:spcPct val="100000"/>
              </a:lnSpc>
              <a:spcBef>
                <a:spcPts val="600"/>
              </a:spcBef>
              <a:buChar char="•"/>
              <a:tabLst>
                <a:tab pos="144145" algn="l"/>
              </a:tabLst>
            </a:pPr>
            <a:r>
              <a:rPr dirty="0" sz="1800" spc="-85">
                <a:latin typeface="Arial"/>
                <a:cs typeface="Arial"/>
              </a:rPr>
              <a:t>Risklerin </a:t>
            </a:r>
            <a:r>
              <a:rPr dirty="0" sz="1800" spc="-70">
                <a:latin typeface="Arial"/>
                <a:cs typeface="Arial"/>
              </a:rPr>
              <a:t>Kontrol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 spc="-95">
                <a:latin typeface="Arial"/>
                <a:cs typeface="Arial"/>
              </a:rPr>
              <a:t>Edilmesi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69269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4" y="51739"/>
            <a:ext cx="2483485" cy="5130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300"/>
              <a:t>TAKDİM</a:t>
            </a:r>
            <a:r>
              <a:rPr dirty="0" spc="-220"/>
              <a:t> </a:t>
            </a:r>
            <a:r>
              <a:rPr dirty="0" spc="-335"/>
              <a:t>PLANI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8375" y="775221"/>
            <a:ext cx="4170679" cy="282956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160145" indent="-233679">
              <a:lnSpc>
                <a:spcPct val="100000"/>
              </a:lnSpc>
              <a:spcBef>
                <a:spcPts val="700"/>
              </a:spcBef>
              <a:buFont typeface="Wingdings"/>
              <a:buChar char=""/>
              <a:tabLst>
                <a:tab pos="1160780" algn="l"/>
              </a:tabLst>
            </a:pPr>
            <a:r>
              <a:rPr dirty="0" sz="1800" spc="-90">
                <a:latin typeface="Arial"/>
                <a:cs typeface="Arial"/>
              </a:rPr>
              <a:t>P</a:t>
            </a:r>
            <a:r>
              <a:rPr dirty="0" sz="1800" spc="-90">
                <a:latin typeface="Arial"/>
                <a:cs typeface="Arial"/>
              </a:rPr>
              <a:t>roje </a:t>
            </a:r>
            <a:r>
              <a:rPr dirty="0" sz="1800" spc="-114">
                <a:latin typeface="Arial"/>
                <a:cs typeface="Arial"/>
              </a:rPr>
              <a:t>Tedarik</a:t>
            </a:r>
            <a:r>
              <a:rPr dirty="0" sz="1800" spc="-120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marL="1160145" indent="-233679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1160780" algn="l"/>
              </a:tabLst>
            </a:pPr>
            <a:r>
              <a:rPr dirty="0" sz="1800" spc="-85">
                <a:latin typeface="Arial"/>
                <a:cs typeface="Arial"/>
              </a:rPr>
              <a:t>Proje </a:t>
            </a:r>
            <a:r>
              <a:rPr dirty="0" sz="1800" spc="-165">
                <a:latin typeface="Arial"/>
                <a:cs typeface="Arial"/>
              </a:rPr>
              <a:t>Paydaş</a:t>
            </a:r>
            <a:r>
              <a:rPr dirty="0" sz="1800" spc="-180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Yönetimi</a:t>
            </a:r>
            <a:endParaRPr sz="1800">
              <a:latin typeface="Arial"/>
              <a:cs typeface="Arial"/>
            </a:endParaRPr>
          </a:p>
          <a:p>
            <a:pPr marL="626745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dirty="0" sz="1800" spc="-85">
                <a:latin typeface="Arial"/>
                <a:cs typeface="Arial"/>
              </a:rPr>
              <a:t>Proje </a:t>
            </a:r>
            <a:r>
              <a:rPr dirty="0" sz="1800" spc="-70">
                <a:latin typeface="Arial"/>
                <a:cs typeface="Arial"/>
              </a:rPr>
              <a:t>Bilgi Alanları </a:t>
            </a:r>
            <a:r>
              <a:rPr dirty="0" sz="1800" spc="-105">
                <a:latin typeface="Arial"/>
                <a:cs typeface="Arial"/>
              </a:rPr>
              <a:t>ve </a:t>
            </a:r>
            <a:r>
              <a:rPr dirty="0" sz="1800" spc="-135">
                <a:latin typeface="Arial"/>
                <a:cs typeface="Arial"/>
              </a:rPr>
              <a:t>Süreç</a:t>
            </a:r>
            <a:r>
              <a:rPr dirty="0" sz="1800" spc="-170">
                <a:latin typeface="Arial"/>
                <a:cs typeface="Arial"/>
              </a:rPr>
              <a:t> </a:t>
            </a:r>
            <a:r>
              <a:rPr dirty="0" sz="1800" spc="-70">
                <a:latin typeface="Arial"/>
                <a:cs typeface="Arial"/>
              </a:rPr>
              <a:t>Grupları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dirty="0" sz="1800" spc="-105" b="1">
                <a:latin typeface="Arial"/>
                <a:cs typeface="Arial"/>
              </a:rPr>
              <a:t>İYİ </a:t>
            </a:r>
            <a:r>
              <a:rPr dirty="0" sz="1800" spc="-204" b="1">
                <a:latin typeface="Arial"/>
                <a:cs typeface="Arial"/>
              </a:rPr>
              <a:t>BİR  </a:t>
            </a:r>
            <a:r>
              <a:rPr dirty="0" sz="1800" spc="-300" b="1">
                <a:latin typeface="Arial"/>
                <a:cs typeface="Arial"/>
              </a:rPr>
              <a:t>PROJE  </a:t>
            </a:r>
            <a:r>
              <a:rPr dirty="0" sz="1800" spc="-170" b="1">
                <a:latin typeface="Arial"/>
                <a:cs typeface="Arial"/>
              </a:rPr>
              <a:t>YÖNETİCİSİNİN</a:t>
            </a:r>
            <a:r>
              <a:rPr dirty="0" sz="1800" spc="-295" b="1">
                <a:latin typeface="Arial"/>
                <a:cs typeface="Arial"/>
              </a:rPr>
              <a:t> </a:t>
            </a:r>
            <a:r>
              <a:rPr dirty="0" sz="1800" spc="-254" b="1">
                <a:latin typeface="Arial"/>
                <a:cs typeface="Arial"/>
              </a:rPr>
              <a:t>ÖZELLİKLERİ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dirty="0" sz="1800" spc="-300" b="1">
                <a:latin typeface="Arial"/>
                <a:cs typeface="Arial"/>
              </a:rPr>
              <a:t>PROJE </a:t>
            </a:r>
            <a:r>
              <a:rPr dirty="0" sz="1800" spc="-160" b="1">
                <a:latin typeface="Arial"/>
                <a:cs typeface="Arial"/>
              </a:rPr>
              <a:t>YÖNETİM</a:t>
            </a:r>
            <a:r>
              <a:rPr dirty="0" sz="1800" spc="-105" b="1">
                <a:latin typeface="Arial"/>
                <a:cs typeface="Arial"/>
              </a:rPr>
              <a:t> </a:t>
            </a:r>
            <a:r>
              <a:rPr dirty="0" sz="1800" spc="-190" b="1">
                <a:latin typeface="Arial"/>
                <a:cs typeface="Arial"/>
              </a:rPr>
              <a:t>YAZILIMLARI</a:t>
            </a:r>
            <a:endParaRPr sz="1800">
              <a:latin typeface="Arial"/>
              <a:cs typeface="Arial"/>
            </a:endParaRPr>
          </a:p>
          <a:p>
            <a:pPr lvl="1" marL="626745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dirty="0" sz="1800" spc="-95">
                <a:latin typeface="Arial"/>
                <a:cs typeface="Arial"/>
              </a:rPr>
              <a:t>Primavera</a:t>
            </a:r>
            <a:r>
              <a:rPr dirty="0" sz="1800" spc="-114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dirty="0" sz="1800" spc="-220" b="1">
                <a:latin typeface="Arial"/>
                <a:cs typeface="Arial"/>
              </a:rPr>
              <a:t>SON</a:t>
            </a:r>
            <a:r>
              <a:rPr dirty="0" sz="1800" spc="-105" b="1">
                <a:latin typeface="Arial"/>
                <a:cs typeface="Arial"/>
              </a:rPr>
              <a:t> </a:t>
            </a:r>
            <a:r>
              <a:rPr dirty="0" sz="1800" spc="-270" b="1">
                <a:latin typeface="Arial"/>
                <a:cs typeface="Arial"/>
              </a:rPr>
              <a:t>SÖZ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dirty="0" sz="1800" spc="-280" b="1">
                <a:latin typeface="Arial"/>
                <a:cs typeface="Arial"/>
              </a:rPr>
              <a:t>KAYNAKÇA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69269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4" y="51739"/>
            <a:ext cx="2483485" cy="5130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300"/>
              <a:t>TAKDİM</a:t>
            </a:r>
            <a:r>
              <a:rPr dirty="0" spc="-220"/>
              <a:t> </a:t>
            </a:r>
            <a:r>
              <a:rPr dirty="0" spc="-335"/>
              <a:t>PLANI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9204" y="51739"/>
            <a:ext cx="5077460" cy="5130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30"/>
              <a:t>PROJE </a:t>
            </a:r>
            <a:r>
              <a:rPr dirty="0" spc="-254"/>
              <a:t>YÖNETİMİ</a:t>
            </a:r>
            <a:r>
              <a:rPr dirty="0" spc="-190"/>
              <a:t> </a:t>
            </a:r>
            <a:r>
              <a:rPr dirty="0" spc="-335"/>
              <a:t>YAZILIMLARI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31787" y="1568475"/>
            <a:ext cx="8812530" cy="4504055"/>
            <a:chOff x="331787" y="1568475"/>
            <a:chExt cx="8812530" cy="4504055"/>
          </a:xfrm>
        </p:grpSpPr>
        <p:sp>
          <p:nvSpPr>
            <p:cNvPr id="4" name="object 4"/>
            <p:cNvSpPr/>
            <p:nvPr/>
          </p:nvSpPr>
          <p:spPr>
            <a:xfrm>
              <a:off x="7786713" y="4786325"/>
              <a:ext cx="1357287" cy="71436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31787" y="1568475"/>
              <a:ext cx="8480425" cy="450372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2268216" y="854444"/>
            <a:ext cx="4583120" cy="50339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9269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09204" y="51739"/>
            <a:ext cx="5077460" cy="5130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30"/>
              <a:t>PROJE </a:t>
            </a:r>
            <a:r>
              <a:rPr dirty="0" spc="-254"/>
              <a:t>YÖNETİMİ</a:t>
            </a:r>
            <a:r>
              <a:rPr dirty="0" spc="-190"/>
              <a:t> </a:t>
            </a:r>
            <a:r>
              <a:rPr dirty="0" spc="-335"/>
              <a:t>YAZILIMLARI</a:t>
            </a:r>
          </a:p>
        </p:txBody>
      </p:sp>
      <p:sp>
        <p:nvSpPr>
          <p:cNvPr id="4" name="object 4"/>
          <p:cNvSpPr/>
          <p:nvPr/>
        </p:nvSpPr>
        <p:spPr>
          <a:xfrm>
            <a:off x="7786713" y="4786325"/>
            <a:ext cx="1357287" cy="7143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28595" y="2786062"/>
            <a:ext cx="8229591" cy="12382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436876" y="4293374"/>
            <a:ext cx="392684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200" spc="-385" b="1">
                <a:latin typeface="Arial"/>
                <a:cs typeface="Arial"/>
              </a:rPr>
              <a:t>LAB. </a:t>
            </a:r>
            <a:r>
              <a:rPr dirty="0" sz="3200" spc="-355" b="1">
                <a:latin typeface="Arial"/>
                <a:cs typeface="Arial"/>
              </a:rPr>
              <a:t>UYGULAMALARI</a:t>
            </a:r>
            <a:r>
              <a:rPr dirty="0" sz="3200" spc="-535" b="1">
                <a:latin typeface="Arial"/>
                <a:cs typeface="Arial"/>
              </a:rPr>
              <a:t> </a:t>
            </a:r>
            <a:r>
              <a:rPr dirty="0" sz="3200" spc="-160" b="1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2580" y="51739"/>
            <a:ext cx="2870200" cy="5130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30"/>
              <a:t>PROJE</a:t>
            </a:r>
            <a:r>
              <a:rPr dirty="0" spc="-240"/>
              <a:t> </a:t>
            </a:r>
            <a:r>
              <a:rPr dirty="0" spc="-254"/>
              <a:t>YÖNETİMİ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79400" y="1060465"/>
            <a:ext cx="8864600" cy="4583430"/>
            <a:chOff x="279400" y="1060465"/>
            <a:chExt cx="8864600" cy="4583430"/>
          </a:xfrm>
        </p:grpSpPr>
        <p:sp>
          <p:nvSpPr>
            <p:cNvPr id="4" name="object 4"/>
            <p:cNvSpPr/>
            <p:nvPr/>
          </p:nvSpPr>
          <p:spPr>
            <a:xfrm>
              <a:off x="7786713" y="4786324"/>
              <a:ext cx="1357287" cy="71436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79400" y="1060465"/>
              <a:ext cx="8583612" cy="458310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TOSHIBA</dc:creator>
  <dc:title>Slayt 1</dc:title>
  <dcterms:created xsi:type="dcterms:W3CDTF">2020-02-26T11:47:13Z</dcterms:created>
  <dcterms:modified xsi:type="dcterms:W3CDTF">2020-02-26T11:47:13Z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2020-02-20T00:00:00Z</vt:filetime>
  </property>
  <property fmtid="{D5CDD505-2E9C-101B-9397-08002B2CF9AE}" pid="3" name="Creator">
    <vt:lpwstr>Acrobat PDFMaker 15 for PowerPoint</vt:lpwstr>
  </property>
  <property fmtid="{D5CDD505-2E9C-101B-9397-08002B2CF9AE}" pid="4" name="LastSaved">
    <vt:filetime>2020-02-26T00:00:00Z</vt:filetime>
  </property>
</Properties>
</file>