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780962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6166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05024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3924854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85191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2509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80910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98585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27081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54427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5256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4344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3.5.2018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63723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8803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51905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014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20080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3.5.2018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48530515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7.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DDFB5B-4A11-4744-80A1-0664F68D7F84}"/>
              </a:ext>
            </a:extLst>
          </p:cNvPr>
          <p:cNvSpPr>
            <a:spLocks noGrp="1"/>
          </p:cNvSpPr>
          <p:nvPr>
            <p:ph type="title"/>
          </p:nvPr>
        </p:nvSpPr>
        <p:spPr/>
        <p:txBody>
          <a:bodyPr/>
          <a:lstStyle/>
          <a:p>
            <a:pPr algn="ctr"/>
            <a:r>
              <a:rPr lang="tr-TR" b="1" dirty="0"/>
              <a:t>NÜKLEER ENERJİ </a:t>
            </a:r>
            <a:endParaRPr lang="tr-TR" dirty="0"/>
          </a:p>
        </p:txBody>
      </p:sp>
      <p:sp>
        <p:nvSpPr>
          <p:cNvPr id="3" name="İçerik Yer Tutucusu 2">
            <a:extLst>
              <a:ext uri="{FF2B5EF4-FFF2-40B4-BE49-F238E27FC236}">
                <a16:creationId xmlns:a16="http://schemas.microsoft.com/office/drawing/2014/main" id="{EE898ED4-B0B3-4461-8AF7-9DBFF5F0E018}"/>
              </a:ext>
            </a:extLst>
          </p:cNvPr>
          <p:cNvSpPr>
            <a:spLocks noGrp="1"/>
          </p:cNvSpPr>
          <p:nvPr>
            <p:ph idx="1"/>
          </p:nvPr>
        </p:nvSpPr>
        <p:spPr>
          <a:xfrm>
            <a:off x="51107" y="1391561"/>
            <a:ext cx="9096547" cy="5360046"/>
          </a:xfrm>
        </p:spPr>
        <p:txBody>
          <a:bodyPr vert="horz" lIns="91440" tIns="45720" rIns="91440" bIns="45720" rtlCol="0" anchor="t">
            <a:normAutofit/>
          </a:bodyPr>
          <a:lstStyle/>
          <a:p>
            <a:r>
              <a:rPr lang="tr-TR" b="1" dirty="0"/>
              <a:t>4. Hızlı Üretken Reaktörler</a:t>
            </a:r>
            <a:endParaRPr lang="tr-TR" dirty="0"/>
          </a:p>
          <a:p>
            <a:pPr marL="0" indent="0">
              <a:buClr>
                <a:srgbClr val="8AD0D6"/>
              </a:buClr>
              <a:buNone/>
            </a:pPr>
            <a:r>
              <a:rPr lang="tr-TR" dirty="0"/>
              <a:t>     Hızlı üretken reaktörler, reaktör içindeki izotopların hızlı nötronlarla parçalanması sistemidir. Bu reaktörlerde </a:t>
            </a:r>
            <a:r>
              <a:rPr lang="tr-TR" dirty="0" err="1"/>
              <a:t>moderatöre</a:t>
            </a:r>
            <a:r>
              <a:rPr lang="tr-TR" dirty="0"/>
              <a:t> ihtiyaç yoktur.</a:t>
            </a:r>
          </a:p>
          <a:p>
            <a:pPr>
              <a:buClr>
                <a:srgbClr val="8AD0D6"/>
              </a:buClr>
            </a:pPr>
            <a:r>
              <a:rPr lang="tr-TR" b="1" dirty="0"/>
              <a:t>5. Termik Reaktörler</a:t>
            </a:r>
            <a:endParaRPr lang="tr-TR" dirty="0"/>
          </a:p>
          <a:p>
            <a:pPr marL="0" indent="0">
              <a:buClr>
                <a:srgbClr val="8AD0D6"/>
              </a:buClr>
              <a:buNone/>
            </a:pPr>
            <a:r>
              <a:rPr lang="tr-TR" dirty="0"/>
              <a:t>    Termik reaktörler de, izotopun parçalanması ile ortaya çıkan hızlı nötronlar </a:t>
            </a:r>
            <a:r>
              <a:rPr lang="tr-TR" dirty="0" err="1"/>
              <a:t>moderatörler</a:t>
            </a:r>
            <a:r>
              <a:rPr lang="tr-TR" dirty="0"/>
              <a:t> de yavaşlatılarak termik nötronlara dönüştürülür. Bu reaktörlerde </a:t>
            </a:r>
            <a:r>
              <a:rPr lang="tr-TR" dirty="0" err="1"/>
              <a:t>moderatör</a:t>
            </a:r>
            <a:r>
              <a:rPr lang="tr-TR" dirty="0"/>
              <a:t> olarak normal su, ağır su, berilyum veya grafit tercih edilir.</a:t>
            </a:r>
          </a:p>
          <a:p>
            <a:pPr>
              <a:buClr>
                <a:srgbClr val="8AD0D6"/>
              </a:buClr>
            </a:pPr>
            <a:endParaRPr lang="tr-TR" dirty="0"/>
          </a:p>
        </p:txBody>
      </p:sp>
      <p:pic>
        <p:nvPicPr>
          <p:cNvPr id="5" name="Resim 4">
            <a:extLst>
              <a:ext uri="{FF2B5EF4-FFF2-40B4-BE49-F238E27FC236}">
                <a16:creationId xmlns:a16="http://schemas.microsoft.com/office/drawing/2014/main" id="{098053D8-F691-4B24-B0DD-37DE14A6F904}"/>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C07A8BB1-FFC5-42B2-BEA4-CC9016983083}"/>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781153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4C05D1-ACD6-43A0-B87C-0106C5DFB8C2}"/>
              </a:ext>
            </a:extLst>
          </p:cNvPr>
          <p:cNvSpPr>
            <a:spLocks noGrp="1"/>
          </p:cNvSpPr>
          <p:nvPr>
            <p:ph type="title"/>
          </p:nvPr>
        </p:nvSpPr>
        <p:spPr>
          <a:xfrm>
            <a:off x="895550" y="2623134"/>
            <a:ext cx="7053542" cy="1400530"/>
          </a:xfrm>
        </p:spPr>
        <p:txBody>
          <a:bodyPr/>
          <a:lstStyle/>
          <a:p>
            <a:pPr algn="ctr"/>
            <a:r>
              <a:rPr lang="tr-TR" b="1" dirty="0"/>
              <a:t>KAYNAKÇA </a:t>
            </a:r>
            <a:br>
              <a:rPr lang="tr-TR" b="1" dirty="0"/>
            </a:br>
            <a:r>
              <a:rPr lang="tr-TR" sz="2500" dirty="0">
                <a:solidFill>
                  <a:srgbClr val="FFFFFF"/>
                </a:solidFill>
              </a:rPr>
              <a:t>http://www.enerjibes.com/nukleer-enerji-nedir-nasil-calisir/</a:t>
            </a:r>
            <a:br>
              <a:rPr lang="tr-TR" sz="2500" dirty="0">
                <a:solidFill>
                  <a:srgbClr val="FFFFFF"/>
                </a:solidFill>
              </a:rPr>
            </a:br>
            <a:endParaRPr lang="tr-TR"/>
          </a:p>
        </p:txBody>
      </p:sp>
      <p:pic>
        <p:nvPicPr>
          <p:cNvPr id="5" name="Resim 4">
            <a:extLst>
              <a:ext uri="{FF2B5EF4-FFF2-40B4-BE49-F238E27FC236}">
                <a16:creationId xmlns:a16="http://schemas.microsoft.com/office/drawing/2014/main" id="{082ACAC1-C30F-45FA-B691-73C77DC7A411}"/>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449978C9-582F-4AAE-BEBD-982EA01F1CD7}"/>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3340076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584734" y="2911672"/>
            <a:ext cx="8212618" cy="1406274"/>
          </a:xfrm>
        </p:spPr>
        <p:txBody>
          <a:bodyPr vert="horz" lIns="91440" tIns="45720" rIns="91440" bIns="45720" rtlCol="0" anchor="t">
            <a:normAutofit/>
          </a:bodyPr>
          <a:lstStyle/>
          <a:p>
            <a:r>
              <a:rPr lang="tr-TR" sz="4000" b="1" dirty="0"/>
              <a:t>NÜKLEER ENERJİ </a:t>
            </a:r>
            <a:endParaRPr lang="tr-TR" sz="4000" b="1"/>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3A10AA-2877-4855-A4AA-12BC9E558A37}"/>
              </a:ext>
            </a:extLst>
          </p:cNvPr>
          <p:cNvSpPr>
            <a:spLocks noGrp="1"/>
          </p:cNvSpPr>
          <p:nvPr>
            <p:ph type="title"/>
          </p:nvPr>
        </p:nvSpPr>
        <p:spPr/>
        <p:txBody>
          <a:bodyPr/>
          <a:lstStyle/>
          <a:p>
            <a:pPr algn="ctr"/>
            <a:r>
              <a:rPr lang="tr-TR" b="1" dirty="0"/>
              <a:t>NÜKLEER ENERJİ </a:t>
            </a:r>
            <a:endParaRPr lang="tr-TR"/>
          </a:p>
        </p:txBody>
      </p:sp>
      <p:sp>
        <p:nvSpPr>
          <p:cNvPr id="3" name="İçerik Yer Tutucusu 2">
            <a:extLst>
              <a:ext uri="{FF2B5EF4-FFF2-40B4-BE49-F238E27FC236}">
                <a16:creationId xmlns:a16="http://schemas.microsoft.com/office/drawing/2014/main" id="{67FDF5DC-4025-4348-91CD-DFB1B0CC0636}"/>
              </a:ext>
            </a:extLst>
          </p:cNvPr>
          <p:cNvSpPr>
            <a:spLocks noGrp="1"/>
          </p:cNvSpPr>
          <p:nvPr>
            <p:ph idx="1"/>
          </p:nvPr>
        </p:nvSpPr>
        <p:spPr>
          <a:xfrm>
            <a:off x="180503" y="1290919"/>
            <a:ext cx="8967151" cy="5431933"/>
          </a:xfrm>
        </p:spPr>
        <p:txBody>
          <a:bodyPr vert="horz" lIns="91440" tIns="45720" rIns="91440" bIns="45720" rtlCol="0" anchor="t">
            <a:normAutofit lnSpcReduction="10000"/>
          </a:bodyPr>
          <a:lstStyle/>
          <a:p>
            <a:pPr marL="0" indent="0">
              <a:buNone/>
            </a:pPr>
            <a:r>
              <a:rPr lang="tr-TR" b="1" dirty="0"/>
              <a:t>Nükleer Enerji Nedir? </a:t>
            </a:r>
            <a:endParaRPr lang="tr-TR"/>
          </a:p>
          <a:p>
            <a:pPr>
              <a:buClr>
                <a:srgbClr val="8AD0D6"/>
              </a:buClr>
            </a:pPr>
            <a:r>
              <a:rPr lang="tr-TR" dirty="0"/>
              <a:t>Tanımı. Nükleer enerji, uranyum (U235) izotopunun nötron ile etkileşmesi sonucu açığa çıkan bağlanma enerjisidir.</a:t>
            </a:r>
          </a:p>
          <a:p>
            <a:pPr>
              <a:buClr>
                <a:srgbClr val="8AD0D6"/>
              </a:buClr>
            </a:pPr>
            <a:r>
              <a:rPr lang="tr-TR" b="1" dirty="0"/>
              <a:t>Uranyum</a:t>
            </a:r>
            <a:r>
              <a:rPr lang="tr-TR" dirty="0"/>
              <a:t> </a:t>
            </a:r>
            <a:r>
              <a:rPr lang="tr-TR" b="1" dirty="0"/>
              <a:t>U235 izotopu</a:t>
            </a:r>
            <a:r>
              <a:rPr lang="tr-TR" dirty="0"/>
              <a:t> nötronla etkileşime girdiğinde 2 adet </a:t>
            </a:r>
            <a:r>
              <a:rPr lang="tr-TR" b="1" dirty="0"/>
              <a:t>nötron</a:t>
            </a:r>
            <a:r>
              <a:rPr lang="tr-TR" dirty="0"/>
              <a:t> açığa çıkarak ,kendisinden daha hafif 2 çekirdeğe ayrılır. Bu ayrışma reaksiyonu sonucunda 1 atomdan </a:t>
            </a:r>
            <a:r>
              <a:rPr lang="tr-TR" b="1" dirty="0"/>
              <a:t>200 </a:t>
            </a:r>
            <a:r>
              <a:rPr lang="tr-TR" b="1" dirty="0" err="1"/>
              <a:t>MeV</a:t>
            </a:r>
            <a:r>
              <a:rPr lang="tr-TR" dirty="0"/>
              <a:t> enerji açığa çıkar. Reaksiyon sonucunda serbest kalan 2 nötrondan 1 tanesi diğer bir izotopu parçalayarak zincirleme reaksiyonlar oluşturur. Diğer nötron ise sistemden kaçar.</a:t>
            </a:r>
          </a:p>
          <a:p>
            <a:pPr>
              <a:buClr>
                <a:srgbClr val="8AD0D6"/>
              </a:buClr>
            </a:pPr>
            <a:r>
              <a:rPr lang="tr-TR" dirty="0"/>
              <a:t>Reaktörlerin verimlerini arttırmak için kaçan nötronları da sisteme dahil edip, bölünmeye </a:t>
            </a:r>
            <a:r>
              <a:rPr lang="tr-TR" dirty="0" err="1"/>
              <a:t>meğilli</a:t>
            </a:r>
            <a:r>
              <a:rPr lang="tr-TR" dirty="0"/>
              <a:t> izotoplar ile etkileşimini arttırmak gerekir.</a:t>
            </a:r>
          </a:p>
          <a:p>
            <a:pPr>
              <a:buClr>
                <a:srgbClr val="8AD0D6"/>
              </a:buClr>
            </a:pPr>
            <a:r>
              <a:rPr lang="tr-TR" dirty="0"/>
              <a:t>Kaçan nötronları yakalamak için reaktör içine </a:t>
            </a:r>
            <a:r>
              <a:rPr lang="tr-TR" b="1" dirty="0"/>
              <a:t>reflektör</a:t>
            </a:r>
            <a:r>
              <a:rPr lang="tr-TR" dirty="0"/>
              <a:t> (</a:t>
            </a:r>
            <a:r>
              <a:rPr lang="tr-TR" b="1" dirty="0" err="1"/>
              <a:t>reflector</a:t>
            </a:r>
            <a:r>
              <a:rPr lang="tr-TR" dirty="0"/>
              <a:t>) denilen yansıtıcılar yerleştirilir.</a:t>
            </a:r>
          </a:p>
          <a:p>
            <a:pPr>
              <a:buClr>
                <a:srgbClr val="8AD0D6"/>
              </a:buClr>
            </a:pPr>
            <a:r>
              <a:rPr lang="tr-TR" dirty="0"/>
              <a:t>Ayrıca nükleer enerji de, reaksiyon sonunda ortaya çıkan nötronlar, yavaşlatıcı malzemeler ile yavaşlatılarak izotoplar ile etkileşime girme olasılıkları arttırılır. Kullanılan bu sisteme kısaca </a:t>
            </a:r>
            <a:r>
              <a:rPr lang="tr-TR" b="1" dirty="0" err="1"/>
              <a:t>moderatör</a:t>
            </a:r>
            <a:r>
              <a:rPr lang="tr-TR" dirty="0"/>
              <a:t> denilir.</a:t>
            </a:r>
          </a:p>
          <a:p>
            <a:pPr>
              <a:buClr>
                <a:srgbClr val="8AD0D6"/>
              </a:buClr>
            </a:pPr>
            <a:endParaRPr lang="tr-TR" dirty="0"/>
          </a:p>
        </p:txBody>
      </p:sp>
      <p:pic>
        <p:nvPicPr>
          <p:cNvPr id="5" name="Resim 4">
            <a:extLst>
              <a:ext uri="{FF2B5EF4-FFF2-40B4-BE49-F238E27FC236}">
                <a16:creationId xmlns:a16="http://schemas.microsoft.com/office/drawing/2014/main" id="{CC2DD36A-9D7B-4D78-88EF-421775CC59E6}"/>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A1270360-A02E-44F4-9D7B-DEAA54488CD5}"/>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1721160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684585-367E-432D-A6D4-05F1A201E4CC}"/>
              </a:ext>
            </a:extLst>
          </p:cNvPr>
          <p:cNvSpPr>
            <a:spLocks noGrp="1"/>
          </p:cNvSpPr>
          <p:nvPr>
            <p:ph type="title"/>
          </p:nvPr>
        </p:nvSpPr>
        <p:spPr/>
        <p:txBody>
          <a:bodyPr/>
          <a:lstStyle/>
          <a:p>
            <a:pPr algn="ctr"/>
            <a:r>
              <a:rPr lang="tr-TR" b="1" dirty="0"/>
              <a:t>NÜKLEER ENERJİ</a:t>
            </a:r>
            <a:endParaRPr lang="tr-TR"/>
          </a:p>
        </p:txBody>
      </p:sp>
      <p:sp>
        <p:nvSpPr>
          <p:cNvPr id="3" name="İçerik Yer Tutucusu 2">
            <a:extLst>
              <a:ext uri="{FF2B5EF4-FFF2-40B4-BE49-F238E27FC236}">
                <a16:creationId xmlns:a16="http://schemas.microsoft.com/office/drawing/2014/main" id="{D191C6AE-DBEB-4DDE-87F9-A8005196C55A}"/>
              </a:ext>
            </a:extLst>
          </p:cNvPr>
          <p:cNvSpPr>
            <a:spLocks noGrp="1"/>
          </p:cNvSpPr>
          <p:nvPr>
            <p:ph idx="1"/>
          </p:nvPr>
        </p:nvSpPr>
        <p:spPr>
          <a:xfrm>
            <a:off x="194880" y="1492202"/>
            <a:ext cx="8880887" cy="5201896"/>
          </a:xfrm>
        </p:spPr>
        <p:txBody>
          <a:bodyPr vert="horz" lIns="91440" tIns="45720" rIns="91440" bIns="45720" rtlCol="0" anchor="t">
            <a:normAutofit/>
          </a:bodyPr>
          <a:lstStyle/>
          <a:p>
            <a:pPr marL="0" indent="0">
              <a:buNone/>
            </a:pPr>
            <a:r>
              <a:rPr lang="tr-TR" b="1" dirty="0"/>
              <a:t>Nükleer Enerji Santrali Çalışma Prensibi Nasıldır?</a:t>
            </a:r>
            <a:endParaRPr lang="tr-TR" dirty="0"/>
          </a:p>
          <a:p>
            <a:pPr>
              <a:buClr>
                <a:srgbClr val="8AD0D6"/>
              </a:buClr>
            </a:pPr>
            <a:r>
              <a:rPr lang="tr-TR" dirty="0"/>
              <a:t>Nükleer enerji santralinin çalışma prensibi kısaca şu şekildedir. Nükleer güç santrallerinde elde edilen buharın ısıl enerjisinin türbinlerde mekanik enerjiye, elde edilen mekanik enerjinin de jeneratörlerde elektrik enerjisine çevrilmesi ile çalışır.</a:t>
            </a:r>
          </a:p>
          <a:p>
            <a:pPr>
              <a:buClr>
                <a:srgbClr val="8AD0D6"/>
              </a:buClr>
            </a:pPr>
            <a:endParaRPr lang="tr-TR" dirty="0"/>
          </a:p>
        </p:txBody>
      </p:sp>
      <p:pic>
        <p:nvPicPr>
          <p:cNvPr id="5" name="Resim 4">
            <a:extLst>
              <a:ext uri="{FF2B5EF4-FFF2-40B4-BE49-F238E27FC236}">
                <a16:creationId xmlns:a16="http://schemas.microsoft.com/office/drawing/2014/main" id="{64CAE3F2-BF29-4B92-881E-DA504237BFF4}"/>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D523EF26-6538-4DF2-BA58-DF17D9991A62}"/>
              </a:ext>
            </a:extLst>
          </p:cNvPr>
          <p:cNvPicPr>
            <a:picLocks noChangeAspect="1"/>
          </p:cNvPicPr>
          <p:nvPr/>
        </p:nvPicPr>
        <p:blipFill>
          <a:blip r:embed="rId2"/>
          <a:stretch>
            <a:fillRect/>
          </a:stretch>
        </p:blipFill>
        <p:spPr>
          <a:xfrm>
            <a:off x="8149590" y="4012"/>
            <a:ext cx="990396" cy="990396"/>
          </a:xfrm>
          <a:prstGeom prst="rect">
            <a:avLst/>
          </a:prstGeom>
        </p:spPr>
      </p:pic>
      <p:pic>
        <p:nvPicPr>
          <p:cNvPr id="14" name="Resim 14" descr="metin içeren bir resim&#10;&#10;Yüksek güvenilirlikle oluşturulmuş açıklama">
            <a:extLst>
              <a:ext uri="{FF2B5EF4-FFF2-40B4-BE49-F238E27FC236}">
                <a16:creationId xmlns:a16="http://schemas.microsoft.com/office/drawing/2014/main" id="{EA1ECA24-8B42-4147-B5E7-7BC3A809A556}"/>
              </a:ext>
            </a:extLst>
          </p:cNvPr>
          <p:cNvPicPr>
            <a:picLocks noChangeAspect="1"/>
          </p:cNvPicPr>
          <p:nvPr/>
        </p:nvPicPr>
        <p:blipFill>
          <a:blip r:embed="rId3"/>
          <a:stretch>
            <a:fillRect/>
          </a:stretch>
        </p:blipFill>
        <p:spPr>
          <a:xfrm>
            <a:off x="1863306" y="3252587"/>
            <a:ext cx="4871049" cy="3544599"/>
          </a:xfrm>
          <a:prstGeom prst="rect">
            <a:avLst/>
          </a:prstGeom>
        </p:spPr>
      </p:pic>
    </p:spTree>
    <p:extLst>
      <p:ext uri="{BB962C8B-B14F-4D97-AF65-F5344CB8AC3E}">
        <p14:creationId xmlns:p14="http://schemas.microsoft.com/office/powerpoint/2010/main" val="320961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D6080A-5C15-4563-81D0-2C87D045A77C}"/>
              </a:ext>
            </a:extLst>
          </p:cNvPr>
          <p:cNvSpPr>
            <a:spLocks noGrp="1"/>
          </p:cNvSpPr>
          <p:nvPr>
            <p:ph type="title"/>
          </p:nvPr>
        </p:nvSpPr>
        <p:spPr/>
        <p:txBody>
          <a:bodyPr/>
          <a:lstStyle/>
          <a:p>
            <a:pPr algn="ctr"/>
            <a:r>
              <a:rPr lang="tr-TR" b="1" dirty="0"/>
              <a:t>NÜKLEER ENERJİ </a:t>
            </a:r>
            <a:endParaRPr lang="tr-TR"/>
          </a:p>
        </p:txBody>
      </p:sp>
      <p:sp>
        <p:nvSpPr>
          <p:cNvPr id="3" name="İçerik Yer Tutucusu 2">
            <a:extLst>
              <a:ext uri="{FF2B5EF4-FFF2-40B4-BE49-F238E27FC236}">
                <a16:creationId xmlns:a16="http://schemas.microsoft.com/office/drawing/2014/main" id="{43215116-3CAB-4869-815B-48D3B4E8A70B}"/>
              </a:ext>
            </a:extLst>
          </p:cNvPr>
          <p:cNvSpPr>
            <a:spLocks noGrp="1"/>
          </p:cNvSpPr>
          <p:nvPr>
            <p:ph idx="1"/>
          </p:nvPr>
        </p:nvSpPr>
        <p:spPr>
          <a:xfrm>
            <a:off x="324276" y="1305296"/>
            <a:ext cx="8578962" cy="5388801"/>
          </a:xfrm>
        </p:spPr>
        <p:txBody>
          <a:bodyPr vert="horz" lIns="91440" tIns="45720" rIns="91440" bIns="45720" rtlCol="0" anchor="t">
            <a:normAutofit/>
          </a:bodyPr>
          <a:lstStyle/>
          <a:p>
            <a:r>
              <a:rPr lang="tr-TR" dirty="0"/>
              <a:t>Nükleer santral ile termik santral benzer çalışma prensibine sahiptir. Tek fark, mekanik enerjiyi elde etmek için ihtiyaç duyulan buharın elde edilme yöntemidir.</a:t>
            </a:r>
          </a:p>
          <a:p>
            <a:pPr>
              <a:buClr>
                <a:srgbClr val="8AD0D6"/>
              </a:buClr>
            </a:pPr>
            <a:r>
              <a:rPr lang="tr-TR" dirty="0"/>
              <a:t>Nükleer santraller de kullanılan buharı elde etmek için 2 yöntem kullanılır. Buhar elde etmek için ya doğrudan nükleer reaktör korunda açığa çıkan enerjiden, ya da </a:t>
            </a:r>
            <a:r>
              <a:rPr lang="tr-TR" b="1" dirty="0"/>
              <a:t>buhar üreteçleri </a:t>
            </a:r>
            <a:r>
              <a:rPr lang="tr-TR" dirty="0"/>
              <a:t>vasıtasıyla yapılır.</a:t>
            </a:r>
          </a:p>
          <a:p>
            <a:pPr>
              <a:buClr>
                <a:srgbClr val="8AD0D6"/>
              </a:buClr>
            </a:pPr>
            <a:r>
              <a:rPr lang="tr-TR" dirty="0"/>
              <a:t>Bundan dolayı, termik santrallerde fosil yakıtların yakılması ile nükleer enerji santrallerinde </a:t>
            </a:r>
            <a:r>
              <a:rPr lang="tr-TR" b="1" dirty="0"/>
              <a:t>bölünme reaksiyonu</a:t>
            </a:r>
            <a:r>
              <a:rPr lang="tr-TR" dirty="0"/>
              <a:t> aynı amaç için kullanılır.</a:t>
            </a:r>
          </a:p>
          <a:p>
            <a:pPr>
              <a:buClr>
                <a:srgbClr val="8AD0D6"/>
              </a:buClr>
            </a:pPr>
            <a:r>
              <a:rPr lang="tr-TR" dirty="0"/>
              <a:t>Nükleer enerji reaktörlerinde ki bölünme reaksiyonlarında </a:t>
            </a:r>
            <a:r>
              <a:rPr lang="tr-TR" b="1" dirty="0"/>
              <a:t>1kg uranyum U235 izotopu</a:t>
            </a:r>
            <a:r>
              <a:rPr lang="tr-TR" dirty="0"/>
              <a:t>nun parçalanması ile meydana gelen enerji </a:t>
            </a:r>
            <a:r>
              <a:rPr lang="tr-TR" b="1" dirty="0"/>
              <a:t>1300 ton</a:t>
            </a:r>
            <a:r>
              <a:rPr lang="tr-TR" dirty="0"/>
              <a:t> kömürün yakılması ile ortaya çıkan enerjiye eşittir.</a:t>
            </a:r>
          </a:p>
          <a:p>
            <a:pPr>
              <a:buClr>
                <a:srgbClr val="8AD0D6"/>
              </a:buClr>
            </a:pPr>
            <a:endParaRPr lang="tr-TR" dirty="0"/>
          </a:p>
        </p:txBody>
      </p:sp>
      <p:pic>
        <p:nvPicPr>
          <p:cNvPr id="5" name="Resim 4">
            <a:extLst>
              <a:ext uri="{FF2B5EF4-FFF2-40B4-BE49-F238E27FC236}">
                <a16:creationId xmlns:a16="http://schemas.microsoft.com/office/drawing/2014/main" id="{D5212DA7-F1E9-4F07-843B-4E01EC465591}"/>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F6FF2E4D-5668-4012-8E53-0DDCA76B49E8}"/>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112997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9692D0-89E6-4754-A180-66533C06935C}"/>
              </a:ext>
            </a:extLst>
          </p:cNvPr>
          <p:cNvSpPr>
            <a:spLocks noGrp="1"/>
          </p:cNvSpPr>
          <p:nvPr>
            <p:ph type="title"/>
          </p:nvPr>
        </p:nvSpPr>
        <p:spPr/>
        <p:txBody>
          <a:bodyPr/>
          <a:lstStyle/>
          <a:p>
            <a:pPr algn="ctr"/>
            <a:r>
              <a:rPr lang="tr-TR" b="1" dirty="0"/>
              <a:t>NÜKLEER ENERJİ</a:t>
            </a:r>
            <a:endParaRPr lang="tr-TR"/>
          </a:p>
        </p:txBody>
      </p:sp>
      <p:sp>
        <p:nvSpPr>
          <p:cNvPr id="3" name="İçerik Yer Tutucusu 2">
            <a:extLst>
              <a:ext uri="{FF2B5EF4-FFF2-40B4-BE49-F238E27FC236}">
                <a16:creationId xmlns:a16="http://schemas.microsoft.com/office/drawing/2014/main" id="{3F4025C4-5E56-4527-B121-594F707F153C}"/>
              </a:ext>
            </a:extLst>
          </p:cNvPr>
          <p:cNvSpPr>
            <a:spLocks noGrp="1"/>
          </p:cNvSpPr>
          <p:nvPr>
            <p:ph idx="1"/>
          </p:nvPr>
        </p:nvSpPr>
        <p:spPr>
          <a:xfrm>
            <a:off x="166126" y="1290919"/>
            <a:ext cx="8924019" cy="5388801"/>
          </a:xfrm>
        </p:spPr>
        <p:txBody>
          <a:bodyPr vert="horz" lIns="91440" tIns="45720" rIns="91440" bIns="45720" rtlCol="0" anchor="t">
            <a:normAutofit/>
          </a:bodyPr>
          <a:lstStyle/>
          <a:p>
            <a:r>
              <a:rPr lang="tr-TR" dirty="0"/>
              <a:t>Nükleer enerji güç santrallerinde, doğal uranyum </a:t>
            </a:r>
            <a:r>
              <a:rPr lang="tr-TR" b="1" dirty="0"/>
              <a:t>%3</a:t>
            </a:r>
            <a:r>
              <a:rPr lang="tr-TR" dirty="0"/>
              <a:t> ila </a:t>
            </a:r>
            <a:r>
              <a:rPr lang="tr-TR" b="1" dirty="0"/>
              <a:t>%4</a:t>
            </a:r>
            <a:r>
              <a:rPr lang="tr-TR" dirty="0"/>
              <a:t> oranında zenginleştirilerek, elektrik enerjisi elde etmek için yakıt olarak kullanılır.</a:t>
            </a:r>
          </a:p>
          <a:p>
            <a:pPr>
              <a:buClr>
                <a:srgbClr val="8AD0D6"/>
              </a:buClr>
            </a:pPr>
            <a:endParaRPr lang="tr-TR" dirty="0"/>
          </a:p>
          <a:p>
            <a:pPr>
              <a:buClr>
                <a:srgbClr val="8AD0D6"/>
              </a:buClr>
            </a:pPr>
            <a:r>
              <a:rPr lang="tr-TR" dirty="0"/>
              <a:t>Nükleer enerji santrallerinde, kaçan nötronları yakalayan sistem olan </a:t>
            </a:r>
            <a:r>
              <a:rPr lang="tr-TR" dirty="0" err="1"/>
              <a:t>moderatör</a:t>
            </a:r>
            <a:r>
              <a:rPr lang="tr-TR" dirty="0"/>
              <a:t> olarak da </a:t>
            </a:r>
            <a:r>
              <a:rPr lang="tr-TR" b="1" dirty="0"/>
              <a:t>ağır su</a:t>
            </a:r>
            <a:r>
              <a:rPr lang="tr-TR" dirty="0"/>
              <a:t> veya </a:t>
            </a:r>
            <a:r>
              <a:rPr lang="tr-TR" b="1" dirty="0"/>
              <a:t>grafit</a:t>
            </a:r>
            <a:r>
              <a:rPr lang="tr-TR" dirty="0"/>
              <a:t> kullanılır.</a:t>
            </a:r>
          </a:p>
          <a:p>
            <a:pPr>
              <a:buClr>
                <a:srgbClr val="8AD0D6"/>
              </a:buClr>
            </a:pPr>
            <a:endParaRPr lang="tr-TR" dirty="0"/>
          </a:p>
          <a:p>
            <a:pPr>
              <a:buClr>
                <a:srgbClr val="8AD0D6"/>
              </a:buClr>
            </a:pPr>
            <a:r>
              <a:rPr lang="tr-TR" dirty="0"/>
              <a:t>Nükleer güç reaktörleri soğutma sistemine göre 3 çeşittir. Bu güç reaktörleri, </a:t>
            </a:r>
            <a:r>
              <a:rPr lang="tr-TR" b="1" dirty="0"/>
              <a:t>Basınçlı Su Reaktörü</a:t>
            </a:r>
            <a:r>
              <a:rPr lang="tr-TR" dirty="0"/>
              <a:t> (PWR), </a:t>
            </a:r>
            <a:r>
              <a:rPr lang="tr-TR" b="1" dirty="0"/>
              <a:t>Kaynar Su Reaktörü</a:t>
            </a:r>
            <a:r>
              <a:rPr lang="tr-TR" dirty="0"/>
              <a:t> (BWR) ve </a:t>
            </a:r>
            <a:r>
              <a:rPr lang="tr-TR" b="1" dirty="0"/>
              <a:t>Basınçlı Ağır Su Reaktörü</a:t>
            </a:r>
            <a:r>
              <a:rPr lang="tr-TR" dirty="0"/>
              <a:t> (PHWR) olmak üzere 3 çeşittir.</a:t>
            </a:r>
            <a:endParaRPr lang="tr-TR"/>
          </a:p>
          <a:p>
            <a:pPr>
              <a:buClr>
                <a:srgbClr val="8AD0D6"/>
              </a:buClr>
            </a:pPr>
            <a:endParaRPr lang="tr-TR" dirty="0"/>
          </a:p>
          <a:p>
            <a:pPr>
              <a:buClr>
                <a:srgbClr val="8AD0D6"/>
              </a:buClr>
            </a:pPr>
            <a:r>
              <a:rPr lang="tr-TR" dirty="0"/>
              <a:t>Ayrıca yapılarına göre de iki çeşit reaktör kullanılır. Bunlar, </a:t>
            </a:r>
            <a:r>
              <a:rPr lang="tr-TR" b="1" dirty="0"/>
              <a:t>Hızlı Üretken Reaktörler</a:t>
            </a:r>
            <a:r>
              <a:rPr lang="tr-TR" dirty="0"/>
              <a:t> ve </a:t>
            </a:r>
            <a:r>
              <a:rPr lang="tr-TR" b="1" dirty="0"/>
              <a:t>Termik Reaktörler</a:t>
            </a:r>
            <a:r>
              <a:rPr lang="tr-TR" dirty="0"/>
              <a:t> ‘</a:t>
            </a:r>
            <a:r>
              <a:rPr lang="tr-TR" dirty="0" err="1"/>
              <a:t>dir</a:t>
            </a:r>
            <a:r>
              <a:rPr lang="tr-TR" dirty="0"/>
              <a:t>.</a:t>
            </a:r>
          </a:p>
          <a:p>
            <a:pPr marL="0" indent="0">
              <a:buClr>
                <a:srgbClr val="8AD0D6"/>
              </a:buClr>
              <a:buNone/>
            </a:pPr>
            <a:endParaRPr lang="tr-TR" dirty="0"/>
          </a:p>
        </p:txBody>
      </p:sp>
      <p:pic>
        <p:nvPicPr>
          <p:cNvPr id="5" name="Resim 4">
            <a:extLst>
              <a:ext uri="{FF2B5EF4-FFF2-40B4-BE49-F238E27FC236}">
                <a16:creationId xmlns:a16="http://schemas.microsoft.com/office/drawing/2014/main" id="{B843EE98-ECA2-46BF-9995-26D937DFD937}"/>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DA91B574-0026-4F66-9D22-8D9E29306559}"/>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34546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FACDDD9-CF56-4D42-A068-CC6C7867EDF0}"/>
              </a:ext>
            </a:extLst>
          </p:cNvPr>
          <p:cNvSpPr>
            <a:spLocks noGrp="1"/>
          </p:cNvSpPr>
          <p:nvPr>
            <p:ph type="title"/>
          </p:nvPr>
        </p:nvSpPr>
        <p:spPr/>
        <p:txBody>
          <a:bodyPr/>
          <a:lstStyle/>
          <a:p>
            <a:pPr algn="ctr"/>
            <a:r>
              <a:rPr lang="tr-TR" b="1" dirty="0"/>
              <a:t>NÜKLEER ENERJİ </a:t>
            </a:r>
            <a:endParaRPr lang="tr-TR"/>
          </a:p>
        </p:txBody>
      </p:sp>
      <p:sp>
        <p:nvSpPr>
          <p:cNvPr id="3" name="İçerik Yer Tutucusu 2">
            <a:extLst>
              <a:ext uri="{FF2B5EF4-FFF2-40B4-BE49-F238E27FC236}">
                <a16:creationId xmlns:a16="http://schemas.microsoft.com/office/drawing/2014/main" id="{404909CE-FF5A-4C0C-81BE-CC2DBC85CC4A}"/>
              </a:ext>
            </a:extLst>
          </p:cNvPr>
          <p:cNvSpPr>
            <a:spLocks noGrp="1"/>
          </p:cNvSpPr>
          <p:nvPr>
            <p:ph idx="1"/>
          </p:nvPr>
        </p:nvSpPr>
        <p:spPr>
          <a:xfrm>
            <a:off x="252390" y="1319674"/>
            <a:ext cx="8780245" cy="5374424"/>
          </a:xfrm>
        </p:spPr>
        <p:txBody>
          <a:bodyPr vert="horz" lIns="91440" tIns="45720" rIns="91440" bIns="45720" rtlCol="0" anchor="t">
            <a:normAutofit fontScale="85000" lnSpcReduction="10000"/>
          </a:bodyPr>
          <a:lstStyle/>
          <a:p>
            <a:pPr marL="0" indent="0">
              <a:buNone/>
            </a:pPr>
            <a:r>
              <a:rPr lang="tr-TR" b="1" dirty="0"/>
              <a:t>1. Basınçlı Su Reaktörü (PWR)</a:t>
            </a:r>
            <a:endParaRPr lang="tr-TR" dirty="0"/>
          </a:p>
          <a:p>
            <a:pPr>
              <a:buClr>
                <a:srgbClr val="8AD0D6"/>
              </a:buClr>
            </a:pPr>
            <a:r>
              <a:rPr lang="tr-TR" dirty="0"/>
              <a:t>Nükleer enerji reaktör çeşitlerinde, basınç kapları ve soğutucu sistemler koruma kabı denilen çelik zırh içinde bulunur. Koruma kabının dışında kalın bir beton tabakası bulunur. Bu koruma sisteminin amacı reaktörü dış etkenlerden korumak ve herhangi bir radyoaktif sızıntı durumunda, radyasyonun çevreye yayılmasını engellemek içindir. Nükleer reaktörlerin en önemli parçalarından birisi koruma kaplarıdır.</a:t>
            </a:r>
          </a:p>
          <a:p>
            <a:pPr>
              <a:buClr>
                <a:srgbClr val="8AD0D6"/>
              </a:buClr>
            </a:pPr>
            <a:r>
              <a:rPr lang="tr-TR" dirty="0"/>
              <a:t>Basınçlı su reaktörü çalışma prensibi; Basınçlı su reaktörlerinde korda üretilen enerji birincil devre soğutucuya iletilir. İkincil devrede buhar üretecinden alınan buhar, türbinlerden geçirilerek jeneratörlerde elektrik üretilmesi gerçekleştirilir.</a:t>
            </a:r>
          </a:p>
          <a:p>
            <a:pPr>
              <a:buClr>
                <a:srgbClr val="8AD0D6"/>
              </a:buClr>
            </a:pPr>
            <a:r>
              <a:rPr lang="tr-TR" dirty="0"/>
              <a:t>İlk devre olan birinci devrede basınç, suyun kaynamasını engellemek amacı için 15 ila 16 </a:t>
            </a:r>
            <a:r>
              <a:rPr lang="tr-TR" dirty="0" err="1"/>
              <a:t>MPa</a:t>
            </a:r>
            <a:r>
              <a:rPr lang="tr-TR" dirty="0"/>
              <a:t> (</a:t>
            </a:r>
            <a:r>
              <a:rPr lang="tr-TR" dirty="0" err="1"/>
              <a:t>Megapaskal</a:t>
            </a:r>
            <a:r>
              <a:rPr lang="tr-TR" dirty="0"/>
              <a:t>) seviyesinde tutulur.</a:t>
            </a:r>
          </a:p>
          <a:p>
            <a:pPr>
              <a:buClr>
                <a:srgbClr val="8AD0D6"/>
              </a:buClr>
            </a:pPr>
            <a:r>
              <a:rPr lang="tr-TR" dirty="0"/>
              <a:t>Kora giren suyun sıcaklığı 290-300 </a:t>
            </a:r>
            <a:r>
              <a:rPr lang="tr-TR" dirty="0" err="1"/>
              <a:t>Santigrad</a:t>
            </a:r>
            <a:r>
              <a:rPr lang="tr-TR" dirty="0"/>
              <a:t> derece iken, kordan çıkan suyun sıcaklığı 320-330 </a:t>
            </a:r>
            <a:r>
              <a:rPr lang="tr-TR" dirty="0" err="1"/>
              <a:t>santigrad</a:t>
            </a:r>
            <a:r>
              <a:rPr lang="tr-TR" dirty="0"/>
              <a:t> dereceyi bulabilmektedir.</a:t>
            </a:r>
          </a:p>
          <a:p>
            <a:pPr>
              <a:buClr>
                <a:srgbClr val="8AD0D6"/>
              </a:buClr>
            </a:pPr>
            <a:r>
              <a:rPr lang="tr-TR" dirty="0"/>
              <a:t>Birincil devreden çıkan sıcak su, buhar üreteçlerine gönderilerek buharlaştırılır ve buhar türbinlerine aktarılır.</a:t>
            </a:r>
          </a:p>
          <a:p>
            <a:pPr>
              <a:buClr>
                <a:srgbClr val="8AD0D6"/>
              </a:buClr>
            </a:pPr>
            <a:r>
              <a:rPr lang="tr-TR" dirty="0"/>
              <a:t>Reaktörlerin birincil soğutucu sistemleri 3 veya 4 adet aynı tip üniteden oluşur. Her bir ünitede, 1 adet buhar üreteci, reaktör soğutucu pompası, basınç ayarlayıcılar ve bağlantı boruları bulunur.</a:t>
            </a:r>
          </a:p>
          <a:p>
            <a:pPr>
              <a:buClr>
                <a:srgbClr val="8AD0D6"/>
              </a:buClr>
            </a:pPr>
            <a:endParaRPr lang="tr-TR" dirty="0"/>
          </a:p>
        </p:txBody>
      </p:sp>
      <p:pic>
        <p:nvPicPr>
          <p:cNvPr id="5" name="Resim 4">
            <a:extLst>
              <a:ext uri="{FF2B5EF4-FFF2-40B4-BE49-F238E27FC236}">
                <a16:creationId xmlns:a16="http://schemas.microsoft.com/office/drawing/2014/main" id="{470A8C2C-7A34-47A2-8B1C-1B1B9CB451CD}"/>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E1573EAE-F928-4718-8889-C5E7B0CA8ED7}"/>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1917581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77B18E6-3839-4DF3-BC43-457FA460DB14}"/>
              </a:ext>
            </a:extLst>
          </p:cNvPr>
          <p:cNvSpPr>
            <a:spLocks noGrp="1"/>
          </p:cNvSpPr>
          <p:nvPr>
            <p:ph type="title"/>
          </p:nvPr>
        </p:nvSpPr>
        <p:spPr/>
        <p:txBody>
          <a:bodyPr/>
          <a:lstStyle/>
          <a:p>
            <a:pPr algn="ctr"/>
            <a:r>
              <a:rPr lang="tr-TR" b="1" dirty="0"/>
              <a:t>NÜKLEER ENERJİ </a:t>
            </a:r>
            <a:endParaRPr lang="tr-TR" dirty="0"/>
          </a:p>
        </p:txBody>
      </p:sp>
      <p:sp>
        <p:nvSpPr>
          <p:cNvPr id="3" name="İçerik Yer Tutucusu 2">
            <a:extLst>
              <a:ext uri="{FF2B5EF4-FFF2-40B4-BE49-F238E27FC236}">
                <a16:creationId xmlns:a16="http://schemas.microsoft.com/office/drawing/2014/main" id="{84C1E91E-998F-470A-B16E-9F488ACAACD2}"/>
              </a:ext>
            </a:extLst>
          </p:cNvPr>
          <p:cNvSpPr>
            <a:spLocks noGrp="1"/>
          </p:cNvSpPr>
          <p:nvPr>
            <p:ph idx="1"/>
          </p:nvPr>
        </p:nvSpPr>
        <p:spPr>
          <a:xfrm>
            <a:off x="353032" y="1722240"/>
            <a:ext cx="8708358" cy="5058122"/>
          </a:xfrm>
        </p:spPr>
        <p:txBody>
          <a:bodyPr vert="horz" lIns="91440" tIns="45720" rIns="91440" bIns="45720" rtlCol="0" anchor="t">
            <a:normAutofit/>
          </a:bodyPr>
          <a:lstStyle/>
          <a:p>
            <a:pPr marL="0" indent="0">
              <a:buNone/>
            </a:pPr>
            <a:r>
              <a:rPr lang="tr-TR" b="1" dirty="0"/>
              <a:t>2. Kaynar Su Reaktörü (BWR)</a:t>
            </a:r>
            <a:endParaRPr lang="tr-TR" dirty="0"/>
          </a:p>
          <a:p>
            <a:pPr marL="0" indent="0">
              <a:buClr>
                <a:srgbClr val="8AD0D6"/>
              </a:buClr>
              <a:buNone/>
            </a:pPr>
            <a:endParaRPr lang="tr-TR" dirty="0"/>
          </a:p>
          <a:p>
            <a:pPr>
              <a:buClr>
                <a:srgbClr val="8AD0D6"/>
              </a:buClr>
            </a:pPr>
            <a:r>
              <a:rPr lang="tr-TR" dirty="0"/>
              <a:t>Basınçlı su reaktörlerinden sonra en çok kullanılan reaktörler Kaynar Su Reaktörleri ‘</a:t>
            </a:r>
            <a:r>
              <a:rPr lang="tr-TR" dirty="0" err="1"/>
              <a:t>dir</a:t>
            </a:r>
            <a:r>
              <a:rPr lang="tr-TR" dirty="0"/>
              <a:t>. Bu reaktörler yapısal olarak basınçlı tip reaktörlere benzemektedir.</a:t>
            </a:r>
            <a:endParaRPr lang="tr-TR"/>
          </a:p>
          <a:p>
            <a:pPr>
              <a:buClr>
                <a:srgbClr val="8AD0D6"/>
              </a:buClr>
            </a:pPr>
            <a:r>
              <a:rPr lang="tr-TR" dirty="0"/>
              <a:t>Basınçlı su reaktörü ile kaynar su reaktörleri arasındaki fark ise, bu reaktörlerde reaktör korunun içinde kaynamaya müsaade edilmesidir.</a:t>
            </a:r>
          </a:p>
          <a:p>
            <a:pPr>
              <a:buClr>
                <a:srgbClr val="8AD0D6"/>
              </a:buClr>
            </a:pPr>
            <a:r>
              <a:rPr lang="tr-TR" dirty="0"/>
              <a:t>Reaktör korunda oluşan buhar türbinlere gönderilir. Kaynar su reaktörü içindeki basınç 7 </a:t>
            </a:r>
            <a:r>
              <a:rPr lang="tr-TR" dirty="0" err="1"/>
              <a:t>MPa</a:t>
            </a:r>
            <a:r>
              <a:rPr lang="tr-TR" dirty="0"/>
              <a:t> seviyesindedir. Dolayısıyla, basıncın düşük olması, koruyucu kapların et kalınlıklarının da düşük olması anlamına gelmektedir.</a:t>
            </a:r>
          </a:p>
          <a:p>
            <a:pPr>
              <a:buClr>
                <a:srgbClr val="8AD0D6"/>
              </a:buClr>
            </a:pPr>
            <a:endParaRPr lang="tr-TR" dirty="0"/>
          </a:p>
        </p:txBody>
      </p:sp>
      <p:pic>
        <p:nvPicPr>
          <p:cNvPr id="5" name="Resim 4">
            <a:extLst>
              <a:ext uri="{FF2B5EF4-FFF2-40B4-BE49-F238E27FC236}">
                <a16:creationId xmlns:a16="http://schemas.microsoft.com/office/drawing/2014/main" id="{D2747B2E-40A0-4EF7-8447-73B6B4C8695D}"/>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4C662209-56B4-429E-96FB-ECB4C80A34B6}"/>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715499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17ADE9-1F11-4680-9E18-BED7234A87E7}"/>
              </a:ext>
            </a:extLst>
          </p:cNvPr>
          <p:cNvSpPr>
            <a:spLocks noGrp="1"/>
          </p:cNvSpPr>
          <p:nvPr>
            <p:ph type="title"/>
          </p:nvPr>
        </p:nvSpPr>
        <p:spPr/>
        <p:txBody>
          <a:bodyPr/>
          <a:lstStyle/>
          <a:p>
            <a:pPr algn="ctr"/>
            <a:r>
              <a:rPr lang="tr-TR" b="1" dirty="0"/>
              <a:t>NÜKLEER ENERJİ</a:t>
            </a:r>
            <a:endParaRPr lang="tr-TR"/>
          </a:p>
        </p:txBody>
      </p:sp>
      <p:sp>
        <p:nvSpPr>
          <p:cNvPr id="3" name="İçerik Yer Tutucusu 2">
            <a:extLst>
              <a:ext uri="{FF2B5EF4-FFF2-40B4-BE49-F238E27FC236}">
                <a16:creationId xmlns:a16="http://schemas.microsoft.com/office/drawing/2014/main" id="{26509C37-125E-4419-96F7-FF2949DE85BE}"/>
              </a:ext>
            </a:extLst>
          </p:cNvPr>
          <p:cNvSpPr>
            <a:spLocks noGrp="1"/>
          </p:cNvSpPr>
          <p:nvPr>
            <p:ph idx="1"/>
          </p:nvPr>
        </p:nvSpPr>
        <p:spPr>
          <a:xfrm>
            <a:off x="252390" y="1334051"/>
            <a:ext cx="8895264" cy="5475065"/>
          </a:xfrm>
        </p:spPr>
        <p:txBody>
          <a:bodyPr vert="horz" lIns="91440" tIns="45720" rIns="91440" bIns="45720" rtlCol="0" anchor="t">
            <a:normAutofit/>
          </a:bodyPr>
          <a:lstStyle/>
          <a:p>
            <a:r>
              <a:rPr lang="tr-TR" b="1" dirty="0"/>
              <a:t>3. Basınçlı Ağır Su Reaktörü (PHWR)</a:t>
            </a:r>
            <a:endParaRPr lang="tr-TR" dirty="0"/>
          </a:p>
          <a:p>
            <a:pPr marL="0" indent="0">
              <a:buClr>
                <a:srgbClr val="8AD0D6"/>
              </a:buClr>
              <a:buNone/>
            </a:pPr>
            <a:r>
              <a:rPr lang="tr-TR" dirty="0"/>
              <a:t>     Bu reaktörlerde bulunan </a:t>
            </a:r>
            <a:r>
              <a:rPr lang="tr-TR" dirty="0" err="1"/>
              <a:t>moderatör</a:t>
            </a:r>
            <a:r>
              <a:rPr lang="tr-TR" dirty="0"/>
              <a:t> ve soğutucu sistemler için ağır su (D2O) kullanıldığı için Basınçlı Ağır Su Reaktörü denilmektedir. Bu reaktörlerde yakıt olarak uranyum kullanılır. Ancak uranyumun zenginleştirilmesine ihtiyaç duyulmaz.</a:t>
            </a:r>
          </a:p>
          <a:p>
            <a:pPr marL="0" indent="0">
              <a:buClr>
                <a:srgbClr val="8AD0D6"/>
              </a:buClr>
              <a:buNone/>
            </a:pPr>
            <a:r>
              <a:rPr lang="tr-TR" dirty="0"/>
              <a:t>    Yapısal olarak şu şekildedir; düşük basınçta </a:t>
            </a:r>
            <a:r>
              <a:rPr lang="tr-TR" dirty="0" err="1"/>
              <a:t>moderatör</a:t>
            </a:r>
            <a:r>
              <a:rPr lang="tr-TR" dirty="0"/>
              <a:t> yatay silindir şeklinde olan bir reaktör kabında ve bu kabın içinden geçen yatay şekilli 380 tane yakıt kanalında bulunur.</a:t>
            </a:r>
          </a:p>
          <a:p>
            <a:pPr marL="0" indent="0">
              <a:buClr>
                <a:srgbClr val="8AD0D6"/>
              </a:buClr>
              <a:buNone/>
            </a:pPr>
            <a:r>
              <a:rPr lang="tr-TR" dirty="0"/>
              <a:t>    Yakıt kanalları ağır su (D2O) ve uranyum soğutucusundan meydana gelir. Yakıt elemanları basınç tüpleri içinde bulunur.</a:t>
            </a:r>
          </a:p>
          <a:p>
            <a:pPr marL="0" indent="0">
              <a:buClr>
                <a:srgbClr val="8AD0D6"/>
              </a:buClr>
              <a:buNone/>
            </a:pPr>
            <a:r>
              <a:rPr lang="tr-TR" dirty="0"/>
              <a:t>Basınçlı ağır su reaktörleri dünyada en çok Kanada tarafından kullanılır.</a:t>
            </a:r>
          </a:p>
          <a:p>
            <a:pPr>
              <a:buClr>
                <a:srgbClr val="8AD0D6"/>
              </a:buClr>
            </a:pPr>
            <a:endParaRPr lang="tr-TR" dirty="0"/>
          </a:p>
        </p:txBody>
      </p:sp>
      <p:pic>
        <p:nvPicPr>
          <p:cNvPr id="5" name="Resim 4">
            <a:extLst>
              <a:ext uri="{FF2B5EF4-FFF2-40B4-BE49-F238E27FC236}">
                <a16:creationId xmlns:a16="http://schemas.microsoft.com/office/drawing/2014/main" id="{463A3E13-B44A-49A6-8D05-3EF9A2AA4722}"/>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B82476C2-C780-4E14-B76B-8BE41CDDEEA8}"/>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33663740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İyon</vt:lpstr>
      <vt:lpstr>A.Ü. GAMA MYO.  Elektrik ve Enerji Bölümü </vt:lpstr>
      <vt:lpstr>İÇİNDEKİLER </vt:lpstr>
      <vt:lpstr>NÜKLEER ENERJİ </vt:lpstr>
      <vt:lpstr>NÜKLEER ENERJİ</vt:lpstr>
      <vt:lpstr>NÜKLEER ENERJİ </vt:lpstr>
      <vt:lpstr>NÜKLEER ENERJİ</vt:lpstr>
      <vt:lpstr>NÜKLEER ENERJİ </vt:lpstr>
      <vt:lpstr>NÜKLEER ENERJİ </vt:lpstr>
      <vt:lpstr>NÜKLEER ENERJİ</vt:lpstr>
      <vt:lpstr>NÜKLEER ENERJİ </vt:lpstr>
      <vt:lpstr>KAYNAKÇA  http://www.enerjibes.com/nukleer-enerji-nedir-nasil-calisir/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4</cp:revision>
  <dcterms:created xsi:type="dcterms:W3CDTF">2012-08-15T22:53:30Z</dcterms:created>
  <dcterms:modified xsi:type="dcterms:W3CDTF">2018-05-03T22:45:45Z</dcterms:modified>
</cp:coreProperties>
</file>