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01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5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4547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25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86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115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167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24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0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60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7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68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95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33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9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22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64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05394"/>
            <a:ext cx="3810000" cy="59000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tr-TR" dirty="0" smtClean="0">
                <a:solidFill>
                  <a:schemeClr val="tx1"/>
                </a:solidFill>
              </a:rPr>
              <a:t>        FİNANS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907177" y="1619794"/>
            <a:ext cx="9705703" cy="49334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 smtClean="0"/>
              <a:t>Her işletme faaliyetlerini başarıyla yürütmek ister. Ayrıca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fona ihtiyaç duyarlar. İşte buradan yola çıkarak işletmeler faaliyetlerini başarılı bir şekilde gerçekleştirmek için ihtiyaç duydukları fonu yani parayı yaratmaları gerekir.</a:t>
            </a:r>
          </a:p>
          <a:p>
            <a:pPr>
              <a:lnSpc>
                <a:spcPct val="90000"/>
              </a:lnSpc>
            </a:pPr>
            <a:r>
              <a:rPr lang="tr-TR" altLang="tr-TR" sz="2000" dirty="0" smtClean="0"/>
              <a:t> işletmeler bir amaca hizmet etmek için kurulurlar ve işletmeler bu amaçlara ulaşabilmek için kullanacakları fonun sağlanmasını </a:t>
            </a:r>
            <a:r>
              <a:rPr lang="tr-TR" altLang="tr-TR" sz="2000" b="1" dirty="0" smtClean="0"/>
              <a:t>FİNANS </a:t>
            </a:r>
            <a:r>
              <a:rPr lang="tr-TR" altLang="tr-TR" sz="2000" dirty="0" smtClean="0"/>
              <a:t>ile gerçekleştirirler.</a:t>
            </a:r>
          </a:p>
          <a:p>
            <a:pPr>
              <a:lnSpc>
                <a:spcPct val="90000"/>
              </a:lnSpc>
            </a:pPr>
            <a:r>
              <a:rPr lang="tr-TR" altLang="tr-TR" sz="2000" dirty="0" smtClean="0"/>
              <a:t>Fon ile para aynı anlamda kullanılmaktadır.</a:t>
            </a:r>
            <a:endParaRPr lang="tr-TR" altLang="tr-TR" sz="2000" dirty="0"/>
          </a:p>
          <a:p>
            <a:pPr lvl="1"/>
            <a:r>
              <a:rPr lang="tr-TR" altLang="tr-TR" sz="2000" b="1" dirty="0">
                <a:solidFill>
                  <a:schemeClr val="tx1"/>
                </a:solidFill>
              </a:rPr>
              <a:t>Fon : </a:t>
            </a:r>
            <a:r>
              <a:rPr lang="tr-TR" altLang="tr-TR" sz="2000" dirty="0"/>
              <a:t>Nakit, vadesiz mevduat, </a:t>
            </a:r>
            <a:r>
              <a:rPr lang="tr-TR" altLang="tr-TR" sz="2000" dirty="0" smtClean="0"/>
              <a:t>nakde çevrilebilir değerler.</a:t>
            </a:r>
          </a:p>
          <a:p>
            <a:pPr lvl="1"/>
            <a:r>
              <a:rPr lang="tr-TR" altLang="tr-TR" sz="2000" b="1" dirty="0">
                <a:solidFill>
                  <a:schemeClr val="tx1"/>
                </a:solidFill>
              </a:rPr>
              <a:t>Para : </a:t>
            </a:r>
            <a:r>
              <a:rPr lang="tr-TR" altLang="tr-TR" sz="2000" dirty="0"/>
              <a:t>Nakit ve </a:t>
            </a:r>
            <a:r>
              <a:rPr lang="tr-TR" altLang="tr-TR" sz="2000" dirty="0" smtClean="0"/>
              <a:t>bankadaki vadesiz </a:t>
            </a:r>
            <a:r>
              <a:rPr lang="tr-TR" altLang="tr-TR" sz="2000" dirty="0"/>
              <a:t>mevduat</a:t>
            </a:r>
          </a:p>
          <a:p>
            <a:endParaRPr lang="tr-TR" altLang="tr-TR" dirty="0" smtClean="0"/>
          </a:p>
          <a:p>
            <a:endParaRPr lang="tr-TR" altLang="tr-TR" dirty="0"/>
          </a:p>
          <a:p>
            <a:pPr marL="0" indent="0">
              <a:lnSpc>
                <a:spcPct val="90000"/>
              </a:lnSpc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7610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40080"/>
            <a:ext cx="7772400" cy="1162594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Finansmanın işlevleri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07177"/>
            <a:ext cx="7772400" cy="418882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tr-TR" altLang="tr-TR" sz="2000" dirty="0"/>
              <a:t>Finansal analiz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/>
              <a:t>Gerekli </a:t>
            </a:r>
            <a:r>
              <a:rPr lang="tr-TR" altLang="tr-TR" sz="2000" dirty="0" smtClean="0"/>
              <a:t>fon </a:t>
            </a:r>
            <a:r>
              <a:rPr lang="tr-TR" altLang="tr-TR" sz="2000" dirty="0"/>
              <a:t>kaynaklarının belirlenmesi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/>
              <a:t>Fonları uygun koşullarda </a:t>
            </a:r>
            <a:r>
              <a:rPr lang="tr-TR" altLang="tr-TR" sz="2000" dirty="0" smtClean="0"/>
              <a:t>sağlamak</a:t>
            </a:r>
            <a:endParaRPr lang="tr-TR" altLang="tr-TR" sz="2000" dirty="0"/>
          </a:p>
          <a:p>
            <a:pPr>
              <a:buFont typeface="+mj-lt"/>
              <a:buAutoNum type="arabicPeriod"/>
            </a:pPr>
            <a:r>
              <a:rPr lang="tr-TR" altLang="tr-TR" sz="2000" dirty="0" smtClean="0"/>
              <a:t>Fonların </a:t>
            </a:r>
            <a:r>
              <a:rPr lang="tr-TR" altLang="tr-TR" sz="2000" dirty="0"/>
              <a:t>etkin kullanımı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 smtClean="0"/>
              <a:t>Muhasebe </a:t>
            </a:r>
            <a:r>
              <a:rPr lang="tr-TR" altLang="tr-TR" sz="2000" dirty="0"/>
              <a:t>kayıtlarının </a:t>
            </a:r>
            <a:r>
              <a:rPr lang="tr-TR" altLang="tr-TR" sz="2000" dirty="0" smtClean="0"/>
              <a:t>izlenmesi</a:t>
            </a:r>
            <a:endParaRPr lang="tr-TR" altLang="tr-TR" sz="2000" dirty="0"/>
          </a:p>
          <a:p>
            <a:pPr>
              <a:buFont typeface="+mj-lt"/>
              <a:buAutoNum type="arabicPeriod"/>
            </a:pPr>
            <a:r>
              <a:rPr lang="tr-TR" altLang="tr-TR" sz="2000" dirty="0"/>
              <a:t>Finansal raporların düzenlenmesi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 smtClean="0"/>
              <a:t>Kar payının dağılımı 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 smtClean="0"/>
              <a:t>Gelecek </a:t>
            </a:r>
            <a:r>
              <a:rPr lang="tr-TR" altLang="tr-TR" sz="2000" dirty="0"/>
              <a:t>dönem finansal olayların </a:t>
            </a:r>
            <a:r>
              <a:rPr lang="tr-TR" altLang="tr-TR" sz="2000" dirty="0" smtClean="0"/>
              <a:t>öngörülmesi</a:t>
            </a:r>
            <a:endParaRPr lang="en-US" altLang="tr-TR" sz="2000" dirty="0"/>
          </a:p>
        </p:txBody>
      </p:sp>
    </p:spTree>
    <p:extLst>
      <p:ext uri="{BB962C8B-B14F-4D97-AF65-F5344CB8AC3E}">
        <p14:creationId xmlns:p14="http://schemas.microsoft.com/office/powerpoint/2010/main" val="19550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120" y="624110"/>
            <a:ext cx="9401491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Finansman Kaynakları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tr-TR" altLang="tr-TR" sz="2400" b="1" dirty="0" smtClean="0">
                <a:solidFill>
                  <a:schemeClr val="tx1"/>
                </a:solidFill>
              </a:rPr>
              <a:t>Öz Sermaye</a:t>
            </a:r>
          </a:p>
          <a:p>
            <a:pPr algn="just"/>
            <a:r>
              <a:rPr lang="tr-TR" altLang="tr-TR" dirty="0" smtClean="0"/>
              <a:t>  </a:t>
            </a:r>
            <a:r>
              <a:rPr lang="tr-TR" altLang="tr-TR" sz="2000" dirty="0" smtClean="0"/>
              <a:t>İşletme sahibinin yada işletme sahiplerinin </a:t>
            </a:r>
            <a:r>
              <a:rPr lang="tr-TR" altLang="tr-TR" sz="2000" dirty="0" smtClean="0"/>
              <a:t>işletmenin kullanımına </a:t>
            </a:r>
            <a:r>
              <a:rPr lang="tr-TR" altLang="tr-TR" sz="2000" dirty="0" smtClean="0"/>
              <a:t>ayırdıkları </a:t>
            </a:r>
            <a:r>
              <a:rPr lang="tr-TR" altLang="tr-TR" sz="2000" dirty="0" smtClean="0"/>
              <a:t>fonlar.</a:t>
            </a:r>
            <a:endParaRPr lang="tr-TR" altLang="tr-TR" sz="2000" dirty="0" smtClean="0"/>
          </a:p>
          <a:p>
            <a:pPr marL="685800" lvl="1"/>
            <a:r>
              <a:rPr lang="tr-TR" altLang="tr-TR" sz="2000" dirty="0" smtClean="0"/>
              <a:t>Temel </a:t>
            </a:r>
            <a:r>
              <a:rPr lang="tr-TR" altLang="tr-TR" sz="2000" dirty="0" smtClean="0"/>
              <a:t>Sermaye</a:t>
            </a:r>
            <a:endParaRPr lang="tr-TR" altLang="tr-TR" sz="2000" dirty="0" smtClean="0"/>
          </a:p>
          <a:p>
            <a:pPr marL="685800" lvl="1"/>
            <a:r>
              <a:rPr lang="tr-TR" altLang="tr-TR" sz="2000" dirty="0" smtClean="0"/>
              <a:t>Yedek </a:t>
            </a:r>
            <a:r>
              <a:rPr lang="tr-TR" altLang="tr-TR" sz="2000" dirty="0" smtClean="0"/>
              <a:t>Sermaye</a:t>
            </a:r>
            <a:endParaRPr lang="tr-TR" altLang="tr-TR" sz="2000" dirty="0" smtClean="0"/>
          </a:p>
          <a:p>
            <a:pPr marL="533400" indent="-533400">
              <a:buNone/>
            </a:pPr>
            <a:endParaRPr lang="tr-TR" altLang="tr-TR" dirty="0" smtClean="0"/>
          </a:p>
          <a:p>
            <a:pPr marL="533400" indent="-533400">
              <a:buNone/>
            </a:pPr>
            <a:endParaRPr lang="en-US" altLang="tr-TR" dirty="0" smtClean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tr-TR" altLang="tr-TR" sz="2400" b="1" dirty="0" smtClean="0">
                <a:solidFill>
                  <a:schemeClr val="tx1"/>
                </a:solidFill>
              </a:rPr>
              <a:t>Yabancı Sermaye</a:t>
            </a:r>
          </a:p>
          <a:p>
            <a:r>
              <a:rPr lang="tr-TR" altLang="tr-TR" sz="2000" dirty="0" smtClean="0"/>
              <a:t>İşletmenin borçlanarak yarattıkları fonlar.</a:t>
            </a:r>
            <a:endParaRPr lang="tr-TR" altLang="tr-TR" sz="2000" dirty="0" smtClean="0"/>
          </a:p>
          <a:p>
            <a:pPr marL="685800" lvl="1"/>
            <a:r>
              <a:rPr lang="tr-TR" altLang="tr-TR" sz="2000" dirty="0" smtClean="0"/>
              <a:t>Kısa süreli borçlar</a:t>
            </a:r>
          </a:p>
          <a:p>
            <a:pPr marL="685800" lvl="1"/>
            <a:r>
              <a:rPr lang="tr-TR" altLang="tr-TR" sz="2000" dirty="0" smtClean="0"/>
              <a:t>Uzun süreli borçlar</a:t>
            </a:r>
            <a:endParaRPr lang="en-US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89993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3303" y="624110"/>
            <a:ext cx="9571309" cy="917307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Çağdaş Finansman Kaynakları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763486" y="1632857"/>
            <a:ext cx="9741126" cy="4278365"/>
          </a:xfrm>
        </p:spPr>
        <p:txBody>
          <a:bodyPr>
            <a:normAutofit/>
          </a:bodyPr>
          <a:lstStyle/>
          <a:p>
            <a:r>
              <a:rPr lang="tr-TR" altLang="tr-TR" sz="2000" b="1" dirty="0">
                <a:solidFill>
                  <a:schemeClr val="tx1"/>
                </a:solidFill>
              </a:rPr>
              <a:t>Leasing : </a:t>
            </a:r>
            <a:r>
              <a:rPr lang="tr-TR" altLang="tr-TR" sz="2000" dirty="0"/>
              <a:t>Kiralama </a:t>
            </a:r>
            <a:r>
              <a:rPr lang="tr-TR" altLang="tr-TR" sz="2000" dirty="0" smtClean="0"/>
              <a:t>şirketlerinin, kiralayan işletmelerin </a:t>
            </a:r>
            <a:r>
              <a:rPr lang="tr-TR" altLang="tr-TR" sz="2000" dirty="0"/>
              <a:t>ihtiyaçlarına uygun menkul veya gayrimenkul değeri satın alıp, bunu belirli bir süre için bu </a:t>
            </a:r>
            <a:r>
              <a:rPr lang="tr-TR" altLang="tr-TR" sz="2000" dirty="0" smtClean="0"/>
              <a:t>işletmelerin kullanımına ayırmasıdır. </a:t>
            </a:r>
          </a:p>
          <a:p>
            <a:r>
              <a:rPr lang="tr-TR" altLang="tr-TR" sz="2000" dirty="0" smtClean="0"/>
              <a:t>Kiralayan </a:t>
            </a:r>
            <a:r>
              <a:rPr lang="tr-TR" altLang="tr-TR" sz="2000" dirty="0"/>
              <a:t>ve kiracı arasında </a:t>
            </a:r>
            <a:r>
              <a:rPr lang="tr-TR" altLang="tr-TR" sz="2000" dirty="0" smtClean="0"/>
              <a:t>düzenlenen bir anlaşmadır. 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err="1">
                <a:solidFill>
                  <a:schemeClr val="tx1"/>
                </a:solidFill>
              </a:rPr>
              <a:t>Factoring</a:t>
            </a:r>
            <a:r>
              <a:rPr lang="tr-TR" altLang="tr-TR" sz="2000" b="1" dirty="0">
                <a:solidFill>
                  <a:schemeClr val="tx1"/>
                </a:solidFill>
              </a:rPr>
              <a:t> :</a:t>
            </a:r>
            <a:r>
              <a:rPr lang="tr-TR" altLang="tr-TR" sz="2000" dirty="0">
                <a:solidFill>
                  <a:schemeClr val="tx1"/>
                </a:solidFill>
              </a:rPr>
              <a:t> </a:t>
            </a:r>
            <a:r>
              <a:rPr lang="tr-TR" altLang="tr-TR" sz="2000" dirty="0"/>
              <a:t>1-6 </a:t>
            </a:r>
            <a:r>
              <a:rPr lang="tr-TR" altLang="tr-TR" sz="2000" dirty="0" smtClean="0"/>
              <a:t>ay arasında vadelidir</a:t>
            </a:r>
            <a:r>
              <a:rPr lang="tr-TR" altLang="tr-TR" sz="2000" b="1" dirty="0" smtClean="0"/>
              <a:t>.</a:t>
            </a:r>
            <a:r>
              <a:rPr lang="tr-TR" altLang="tr-TR" sz="2000" dirty="0" smtClean="0"/>
              <a:t> Kredili </a:t>
            </a:r>
            <a:r>
              <a:rPr lang="tr-TR" altLang="tr-TR" sz="2000" dirty="0"/>
              <a:t>satış yapan işletmelerin bu satışlarından doğan </a:t>
            </a:r>
            <a:r>
              <a:rPr lang="tr-TR" altLang="tr-TR" sz="2000" dirty="0" smtClean="0"/>
              <a:t>alacaklarını başka bir finansman </a:t>
            </a:r>
            <a:r>
              <a:rPr lang="tr-TR" altLang="tr-TR" sz="2000" dirty="0"/>
              <a:t>kuruluşuna </a:t>
            </a:r>
            <a:r>
              <a:rPr lang="tr-TR" altLang="tr-TR" sz="2000" dirty="0" smtClean="0"/>
              <a:t>devretmeleriyle gelişen </a:t>
            </a:r>
            <a:r>
              <a:rPr lang="tr-TR" altLang="tr-TR" sz="2000" dirty="0"/>
              <a:t>bir </a:t>
            </a:r>
            <a:r>
              <a:rPr lang="tr-TR" altLang="tr-TR" sz="2000" dirty="0" smtClean="0"/>
              <a:t>tekniktir. </a:t>
            </a:r>
            <a:r>
              <a:rPr lang="tr-TR" altLang="tr-TR" sz="2000" dirty="0"/>
              <a:t>Yani fon yaratmak </a:t>
            </a:r>
            <a:r>
              <a:rPr lang="tr-TR" altLang="tr-TR" sz="2000" dirty="0" smtClean="0"/>
              <a:t>için </a:t>
            </a:r>
            <a:r>
              <a:rPr lang="tr-TR" altLang="tr-TR" sz="2000" dirty="0"/>
              <a:t>ticari alacakların </a:t>
            </a:r>
            <a:r>
              <a:rPr lang="tr-TR" altLang="tr-TR" sz="2000" dirty="0" smtClean="0"/>
              <a:t>satılması olarak da tanımlanabilir. </a:t>
            </a:r>
            <a:endParaRPr lang="tr-TR" altLang="tr-TR" sz="2000" dirty="0"/>
          </a:p>
          <a:p>
            <a:pPr>
              <a:lnSpc>
                <a:spcPct val="90000"/>
              </a:lnSpc>
            </a:pPr>
            <a:r>
              <a:rPr lang="tr-TR" altLang="tr-TR" sz="2000" dirty="0"/>
              <a:t>Alacaklar önceden paraya </a:t>
            </a:r>
            <a:r>
              <a:rPr lang="tr-TR" altLang="tr-TR" sz="2000" dirty="0" smtClean="0"/>
              <a:t>çevrilebilir. Alacağın bir kısmı peşin ödenir.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16796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Çağdaş Finansman Kaynakları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685109" y="1724297"/>
            <a:ext cx="9819503" cy="4186925"/>
          </a:xfrm>
        </p:spPr>
        <p:txBody>
          <a:bodyPr>
            <a:normAutofit/>
          </a:bodyPr>
          <a:lstStyle/>
          <a:p>
            <a:r>
              <a:rPr lang="tr-TR" altLang="tr-TR" sz="2000" b="1" dirty="0" smtClean="0">
                <a:solidFill>
                  <a:schemeClr val="tx1"/>
                </a:solidFill>
              </a:rPr>
              <a:t>Forfaiting : </a:t>
            </a:r>
            <a:r>
              <a:rPr lang="tr-TR" altLang="tr-TR" sz="2000" dirty="0" smtClean="0"/>
              <a:t>6 ay ve daha uzun </a:t>
            </a:r>
            <a:r>
              <a:rPr lang="tr-TR" altLang="tr-TR" sz="2000" dirty="0" smtClean="0"/>
              <a:t>vadeli olan senetlerin </a:t>
            </a:r>
            <a:r>
              <a:rPr lang="tr-TR" altLang="tr-TR" sz="2000" dirty="0" smtClean="0"/>
              <a:t>alacakların ödenmesinde kullanılan bir finansman </a:t>
            </a:r>
            <a:r>
              <a:rPr lang="tr-TR" altLang="tr-TR" sz="2000" dirty="0" smtClean="0"/>
              <a:t>türüdür. </a:t>
            </a:r>
          </a:p>
          <a:p>
            <a:r>
              <a:rPr lang="tr-TR" altLang="tr-TR" sz="2000" dirty="0" smtClean="0"/>
              <a:t>B</a:t>
            </a:r>
            <a:r>
              <a:rPr lang="tr-TR" altLang="tr-TR" sz="2000" dirty="0" smtClean="0"/>
              <a:t>ono, poliçe, garanti </a:t>
            </a:r>
            <a:r>
              <a:rPr lang="tr-TR" altLang="tr-TR" sz="2000" dirty="0" smtClean="0"/>
              <a:t>mektubu </a:t>
            </a:r>
            <a:r>
              <a:rPr lang="tr-TR" altLang="tr-TR" sz="2000" dirty="0" smtClean="0"/>
              <a:t>gibi</a:t>
            </a:r>
            <a:r>
              <a:rPr lang="tr-TR" altLang="tr-TR" sz="2000" dirty="0" smtClean="0"/>
              <a:t> alacakların finans </a:t>
            </a:r>
            <a:r>
              <a:rPr lang="tr-TR" altLang="tr-TR" sz="2000" dirty="0" smtClean="0"/>
              <a:t>kuruluşu tarafından satın </a:t>
            </a:r>
            <a:r>
              <a:rPr lang="tr-TR" altLang="tr-TR" sz="2000" dirty="0" smtClean="0"/>
              <a:t>alınması olarak ifade edilir. </a:t>
            </a:r>
            <a:r>
              <a:rPr lang="tr-TR" altLang="tr-TR" sz="2000" dirty="0" smtClean="0"/>
              <a:t>Daha çok </a:t>
            </a:r>
            <a:r>
              <a:rPr lang="tr-TR" altLang="tr-TR" sz="2000" dirty="0" smtClean="0"/>
              <a:t>ihracat finansmanında </a:t>
            </a:r>
            <a:r>
              <a:rPr lang="tr-TR" altLang="tr-TR" sz="2000" dirty="0" smtClean="0"/>
              <a:t>kullanılmaktadır.</a:t>
            </a:r>
            <a:endParaRPr lang="en-US" alt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8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6995" y="624110"/>
            <a:ext cx="9427618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İNSAN KAYNAKLARI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632857" y="1724297"/>
            <a:ext cx="9871755" cy="4186925"/>
          </a:xfrm>
        </p:spPr>
        <p:txBody>
          <a:bodyPr/>
          <a:lstStyle/>
          <a:p>
            <a:r>
              <a:rPr lang="tr-TR" altLang="tr-TR" dirty="0" smtClean="0"/>
              <a:t>İnsan kaynakları kurmay bir birimdir.</a:t>
            </a:r>
          </a:p>
          <a:p>
            <a:r>
              <a:rPr lang="tr-TR" altLang="tr-TR" dirty="0" smtClean="0"/>
              <a:t>İşletmelerde gerekli birimlere destek verir.</a:t>
            </a:r>
          </a:p>
          <a:p>
            <a:r>
              <a:rPr lang="tr-TR" altLang="tr-TR" dirty="0" smtClean="0"/>
              <a:t>Yalnızca kanunca belirlenmiş konularda yapılması gereken ve işletme sorumluluğunda olan işlerin yapılmasını takip eder.</a:t>
            </a:r>
          </a:p>
          <a:p>
            <a:r>
              <a:rPr lang="tr-TR" altLang="tr-TR" b="1" dirty="0" smtClean="0"/>
              <a:t>İnsan Kaynaklarının Bir Takım Sorumlulukları vardır;</a:t>
            </a:r>
          </a:p>
          <a:p>
            <a:pPr lvl="1"/>
            <a:r>
              <a:rPr lang="tr-TR" altLang="tr-TR" dirty="0" smtClean="0"/>
              <a:t>İşe alım</a:t>
            </a:r>
          </a:p>
          <a:p>
            <a:pPr lvl="1"/>
            <a:r>
              <a:rPr lang="tr-TR" altLang="tr-TR" dirty="0" smtClean="0"/>
              <a:t>Seçim</a:t>
            </a:r>
          </a:p>
          <a:p>
            <a:pPr lvl="1"/>
            <a:r>
              <a:rPr lang="tr-TR" altLang="tr-TR" dirty="0" smtClean="0"/>
              <a:t>Elde tutma</a:t>
            </a:r>
          </a:p>
          <a:p>
            <a:pPr lvl="1"/>
            <a:r>
              <a:rPr lang="tr-TR" altLang="tr-TR" dirty="0" err="1" smtClean="0"/>
              <a:t>Geliştime</a:t>
            </a:r>
            <a:r>
              <a:rPr lang="tr-TR" altLang="tr-TR" dirty="0" smtClean="0"/>
              <a:t>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50978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İ.K / Personel Yönetimi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737360"/>
            <a:ext cx="9610498" cy="4173862"/>
          </a:xfrm>
        </p:spPr>
        <p:txBody>
          <a:bodyPr/>
          <a:lstStyle/>
          <a:p>
            <a:r>
              <a:rPr lang="tr-TR" altLang="tr-TR" sz="2000" dirty="0" smtClean="0">
                <a:solidFill>
                  <a:schemeClr val="tx1"/>
                </a:solidFill>
              </a:rPr>
              <a:t>Çalışanların memnuniyetini amaçlar. </a:t>
            </a:r>
          </a:p>
          <a:p>
            <a:r>
              <a:rPr lang="tr-TR" altLang="tr-TR" sz="2000" dirty="0" smtClean="0">
                <a:solidFill>
                  <a:schemeClr val="tx1"/>
                </a:solidFill>
              </a:rPr>
              <a:t>İnsan kaynaklarında bağlılık, sadakat, motivasyon ve bütünlük önemlidir.</a:t>
            </a:r>
            <a:endParaRPr lang="tr-TR" altLang="tr-TR" sz="2000" dirty="0" smtClean="0">
              <a:solidFill>
                <a:schemeClr val="tx1"/>
              </a:solidFill>
            </a:endParaRPr>
          </a:p>
          <a:p>
            <a:r>
              <a:rPr lang="tr-TR" altLang="tr-TR" sz="2000" dirty="0" smtClean="0">
                <a:solidFill>
                  <a:schemeClr val="tx1"/>
                </a:solidFill>
              </a:rPr>
              <a:t>İşletmenin çıkarları için işgücünün verimliliği temel amacıdır. 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03900872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335</Words>
  <Application>Microsoft Office PowerPoint</Application>
  <PresentationFormat>Geniş ekran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        FİNANS</vt:lpstr>
      <vt:lpstr>Finansmanın işlevleri</vt:lpstr>
      <vt:lpstr>Finansman Kaynakları</vt:lpstr>
      <vt:lpstr>Çağdaş Finansman Kaynakları</vt:lpstr>
      <vt:lpstr>Çağdaş Finansman Kaynakları</vt:lpstr>
      <vt:lpstr>İNSAN KAYNAKLARI</vt:lpstr>
      <vt:lpstr>İ.K / Personel Yönetimi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8</cp:revision>
  <dcterms:created xsi:type="dcterms:W3CDTF">2020-02-22T14:31:07Z</dcterms:created>
  <dcterms:modified xsi:type="dcterms:W3CDTF">2020-02-22T17:20:52Z</dcterms:modified>
</cp:coreProperties>
</file>