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8" r:id="rId1"/>
  </p:sldMasterIdLst>
  <p:sldIdLst>
    <p:sldId id="256" r:id="rId2"/>
    <p:sldId id="304" r:id="rId3"/>
    <p:sldId id="258" r:id="rId4"/>
    <p:sldId id="283" r:id="rId5"/>
    <p:sldId id="290" r:id="rId6"/>
    <p:sldId id="267" r:id="rId7"/>
    <p:sldId id="272" r:id="rId8"/>
    <p:sldId id="305" r:id="rId9"/>
    <p:sldId id="306" r:id="rId10"/>
    <p:sldId id="262" r:id="rId11"/>
    <p:sldId id="273" r:id="rId12"/>
    <p:sldId id="274" r:id="rId13"/>
    <p:sldId id="266" r:id="rId14"/>
    <p:sldId id="277" r:id="rId15"/>
    <p:sldId id="278" r:id="rId16"/>
    <p:sldId id="301" r:id="rId17"/>
    <p:sldId id="265" r:id="rId18"/>
    <p:sldId id="282" r:id="rId19"/>
    <p:sldId id="292" r:id="rId20"/>
    <p:sldId id="293" r:id="rId21"/>
    <p:sldId id="268" r:id="rId22"/>
    <p:sldId id="302" r:id="rId23"/>
    <p:sldId id="259" r:id="rId24"/>
    <p:sldId id="270" r:id="rId25"/>
    <p:sldId id="303" r:id="rId26"/>
    <p:sldId id="287" r:id="rId2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1E1671D9-A3FA-44F3-B79C-76341201AE01}" type="datetimeFigureOut">
              <a:rPr lang="tr-TR" smtClean="0"/>
              <a:t>10.04.2018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41FC1A9-B8B1-4DC9-BABA-48BF01CD9C3D}" type="slidenum">
              <a:rPr lang="tr-TR" smtClean="0"/>
              <a:t>‹#›</a:t>
            </a:fld>
            <a:endParaRPr lang="tr-TR"/>
          </a:p>
        </p:txBody>
      </p:sp>
    </p:spTree>
    <p:extLst>
      <p:ext uri="{BB962C8B-B14F-4D97-AF65-F5344CB8AC3E}">
        <p14:creationId xmlns:p14="http://schemas.microsoft.com/office/powerpoint/2010/main" val="10041738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E1671D9-A3FA-44F3-B79C-76341201AE01}" type="datetimeFigureOut">
              <a:rPr lang="tr-TR" smtClean="0"/>
              <a:t>10.04.2018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41FC1A9-B8B1-4DC9-BABA-48BF01CD9C3D}" type="slidenum">
              <a:rPr lang="tr-TR" smtClean="0"/>
              <a:t>‹#›</a:t>
            </a:fld>
            <a:endParaRPr lang="tr-TR"/>
          </a:p>
        </p:txBody>
      </p:sp>
    </p:spTree>
    <p:extLst>
      <p:ext uri="{BB962C8B-B14F-4D97-AF65-F5344CB8AC3E}">
        <p14:creationId xmlns:p14="http://schemas.microsoft.com/office/powerpoint/2010/main" val="30928145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E1671D9-A3FA-44F3-B79C-76341201AE01}" type="datetimeFigureOut">
              <a:rPr lang="tr-TR" smtClean="0"/>
              <a:t>10.04.2018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41FC1A9-B8B1-4DC9-BABA-48BF01CD9C3D}"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511898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E1671D9-A3FA-44F3-B79C-76341201AE01}" type="datetimeFigureOut">
              <a:rPr lang="tr-TR" smtClean="0"/>
              <a:t>10.04.2018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41FC1A9-B8B1-4DC9-BABA-48BF01CD9C3D}" type="slidenum">
              <a:rPr lang="tr-TR" smtClean="0"/>
              <a:t>‹#›</a:t>
            </a:fld>
            <a:endParaRPr lang="tr-TR"/>
          </a:p>
        </p:txBody>
      </p:sp>
    </p:spTree>
    <p:extLst>
      <p:ext uri="{BB962C8B-B14F-4D97-AF65-F5344CB8AC3E}">
        <p14:creationId xmlns:p14="http://schemas.microsoft.com/office/powerpoint/2010/main" val="19548335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E1671D9-A3FA-44F3-B79C-76341201AE01}" type="datetimeFigureOut">
              <a:rPr lang="tr-TR" smtClean="0"/>
              <a:t>10.04.2018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41FC1A9-B8B1-4DC9-BABA-48BF01CD9C3D}"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067109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E1671D9-A3FA-44F3-B79C-76341201AE01}" type="datetimeFigureOut">
              <a:rPr lang="tr-TR" smtClean="0"/>
              <a:t>10.04.2018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41FC1A9-B8B1-4DC9-BABA-48BF01CD9C3D}" type="slidenum">
              <a:rPr lang="tr-TR" smtClean="0"/>
              <a:t>‹#›</a:t>
            </a:fld>
            <a:endParaRPr lang="tr-TR"/>
          </a:p>
        </p:txBody>
      </p:sp>
    </p:spTree>
    <p:extLst>
      <p:ext uri="{BB962C8B-B14F-4D97-AF65-F5344CB8AC3E}">
        <p14:creationId xmlns:p14="http://schemas.microsoft.com/office/powerpoint/2010/main" val="3500698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E1671D9-A3FA-44F3-B79C-76341201AE01}" type="datetimeFigureOut">
              <a:rPr lang="tr-TR" smtClean="0"/>
              <a:t>10.04.2018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41FC1A9-B8B1-4DC9-BABA-48BF01CD9C3D}" type="slidenum">
              <a:rPr lang="tr-TR" smtClean="0"/>
              <a:t>‹#›</a:t>
            </a:fld>
            <a:endParaRPr lang="tr-TR"/>
          </a:p>
        </p:txBody>
      </p:sp>
    </p:spTree>
    <p:extLst>
      <p:ext uri="{BB962C8B-B14F-4D97-AF65-F5344CB8AC3E}">
        <p14:creationId xmlns:p14="http://schemas.microsoft.com/office/powerpoint/2010/main" val="28616679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E1671D9-A3FA-44F3-B79C-76341201AE01}" type="datetimeFigureOut">
              <a:rPr lang="tr-TR" smtClean="0"/>
              <a:t>10.04.2018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41FC1A9-B8B1-4DC9-BABA-48BF01CD9C3D}" type="slidenum">
              <a:rPr lang="tr-TR" smtClean="0"/>
              <a:t>‹#›</a:t>
            </a:fld>
            <a:endParaRPr lang="tr-TR"/>
          </a:p>
        </p:txBody>
      </p:sp>
    </p:spTree>
    <p:extLst>
      <p:ext uri="{BB962C8B-B14F-4D97-AF65-F5344CB8AC3E}">
        <p14:creationId xmlns:p14="http://schemas.microsoft.com/office/powerpoint/2010/main" val="126512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E1671D9-A3FA-44F3-B79C-76341201AE01}" type="datetimeFigureOut">
              <a:rPr lang="tr-TR" smtClean="0"/>
              <a:t>10.04.2018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41FC1A9-B8B1-4DC9-BABA-48BF01CD9C3D}" type="slidenum">
              <a:rPr lang="tr-TR" smtClean="0"/>
              <a:t>‹#›</a:t>
            </a:fld>
            <a:endParaRPr lang="tr-TR"/>
          </a:p>
        </p:txBody>
      </p:sp>
    </p:spTree>
    <p:extLst>
      <p:ext uri="{BB962C8B-B14F-4D97-AF65-F5344CB8AC3E}">
        <p14:creationId xmlns:p14="http://schemas.microsoft.com/office/powerpoint/2010/main" val="4018893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E1671D9-A3FA-44F3-B79C-76341201AE01}" type="datetimeFigureOut">
              <a:rPr lang="tr-TR" smtClean="0"/>
              <a:t>10.04.2018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41FC1A9-B8B1-4DC9-BABA-48BF01CD9C3D}" type="slidenum">
              <a:rPr lang="tr-TR" smtClean="0"/>
              <a:t>‹#›</a:t>
            </a:fld>
            <a:endParaRPr lang="tr-TR"/>
          </a:p>
        </p:txBody>
      </p:sp>
    </p:spTree>
    <p:extLst>
      <p:ext uri="{BB962C8B-B14F-4D97-AF65-F5344CB8AC3E}">
        <p14:creationId xmlns:p14="http://schemas.microsoft.com/office/powerpoint/2010/main" val="193021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E1671D9-A3FA-44F3-B79C-76341201AE01}" type="datetimeFigureOut">
              <a:rPr lang="tr-TR" smtClean="0"/>
              <a:t>10.04.2018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41FC1A9-B8B1-4DC9-BABA-48BF01CD9C3D}" type="slidenum">
              <a:rPr lang="tr-TR" smtClean="0"/>
              <a:t>‹#›</a:t>
            </a:fld>
            <a:endParaRPr lang="tr-TR"/>
          </a:p>
        </p:txBody>
      </p:sp>
    </p:spTree>
    <p:extLst>
      <p:ext uri="{BB962C8B-B14F-4D97-AF65-F5344CB8AC3E}">
        <p14:creationId xmlns:p14="http://schemas.microsoft.com/office/powerpoint/2010/main" val="3049901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E1671D9-A3FA-44F3-B79C-76341201AE01}" type="datetimeFigureOut">
              <a:rPr lang="tr-TR" smtClean="0"/>
              <a:t>10.04.2018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41FC1A9-B8B1-4DC9-BABA-48BF01CD9C3D}" type="slidenum">
              <a:rPr lang="tr-TR" smtClean="0"/>
              <a:t>‹#›</a:t>
            </a:fld>
            <a:endParaRPr lang="tr-TR"/>
          </a:p>
        </p:txBody>
      </p:sp>
    </p:spTree>
    <p:extLst>
      <p:ext uri="{BB962C8B-B14F-4D97-AF65-F5344CB8AC3E}">
        <p14:creationId xmlns:p14="http://schemas.microsoft.com/office/powerpoint/2010/main" val="2735749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E1671D9-A3FA-44F3-B79C-76341201AE01}" type="datetimeFigureOut">
              <a:rPr lang="tr-TR" smtClean="0"/>
              <a:t>10.04.2018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41FC1A9-B8B1-4DC9-BABA-48BF01CD9C3D}" type="slidenum">
              <a:rPr lang="tr-TR" smtClean="0"/>
              <a:t>‹#›</a:t>
            </a:fld>
            <a:endParaRPr lang="tr-TR"/>
          </a:p>
        </p:txBody>
      </p:sp>
    </p:spTree>
    <p:extLst>
      <p:ext uri="{BB962C8B-B14F-4D97-AF65-F5344CB8AC3E}">
        <p14:creationId xmlns:p14="http://schemas.microsoft.com/office/powerpoint/2010/main" val="2965118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1671D9-A3FA-44F3-B79C-76341201AE01}" type="datetimeFigureOut">
              <a:rPr lang="tr-TR" smtClean="0"/>
              <a:t>10.04.2018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41FC1A9-B8B1-4DC9-BABA-48BF01CD9C3D}" type="slidenum">
              <a:rPr lang="tr-TR" smtClean="0"/>
              <a:t>‹#›</a:t>
            </a:fld>
            <a:endParaRPr lang="tr-TR"/>
          </a:p>
        </p:txBody>
      </p:sp>
    </p:spTree>
    <p:extLst>
      <p:ext uri="{BB962C8B-B14F-4D97-AF65-F5344CB8AC3E}">
        <p14:creationId xmlns:p14="http://schemas.microsoft.com/office/powerpoint/2010/main" val="1875360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1E1671D9-A3FA-44F3-B79C-76341201AE01}" type="datetimeFigureOut">
              <a:rPr lang="tr-TR" smtClean="0"/>
              <a:t>10.04.2018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41FC1A9-B8B1-4DC9-BABA-48BF01CD9C3D}" type="slidenum">
              <a:rPr lang="tr-TR" smtClean="0"/>
              <a:t>‹#›</a:t>
            </a:fld>
            <a:endParaRPr lang="tr-TR"/>
          </a:p>
        </p:txBody>
      </p:sp>
    </p:spTree>
    <p:extLst>
      <p:ext uri="{BB962C8B-B14F-4D97-AF65-F5344CB8AC3E}">
        <p14:creationId xmlns:p14="http://schemas.microsoft.com/office/powerpoint/2010/main" val="1108236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1E1671D9-A3FA-44F3-B79C-76341201AE01}" type="datetimeFigureOut">
              <a:rPr lang="tr-TR" smtClean="0"/>
              <a:t>10.04.2018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41FC1A9-B8B1-4DC9-BABA-48BF01CD9C3D}" type="slidenum">
              <a:rPr lang="tr-TR" smtClean="0"/>
              <a:t>‹#›</a:t>
            </a:fld>
            <a:endParaRPr lang="tr-TR"/>
          </a:p>
        </p:txBody>
      </p:sp>
    </p:spTree>
    <p:extLst>
      <p:ext uri="{BB962C8B-B14F-4D97-AF65-F5344CB8AC3E}">
        <p14:creationId xmlns:p14="http://schemas.microsoft.com/office/powerpoint/2010/main" val="1873542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E1671D9-A3FA-44F3-B79C-76341201AE01}" type="datetimeFigureOut">
              <a:rPr lang="tr-TR" smtClean="0"/>
              <a:t>10.04.2018</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641FC1A9-B8B1-4DC9-BABA-48BF01CD9C3D}" type="slidenum">
              <a:rPr lang="tr-TR" smtClean="0"/>
              <a:t>‹#›</a:t>
            </a:fld>
            <a:endParaRPr lang="tr-TR"/>
          </a:p>
        </p:txBody>
      </p:sp>
    </p:spTree>
    <p:extLst>
      <p:ext uri="{BB962C8B-B14F-4D97-AF65-F5344CB8AC3E}">
        <p14:creationId xmlns:p14="http://schemas.microsoft.com/office/powerpoint/2010/main" val="252716158"/>
      </p:ext>
    </p:extLst>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 id="2147483790" r:id="rId12"/>
    <p:sldLayoutId id="2147483791" r:id="rId13"/>
    <p:sldLayoutId id="2147483792" r:id="rId14"/>
    <p:sldLayoutId id="2147483793" r:id="rId15"/>
    <p:sldLayoutId id="2147483794"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uoguelph.ca/foodscience/node/1707/"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59092" y="1157041"/>
            <a:ext cx="7766936" cy="1646302"/>
          </a:xfrm>
        </p:spPr>
        <p:txBody>
          <a:bodyPr/>
          <a:lstStyle/>
          <a:p>
            <a:pPr algn="ctr"/>
            <a:r>
              <a:rPr lang="tr-TR" dirty="0" err="1"/>
              <a:t>Characteristics</a:t>
            </a:r>
            <a:r>
              <a:rPr lang="tr-TR" dirty="0"/>
              <a:t> </a:t>
            </a:r>
            <a:r>
              <a:rPr lang="tr-TR" dirty="0" smtClean="0"/>
              <a:t/>
            </a:r>
            <a:br>
              <a:rPr lang="tr-TR" dirty="0" smtClean="0"/>
            </a:br>
            <a:r>
              <a:rPr lang="tr-TR" dirty="0" smtClean="0"/>
              <a:t>of </a:t>
            </a:r>
            <a:r>
              <a:rPr lang="tr-TR" dirty="0" err="1"/>
              <a:t>Milk</a:t>
            </a:r>
            <a:endParaRPr lang="tr-TR" dirty="0"/>
          </a:p>
        </p:txBody>
      </p:sp>
      <p:sp>
        <p:nvSpPr>
          <p:cNvPr id="3" name="Alt Başlık 2"/>
          <p:cNvSpPr>
            <a:spLocks noGrp="1"/>
          </p:cNvSpPr>
          <p:nvPr>
            <p:ph type="subTitle" idx="1"/>
          </p:nvPr>
        </p:nvSpPr>
        <p:spPr>
          <a:xfrm>
            <a:off x="659092" y="4317356"/>
            <a:ext cx="7766936" cy="1096899"/>
          </a:xfrm>
        </p:spPr>
        <p:txBody>
          <a:bodyPr>
            <a:normAutofit lnSpcReduction="10000"/>
          </a:bodyPr>
          <a:lstStyle/>
          <a:p>
            <a:pPr algn="ctr"/>
            <a:r>
              <a:rPr lang="en-US" b="1" dirty="0">
                <a:solidFill>
                  <a:schemeClr val="tx1"/>
                </a:solidFill>
              </a:rPr>
              <a:t>Res. Assist, DVM Bahar ONARAN</a:t>
            </a:r>
            <a:endParaRPr lang="en-US" dirty="0">
              <a:solidFill>
                <a:schemeClr val="tx1"/>
              </a:solidFill>
            </a:endParaRPr>
          </a:p>
          <a:p>
            <a:pPr algn="ctr"/>
            <a:r>
              <a:rPr lang="en-US" dirty="0">
                <a:solidFill>
                  <a:schemeClr val="tx1"/>
                </a:solidFill>
              </a:rPr>
              <a:t>Ankara University, Faculty of Veterinary Medicine</a:t>
            </a:r>
          </a:p>
          <a:p>
            <a:pPr algn="ctr"/>
            <a:r>
              <a:rPr lang="en-US" dirty="0">
                <a:solidFill>
                  <a:schemeClr val="tx1"/>
                </a:solidFill>
              </a:rPr>
              <a:t>Department of Food Hygiene and Technology</a:t>
            </a:r>
          </a:p>
          <a:p>
            <a:pPr algn="ctr"/>
            <a:endParaRPr lang="tr-TR" dirty="0"/>
          </a:p>
          <a:p>
            <a:endParaRPr lang="tr-TR" dirty="0"/>
          </a:p>
        </p:txBody>
      </p:sp>
    </p:spTree>
    <p:extLst>
      <p:ext uri="{BB962C8B-B14F-4D97-AF65-F5344CB8AC3E}">
        <p14:creationId xmlns:p14="http://schemas.microsoft.com/office/powerpoint/2010/main" val="40682027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a:t>Titratable acidity</a:t>
            </a:r>
            <a:endParaRPr lang="tr-TR" dirty="0"/>
          </a:p>
        </p:txBody>
      </p:sp>
      <p:sp>
        <p:nvSpPr>
          <p:cNvPr id="3" name="İçerik Yer Tutucusu 2"/>
          <p:cNvSpPr>
            <a:spLocks noGrp="1"/>
          </p:cNvSpPr>
          <p:nvPr>
            <p:ph idx="1"/>
          </p:nvPr>
        </p:nvSpPr>
        <p:spPr>
          <a:xfrm>
            <a:off x="677334" y="2323892"/>
            <a:ext cx="8596668" cy="3880773"/>
          </a:xfrm>
        </p:spPr>
        <p:txBody>
          <a:bodyPr>
            <a:normAutofit fontScale="92500"/>
          </a:bodyPr>
          <a:lstStyle/>
          <a:p>
            <a:r>
              <a:rPr lang="en-US" sz="2400" dirty="0"/>
              <a:t>It is a measure of acids present in 100 ml of milk. </a:t>
            </a:r>
            <a:endParaRPr lang="tr-TR" sz="2400" dirty="0" smtClean="0"/>
          </a:p>
          <a:p>
            <a:r>
              <a:rPr lang="tr-TR" sz="2400" dirty="0" err="1" smtClean="0"/>
              <a:t>It</a:t>
            </a:r>
            <a:r>
              <a:rPr lang="tr-TR" sz="2400" dirty="0" smtClean="0"/>
              <a:t> </a:t>
            </a:r>
            <a:r>
              <a:rPr lang="en-US" sz="2400" dirty="0" smtClean="0"/>
              <a:t>is </a:t>
            </a:r>
            <a:r>
              <a:rPr lang="en-US" sz="2400" dirty="0"/>
              <a:t>the amount of alkali required to bring the pH to neutrality. </a:t>
            </a:r>
            <a:endParaRPr lang="tr-TR" sz="2400" dirty="0" smtClean="0"/>
          </a:p>
          <a:p>
            <a:r>
              <a:rPr lang="en-US" sz="2400" dirty="0" smtClean="0"/>
              <a:t>This </a:t>
            </a:r>
            <a:r>
              <a:rPr lang="en-US" sz="2400" dirty="0"/>
              <a:t>property of milk is used to determine bacterial growth during fermentations, such as cheese and yogurt making, as well as compliance with cleanliness standards. </a:t>
            </a:r>
            <a:endParaRPr lang="tr-TR" sz="2400" dirty="0" smtClean="0"/>
          </a:p>
          <a:p>
            <a:r>
              <a:rPr lang="en-US" sz="2400" dirty="0" smtClean="0"/>
              <a:t>Naturally</a:t>
            </a:r>
            <a:r>
              <a:rPr lang="en-US" sz="2400" dirty="0"/>
              <a:t>, there is no lactic acid in fresh bovine milk, however, lactic acid can be produced by bacterial </a:t>
            </a:r>
            <a:r>
              <a:rPr lang="en-US" sz="2400" dirty="0" smtClean="0"/>
              <a:t>contamination</a:t>
            </a:r>
            <a:r>
              <a:rPr lang="tr-TR" sz="2400" dirty="0" smtClean="0"/>
              <a:t>.</a:t>
            </a:r>
          </a:p>
          <a:p>
            <a:r>
              <a:rPr lang="en-US" sz="2400" dirty="0" smtClean="0"/>
              <a:t>The </a:t>
            </a:r>
            <a:r>
              <a:rPr lang="en-US" sz="2400" dirty="0" err="1"/>
              <a:t>titratable</a:t>
            </a:r>
            <a:r>
              <a:rPr lang="en-US" sz="2400" dirty="0"/>
              <a:t> acidity </a:t>
            </a:r>
            <a:r>
              <a:rPr lang="tr-TR" sz="2400" dirty="0" err="1" smtClean="0"/>
              <a:t>forms</a:t>
            </a:r>
            <a:r>
              <a:rPr lang="en-US" sz="2400" dirty="0" smtClean="0"/>
              <a:t> </a:t>
            </a:r>
            <a:r>
              <a:rPr lang="en-US" sz="2400" dirty="0"/>
              <a:t>due to the casein and phosphates.</a:t>
            </a:r>
            <a:endParaRPr lang="tr-TR" sz="2400" dirty="0"/>
          </a:p>
          <a:p>
            <a:endParaRPr lang="tr-TR" sz="2400" dirty="0"/>
          </a:p>
        </p:txBody>
      </p:sp>
    </p:spTree>
    <p:extLst>
      <p:ext uri="{BB962C8B-B14F-4D97-AF65-F5344CB8AC3E}">
        <p14:creationId xmlns:p14="http://schemas.microsoft.com/office/powerpoint/2010/main" val="38512796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a:t>Developed acidity</a:t>
            </a:r>
            <a:endParaRPr lang="tr-TR" dirty="0"/>
          </a:p>
        </p:txBody>
      </p:sp>
      <p:sp>
        <p:nvSpPr>
          <p:cNvPr id="3" name="İçerik Yer Tutucusu 2"/>
          <p:cNvSpPr>
            <a:spLocks noGrp="1"/>
          </p:cNvSpPr>
          <p:nvPr>
            <p:ph idx="1"/>
          </p:nvPr>
        </p:nvSpPr>
        <p:spPr/>
        <p:txBody>
          <a:bodyPr>
            <a:normAutofit/>
          </a:bodyPr>
          <a:lstStyle/>
          <a:p>
            <a:r>
              <a:rPr lang="en-US" sz="2400" dirty="0" smtClean="0"/>
              <a:t>It </a:t>
            </a:r>
            <a:r>
              <a:rPr lang="en-US" sz="2400" dirty="0"/>
              <a:t>is lactic acid contents due to </a:t>
            </a:r>
            <a:r>
              <a:rPr lang="en-US" sz="2400" dirty="0" smtClean="0"/>
              <a:t>lactic</a:t>
            </a:r>
            <a:r>
              <a:rPr lang="tr-TR" sz="2400" dirty="0" smtClean="0"/>
              <a:t> </a:t>
            </a:r>
            <a:r>
              <a:rPr lang="en-US" sz="2400" dirty="0" smtClean="0"/>
              <a:t>acid </a:t>
            </a:r>
            <a:r>
              <a:rPr lang="en-US" sz="2400" dirty="0"/>
              <a:t>fermentation. </a:t>
            </a:r>
            <a:endParaRPr lang="tr-TR" sz="2400" dirty="0" smtClean="0"/>
          </a:p>
          <a:p>
            <a:r>
              <a:rPr lang="en-US" sz="2400" dirty="0" smtClean="0"/>
              <a:t>The </a:t>
            </a:r>
            <a:r>
              <a:rPr lang="en-US" sz="2400" dirty="0"/>
              <a:t>organism causing the reaction </a:t>
            </a:r>
            <a:r>
              <a:rPr lang="en-US" sz="2400" dirty="0" smtClean="0"/>
              <a:t>is</a:t>
            </a:r>
            <a:r>
              <a:rPr lang="tr-TR" sz="2400" dirty="0" smtClean="0"/>
              <a:t> </a:t>
            </a:r>
            <a:r>
              <a:rPr lang="tr-TR" sz="2400" i="1" dirty="0" err="1" smtClean="0"/>
              <a:t>Lacto</a:t>
            </a:r>
            <a:r>
              <a:rPr lang="en-US" sz="2400" i="1" dirty="0" smtClean="0"/>
              <a:t>coccus </a:t>
            </a:r>
            <a:r>
              <a:rPr lang="en-US" sz="2400" i="1" dirty="0" err="1"/>
              <a:t>lactis</a:t>
            </a:r>
            <a:r>
              <a:rPr lang="en-US" sz="2400" dirty="0" smtClean="0"/>
              <a:t>.</a:t>
            </a:r>
            <a:endParaRPr lang="tr-TR" sz="2400" dirty="0" smtClean="0"/>
          </a:p>
          <a:p>
            <a:endParaRPr lang="tr-TR" sz="2400" dirty="0"/>
          </a:p>
          <a:p>
            <a:r>
              <a:rPr lang="tr-TR" sz="2400" dirty="0" smtClean="0"/>
              <a:t>T</a:t>
            </a:r>
            <a:r>
              <a:rPr lang="en-US" sz="2400" dirty="0" smtClean="0"/>
              <a:t>he </a:t>
            </a:r>
            <a:r>
              <a:rPr lang="en-US" sz="2400" dirty="0"/>
              <a:t>normal TA% ranges</a:t>
            </a:r>
            <a:r>
              <a:rPr lang="tr-TR" sz="2400" dirty="0"/>
              <a:t> </a:t>
            </a:r>
            <a:r>
              <a:rPr lang="en-US" sz="2400" dirty="0"/>
              <a:t>from 0.1</a:t>
            </a:r>
            <a:r>
              <a:rPr lang="tr-TR" sz="2400" dirty="0"/>
              <a:t>6</a:t>
            </a:r>
            <a:r>
              <a:rPr lang="en-US" sz="2400" dirty="0"/>
              <a:t>-0.1</a:t>
            </a:r>
            <a:r>
              <a:rPr lang="tr-TR" sz="2400" dirty="0"/>
              <a:t>8 </a:t>
            </a:r>
            <a:r>
              <a:rPr lang="en-US" sz="2400" dirty="0"/>
              <a:t>%</a:t>
            </a:r>
            <a:r>
              <a:rPr lang="tr-TR" sz="2400" dirty="0"/>
              <a:t> </a:t>
            </a:r>
            <a:r>
              <a:rPr lang="tr-TR" sz="2400" dirty="0" smtClean="0"/>
              <a:t>LA. </a:t>
            </a:r>
            <a:endParaRPr lang="tr-TR" sz="2400" dirty="0"/>
          </a:p>
          <a:p>
            <a:r>
              <a:rPr lang="tr-TR" sz="2400" dirty="0" smtClean="0"/>
              <a:t>H</a:t>
            </a:r>
            <a:r>
              <a:rPr lang="en-US" sz="2400" dirty="0" err="1" smtClean="0"/>
              <a:t>igher</a:t>
            </a:r>
            <a:r>
              <a:rPr lang="en-US" sz="2400" dirty="0" smtClean="0"/>
              <a:t> </a:t>
            </a:r>
            <a:r>
              <a:rPr lang="tr-TR" sz="2400" dirty="0" err="1" smtClean="0"/>
              <a:t>acidity</a:t>
            </a:r>
            <a:r>
              <a:rPr lang="en-US" sz="2400" dirty="0" smtClean="0"/>
              <a:t> </a:t>
            </a:r>
            <a:r>
              <a:rPr lang="en-US" sz="2400" dirty="0"/>
              <a:t>i.e. ˃ 0.1</a:t>
            </a:r>
            <a:r>
              <a:rPr lang="tr-TR" sz="2400" dirty="0"/>
              <a:t>8</a:t>
            </a:r>
            <a:r>
              <a:rPr lang="en-US" sz="2400" dirty="0"/>
              <a:t> %</a:t>
            </a:r>
            <a:r>
              <a:rPr lang="tr-TR" sz="2400" dirty="0"/>
              <a:t> </a:t>
            </a:r>
            <a:r>
              <a:rPr lang="en-US" sz="2400" dirty="0"/>
              <a:t>indicates lower keeping quality of milk.</a:t>
            </a:r>
          </a:p>
          <a:p>
            <a:endParaRPr lang="en-US" sz="2400" dirty="0"/>
          </a:p>
        </p:txBody>
      </p:sp>
    </p:spTree>
    <p:extLst>
      <p:ext uri="{BB962C8B-B14F-4D97-AF65-F5344CB8AC3E}">
        <p14:creationId xmlns:p14="http://schemas.microsoft.com/office/powerpoint/2010/main" val="38892195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err="1"/>
              <a:t>Significants</a:t>
            </a:r>
            <a:r>
              <a:rPr lang="en-US" dirty="0"/>
              <a:t> of the TA% test:</a:t>
            </a:r>
            <a:br>
              <a:rPr lang="en-US" dirty="0"/>
            </a:br>
            <a:endParaRPr lang="tr-TR" dirty="0"/>
          </a:p>
        </p:txBody>
      </p:sp>
      <p:sp>
        <p:nvSpPr>
          <p:cNvPr id="3" name="İçerik Yer Tutucusu 2"/>
          <p:cNvSpPr>
            <a:spLocks noGrp="1"/>
          </p:cNvSpPr>
          <p:nvPr>
            <p:ph idx="1"/>
          </p:nvPr>
        </p:nvSpPr>
        <p:spPr>
          <a:xfrm>
            <a:off x="677334" y="1738649"/>
            <a:ext cx="8596668" cy="4302714"/>
          </a:xfrm>
        </p:spPr>
        <p:txBody>
          <a:bodyPr>
            <a:noAutofit/>
          </a:bodyPr>
          <a:lstStyle/>
          <a:p>
            <a:r>
              <a:rPr lang="en-US" sz="2400" dirty="0" smtClean="0"/>
              <a:t>Milk </a:t>
            </a:r>
            <a:r>
              <a:rPr lang="en-US" sz="2400" dirty="0"/>
              <a:t>with a high percent of acid </a:t>
            </a:r>
            <a:r>
              <a:rPr lang="tr-TR" sz="2400" dirty="0" err="1" smtClean="0"/>
              <a:t>means</a:t>
            </a:r>
            <a:endParaRPr lang="tr-TR" sz="2400" dirty="0" smtClean="0"/>
          </a:p>
          <a:p>
            <a:pPr marL="0" indent="0">
              <a:buNone/>
            </a:pPr>
            <a:r>
              <a:rPr lang="tr-TR" sz="2400" dirty="0" smtClean="0">
                <a:sym typeface="Wingdings" panose="05000000000000000000" pitchFamily="2" charset="2"/>
              </a:rPr>
              <a:t> it </a:t>
            </a:r>
            <a:r>
              <a:rPr lang="en-US" sz="2400" dirty="0" smtClean="0"/>
              <a:t>contains </a:t>
            </a:r>
            <a:r>
              <a:rPr lang="en-US" sz="2400" dirty="0"/>
              <a:t>a </a:t>
            </a:r>
            <a:r>
              <a:rPr lang="en-US" sz="2400" dirty="0" smtClean="0"/>
              <a:t>large</a:t>
            </a:r>
            <a:r>
              <a:rPr lang="tr-TR" sz="2400" dirty="0" smtClean="0"/>
              <a:t> </a:t>
            </a:r>
            <a:r>
              <a:rPr lang="en-US" sz="2400" dirty="0" smtClean="0"/>
              <a:t>number </a:t>
            </a:r>
            <a:r>
              <a:rPr lang="en-US" sz="2400" dirty="0"/>
              <a:t>of bacteria which get into the milk </a:t>
            </a:r>
            <a:r>
              <a:rPr lang="en-US" sz="2400" dirty="0" smtClean="0"/>
              <a:t>through</a:t>
            </a:r>
            <a:r>
              <a:rPr lang="tr-TR" sz="2400" dirty="0" smtClean="0"/>
              <a:t> </a:t>
            </a:r>
            <a:r>
              <a:rPr lang="en-US" sz="2400" dirty="0" smtClean="0"/>
              <a:t>either</a:t>
            </a:r>
            <a:r>
              <a:rPr lang="en-US" sz="2400" dirty="0"/>
              <a:t>:</a:t>
            </a:r>
          </a:p>
          <a:p>
            <a:pPr marL="0" indent="0">
              <a:buNone/>
            </a:pPr>
            <a:r>
              <a:rPr lang="en-US" sz="2400" b="1" dirty="0">
                <a:solidFill>
                  <a:schemeClr val="accent2">
                    <a:lumMod val="75000"/>
                  </a:schemeClr>
                </a:solidFill>
              </a:rPr>
              <a:t>A-</a:t>
            </a:r>
            <a:r>
              <a:rPr lang="en-US" sz="2400" dirty="0"/>
              <a:t> Poor sanitary conditions </a:t>
            </a:r>
            <a:r>
              <a:rPr lang="en-US" sz="2400" dirty="0" err="1"/>
              <a:t>i.e</a:t>
            </a:r>
            <a:r>
              <a:rPr lang="en-US" sz="2400" dirty="0"/>
              <a:t> lack of care </a:t>
            </a:r>
            <a:r>
              <a:rPr lang="en-US" sz="2400" dirty="0" smtClean="0"/>
              <a:t>and</a:t>
            </a:r>
            <a:r>
              <a:rPr lang="tr-TR" sz="2400" dirty="0" smtClean="0"/>
              <a:t> </a:t>
            </a:r>
            <a:r>
              <a:rPr lang="en-US" sz="2400" dirty="0" smtClean="0"/>
              <a:t>cleanliness</a:t>
            </a:r>
            <a:r>
              <a:rPr lang="en-US" sz="2400" dirty="0"/>
              <a:t>.</a:t>
            </a:r>
          </a:p>
          <a:p>
            <a:pPr marL="0" indent="0">
              <a:buNone/>
            </a:pPr>
            <a:r>
              <a:rPr lang="en-US" sz="2400" b="1" dirty="0">
                <a:solidFill>
                  <a:schemeClr val="accent2">
                    <a:lumMod val="75000"/>
                  </a:schemeClr>
                </a:solidFill>
              </a:rPr>
              <a:t>B-</a:t>
            </a:r>
            <a:r>
              <a:rPr lang="en-US" sz="2400" dirty="0"/>
              <a:t> Milk has been subjected to improper cooling </a:t>
            </a:r>
            <a:endParaRPr lang="tr-TR" sz="2400" dirty="0" smtClean="0"/>
          </a:p>
          <a:p>
            <a:pPr marL="0" indent="0">
              <a:buNone/>
            </a:pPr>
            <a:r>
              <a:rPr lang="en-US" sz="2400" dirty="0" smtClean="0"/>
              <a:t>(</a:t>
            </a:r>
            <a:r>
              <a:rPr lang="en-US" sz="2400" dirty="0"/>
              <a:t>if </a:t>
            </a:r>
            <a:r>
              <a:rPr lang="en-US" sz="2400" dirty="0" smtClean="0"/>
              <a:t>the</a:t>
            </a:r>
            <a:r>
              <a:rPr lang="tr-TR" sz="2400" dirty="0" smtClean="0"/>
              <a:t> </a:t>
            </a:r>
            <a:r>
              <a:rPr lang="en-US" sz="2400" dirty="0" smtClean="0"/>
              <a:t>storage </a:t>
            </a:r>
            <a:r>
              <a:rPr lang="en-US" sz="2400" dirty="0"/>
              <a:t>temperature exceeds 4◦C).</a:t>
            </a:r>
          </a:p>
          <a:p>
            <a:r>
              <a:rPr lang="en-US" sz="2400" dirty="0" smtClean="0"/>
              <a:t>TA</a:t>
            </a:r>
            <a:r>
              <a:rPr lang="en-US" sz="2400" dirty="0"/>
              <a:t>% is valuable for use as guide in the </a:t>
            </a:r>
            <a:r>
              <a:rPr lang="en-US" sz="2400" dirty="0" smtClean="0"/>
              <a:t>manufacturing</a:t>
            </a:r>
            <a:r>
              <a:rPr lang="tr-TR" sz="2400" dirty="0" smtClean="0"/>
              <a:t> </a:t>
            </a:r>
            <a:r>
              <a:rPr lang="en-US" sz="2400" dirty="0" smtClean="0"/>
              <a:t>operations </a:t>
            </a:r>
            <a:r>
              <a:rPr lang="en-US" sz="2400" dirty="0"/>
              <a:t>and for measuring the quality of </a:t>
            </a:r>
            <a:r>
              <a:rPr lang="en-US" sz="2400" dirty="0" smtClean="0"/>
              <a:t>dairy</a:t>
            </a:r>
            <a:r>
              <a:rPr lang="tr-TR" sz="2400" dirty="0" smtClean="0"/>
              <a:t> </a:t>
            </a:r>
            <a:r>
              <a:rPr lang="en-US" sz="2400" dirty="0" smtClean="0"/>
              <a:t>products</a:t>
            </a:r>
            <a:r>
              <a:rPr lang="en-US" sz="2400" dirty="0"/>
              <a:t>.</a:t>
            </a:r>
            <a:endParaRPr lang="tr-TR" sz="2400" dirty="0"/>
          </a:p>
        </p:txBody>
      </p:sp>
    </p:spTree>
    <p:extLst>
      <p:ext uri="{BB962C8B-B14F-4D97-AF65-F5344CB8AC3E}">
        <p14:creationId xmlns:p14="http://schemas.microsoft.com/office/powerpoint/2010/main" val="34194031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en-US" dirty="0"/>
              <a:t>Freezing Point</a:t>
            </a:r>
            <a:br>
              <a:rPr lang="en-US" dirty="0"/>
            </a:br>
            <a:endParaRPr lang="tr-TR" dirty="0"/>
          </a:p>
        </p:txBody>
      </p:sp>
      <p:sp>
        <p:nvSpPr>
          <p:cNvPr id="3" name="İçerik Yer Tutucusu 2"/>
          <p:cNvSpPr>
            <a:spLocks noGrp="1"/>
          </p:cNvSpPr>
          <p:nvPr>
            <p:ph idx="1"/>
          </p:nvPr>
        </p:nvSpPr>
        <p:spPr>
          <a:xfrm>
            <a:off x="677334" y="1712891"/>
            <a:ext cx="8596668" cy="4328472"/>
          </a:xfrm>
        </p:spPr>
        <p:txBody>
          <a:bodyPr>
            <a:noAutofit/>
          </a:bodyPr>
          <a:lstStyle/>
          <a:p>
            <a:r>
              <a:rPr lang="en-US" sz="2400" dirty="0"/>
              <a:t>The freezing point of milk is lower than the freezing point of water because of the dissolved components in milk. </a:t>
            </a:r>
            <a:endParaRPr lang="tr-TR" sz="2400" dirty="0" smtClean="0"/>
          </a:p>
          <a:p>
            <a:r>
              <a:rPr lang="en-US" sz="2400" dirty="0" smtClean="0"/>
              <a:t>Measuring </a:t>
            </a:r>
            <a:r>
              <a:rPr lang="en-US" sz="2400" dirty="0"/>
              <a:t>the freezing point is used as a legal standard to determine if milk has been diluted with water. </a:t>
            </a:r>
            <a:endParaRPr lang="tr-TR" sz="2400" dirty="0"/>
          </a:p>
          <a:p>
            <a:r>
              <a:rPr lang="en-US" sz="2400" dirty="0" smtClean="0"/>
              <a:t>The </a:t>
            </a:r>
            <a:r>
              <a:rPr lang="en-US" sz="2400" dirty="0"/>
              <a:t>freezing point of milk is usually in an average of about </a:t>
            </a:r>
            <a:r>
              <a:rPr lang="en-US" sz="2400" b="1" dirty="0"/>
              <a:t>-0.5</a:t>
            </a:r>
            <a:r>
              <a:rPr lang="tr-TR" sz="2400" b="1" dirty="0"/>
              <a:t>55</a:t>
            </a:r>
            <a:r>
              <a:rPr lang="en-US" sz="2400" b="1" dirty="0"/>
              <a:t>° C</a:t>
            </a:r>
            <a:r>
              <a:rPr lang="en-US" sz="2400" dirty="0"/>
              <a:t>.</a:t>
            </a:r>
          </a:p>
          <a:p>
            <a:r>
              <a:rPr lang="en-US" sz="2400" dirty="0" smtClean="0"/>
              <a:t>When </a:t>
            </a:r>
            <a:r>
              <a:rPr lang="en-US" sz="2400" dirty="0"/>
              <a:t>water is added to the milk, the salts</a:t>
            </a:r>
            <a:r>
              <a:rPr lang="tr-TR" sz="2400" dirty="0"/>
              <a:t> </a:t>
            </a:r>
            <a:r>
              <a:rPr lang="en-US" sz="2400" dirty="0"/>
              <a:t>dissolved in the serum are diluted and the F.P is raised.</a:t>
            </a:r>
          </a:p>
          <a:p>
            <a:endParaRPr lang="tr-TR" sz="2400" dirty="0" smtClean="0"/>
          </a:p>
        </p:txBody>
      </p:sp>
    </p:spTree>
    <p:extLst>
      <p:ext uri="{BB962C8B-B14F-4D97-AF65-F5344CB8AC3E}">
        <p14:creationId xmlns:p14="http://schemas.microsoft.com/office/powerpoint/2010/main" val="24725708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en-US" dirty="0"/>
              <a:t>Factors affecting the Freezing point in milk:</a:t>
            </a:r>
            <a:br>
              <a:rPr lang="en-US" dirty="0"/>
            </a:br>
            <a:endParaRPr lang="tr-TR" dirty="0"/>
          </a:p>
        </p:txBody>
      </p:sp>
      <p:sp>
        <p:nvSpPr>
          <p:cNvPr id="3" name="İçerik Yer Tutucusu 2"/>
          <p:cNvSpPr>
            <a:spLocks noGrp="1"/>
          </p:cNvSpPr>
          <p:nvPr>
            <p:ph idx="1"/>
          </p:nvPr>
        </p:nvSpPr>
        <p:spPr>
          <a:xfrm>
            <a:off x="677334" y="1930401"/>
            <a:ext cx="8596668" cy="4110962"/>
          </a:xfrm>
        </p:spPr>
        <p:txBody>
          <a:bodyPr>
            <a:noAutofit/>
          </a:bodyPr>
          <a:lstStyle/>
          <a:p>
            <a:r>
              <a:rPr lang="en-US" sz="2400" b="1" dirty="0" smtClean="0">
                <a:solidFill>
                  <a:srgbClr val="7030A0"/>
                </a:solidFill>
              </a:rPr>
              <a:t>Acidity </a:t>
            </a:r>
            <a:r>
              <a:rPr lang="en-US" sz="2400" b="1" dirty="0">
                <a:solidFill>
                  <a:srgbClr val="7030A0"/>
                </a:solidFill>
              </a:rPr>
              <a:t>of the milk: </a:t>
            </a:r>
            <a:r>
              <a:rPr lang="en-US" sz="2400" dirty="0"/>
              <a:t>an increase in the acidity </a:t>
            </a:r>
            <a:r>
              <a:rPr lang="en-US" sz="2400" dirty="0" smtClean="0"/>
              <a:t>of</a:t>
            </a:r>
            <a:r>
              <a:rPr lang="tr-TR" sz="2400" dirty="0" smtClean="0"/>
              <a:t> </a:t>
            </a:r>
            <a:r>
              <a:rPr lang="en-US" sz="2400" dirty="0" smtClean="0"/>
              <a:t>the </a:t>
            </a:r>
            <a:r>
              <a:rPr lang="en-US" sz="2400" dirty="0"/>
              <a:t>milk results in a lower freezing </a:t>
            </a:r>
            <a:r>
              <a:rPr lang="en-US" sz="2400" dirty="0" smtClean="0"/>
              <a:t>point,</a:t>
            </a:r>
            <a:r>
              <a:rPr lang="tr-TR" sz="2400" dirty="0" smtClean="0"/>
              <a:t> </a:t>
            </a:r>
            <a:r>
              <a:rPr lang="en-US" sz="2400" dirty="0" smtClean="0"/>
              <a:t>because </a:t>
            </a:r>
            <a:r>
              <a:rPr lang="en-US" sz="2400" dirty="0"/>
              <a:t>the colloidal minerals dissolved by </a:t>
            </a:r>
            <a:r>
              <a:rPr lang="en-US" sz="2400" dirty="0" smtClean="0"/>
              <a:t>the</a:t>
            </a:r>
            <a:r>
              <a:rPr lang="tr-TR" sz="2400" dirty="0" smtClean="0"/>
              <a:t> </a:t>
            </a:r>
            <a:r>
              <a:rPr lang="en-US" sz="2400" dirty="0" smtClean="0"/>
              <a:t>acid </a:t>
            </a:r>
            <a:r>
              <a:rPr lang="en-US" sz="2400" dirty="0"/>
              <a:t>and this increase the solutes in the milk.</a:t>
            </a:r>
          </a:p>
          <a:p>
            <a:r>
              <a:rPr lang="en-US" sz="2400" b="1" dirty="0" smtClean="0">
                <a:solidFill>
                  <a:srgbClr val="7030A0"/>
                </a:solidFill>
              </a:rPr>
              <a:t>Preservatives</a:t>
            </a:r>
            <a:r>
              <a:rPr lang="en-US" sz="2400" b="1" dirty="0">
                <a:solidFill>
                  <a:srgbClr val="7030A0"/>
                </a:solidFill>
              </a:rPr>
              <a:t>: </a:t>
            </a:r>
            <a:r>
              <a:rPr lang="en-US" sz="2400" dirty="0"/>
              <a:t>Preservatives added to the </a:t>
            </a:r>
            <a:r>
              <a:rPr lang="en-US" sz="2400" dirty="0" smtClean="0"/>
              <a:t>milk</a:t>
            </a:r>
            <a:r>
              <a:rPr lang="tr-TR" sz="2400" dirty="0" smtClean="0"/>
              <a:t> </a:t>
            </a:r>
            <a:r>
              <a:rPr lang="en-US" sz="2400" dirty="0" smtClean="0"/>
              <a:t>will </a:t>
            </a:r>
            <a:r>
              <a:rPr lang="en-US" sz="2400" dirty="0"/>
              <a:t>increase the materials held in solution </a:t>
            </a:r>
            <a:r>
              <a:rPr lang="en-US" sz="2400" dirty="0" smtClean="0"/>
              <a:t>which</a:t>
            </a:r>
            <a:r>
              <a:rPr lang="tr-TR" sz="2400" dirty="0" smtClean="0"/>
              <a:t> </a:t>
            </a:r>
            <a:r>
              <a:rPr lang="en-US" sz="2400" dirty="0" smtClean="0"/>
              <a:t>tends </a:t>
            </a:r>
            <a:r>
              <a:rPr lang="en-US" sz="2400" dirty="0"/>
              <a:t>to lower F.P.</a:t>
            </a:r>
          </a:p>
          <a:p>
            <a:r>
              <a:rPr lang="en-US" sz="2400" b="1" dirty="0" smtClean="0">
                <a:solidFill>
                  <a:srgbClr val="7030A0"/>
                </a:solidFill>
              </a:rPr>
              <a:t>Species </a:t>
            </a:r>
            <a:r>
              <a:rPr lang="en-US" sz="2400" b="1" dirty="0">
                <a:solidFill>
                  <a:srgbClr val="7030A0"/>
                </a:solidFill>
              </a:rPr>
              <a:t>of animal: </a:t>
            </a:r>
            <a:r>
              <a:rPr lang="en-US" sz="2400" dirty="0"/>
              <a:t>The F.P. of milk </a:t>
            </a:r>
            <a:r>
              <a:rPr lang="en-US" sz="2400" dirty="0" smtClean="0"/>
              <a:t>differs</a:t>
            </a:r>
            <a:r>
              <a:rPr lang="tr-TR" sz="2400" dirty="0" smtClean="0"/>
              <a:t> </a:t>
            </a:r>
            <a:r>
              <a:rPr lang="en-US" sz="2400" dirty="0" smtClean="0"/>
              <a:t>between </a:t>
            </a:r>
            <a:r>
              <a:rPr lang="en-US" sz="2400" dirty="0"/>
              <a:t>species of animal and this </a:t>
            </a:r>
            <a:r>
              <a:rPr lang="en-US" sz="2400" dirty="0" smtClean="0"/>
              <a:t>depends</a:t>
            </a:r>
            <a:r>
              <a:rPr lang="tr-TR" sz="2400" dirty="0" smtClean="0"/>
              <a:t> </a:t>
            </a:r>
            <a:r>
              <a:rPr lang="en-US" sz="2400" dirty="0" smtClean="0"/>
              <a:t>upon </a:t>
            </a:r>
            <a:r>
              <a:rPr lang="en-US" sz="2400" dirty="0"/>
              <a:t>the amount of lactose and ash in the milk </a:t>
            </a:r>
            <a:r>
              <a:rPr lang="en-US" sz="2400" dirty="0" smtClean="0"/>
              <a:t>of</a:t>
            </a:r>
            <a:r>
              <a:rPr lang="tr-TR" sz="2400" dirty="0" smtClean="0"/>
              <a:t> </a:t>
            </a:r>
            <a:r>
              <a:rPr lang="en-US" sz="2400" dirty="0" smtClean="0"/>
              <a:t>each </a:t>
            </a:r>
            <a:r>
              <a:rPr lang="en-US" sz="2400" dirty="0"/>
              <a:t>species.</a:t>
            </a:r>
            <a:endParaRPr lang="tr-TR" sz="2400" dirty="0"/>
          </a:p>
        </p:txBody>
      </p:sp>
    </p:spTree>
    <p:extLst>
      <p:ext uri="{BB962C8B-B14F-4D97-AF65-F5344CB8AC3E}">
        <p14:creationId xmlns:p14="http://schemas.microsoft.com/office/powerpoint/2010/main" val="16728793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en-US" dirty="0"/>
              <a:t>Boiling </a:t>
            </a:r>
            <a:r>
              <a:rPr lang="en-US" dirty="0" smtClean="0"/>
              <a:t>point</a:t>
            </a:r>
            <a:endParaRPr lang="tr-TR" dirty="0"/>
          </a:p>
        </p:txBody>
      </p:sp>
      <p:sp>
        <p:nvSpPr>
          <p:cNvPr id="3" name="İçerik Yer Tutucusu 2"/>
          <p:cNvSpPr>
            <a:spLocks noGrp="1"/>
          </p:cNvSpPr>
          <p:nvPr>
            <p:ph idx="1"/>
          </p:nvPr>
        </p:nvSpPr>
        <p:spPr/>
        <p:txBody>
          <a:bodyPr>
            <a:normAutofit/>
          </a:bodyPr>
          <a:lstStyle/>
          <a:p>
            <a:r>
              <a:rPr lang="en-US" sz="2400" dirty="0" smtClean="0"/>
              <a:t>Milk </a:t>
            </a:r>
            <a:r>
              <a:rPr lang="en-US" sz="2400" dirty="0"/>
              <a:t>is slightly heavier than water, and </a:t>
            </a:r>
            <a:r>
              <a:rPr lang="en-US" sz="2400" dirty="0" smtClean="0"/>
              <a:t>since</a:t>
            </a:r>
            <a:r>
              <a:rPr lang="tr-TR" sz="2400" dirty="0" smtClean="0"/>
              <a:t> </a:t>
            </a:r>
            <a:r>
              <a:rPr lang="en-US" sz="2400" dirty="0" smtClean="0"/>
              <a:t>the </a:t>
            </a:r>
            <a:r>
              <a:rPr lang="en-US" sz="2400" dirty="0"/>
              <a:t>boiling point of a liquid is influenced </a:t>
            </a:r>
            <a:r>
              <a:rPr lang="en-US" sz="2400" dirty="0" smtClean="0"/>
              <a:t>by</a:t>
            </a:r>
            <a:r>
              <a:rPr lang="tr-TR" sz="2400" dirty="0" smtClean="0"/>
              <a:t> </a:t>
            </a:r>
            <a:r>
              <a:rPr lang="en-US" sz="2400" dirty="0" smtClean="0"/>
              <a:t>factors </a:t>
            </a:r>
            <a:r>
              <a:rPr lang="en-US" sz="2400" dirty="0"/>
              <a:t>responsible for its specific gravity, </a:t>
            </a:r>
            <a:r>
              <a:rPr lang="en-US" sz="2400" dirty="0" smtClean="0"/>
              <a:t>milk</a:t>
            </a:r>
            <a:r>
              <a:rPr lang="tr-TR" sz="2400" dirty="0" smtClean="0"/>
              <a:t> </a:t>
            </a:r>
            <a:r>
              <a:rPr lang="en-US" sz="2400" dirty="0" smtClean="0"/>
              <a:t>boils </a:t>
            </a:r>
            <a:r>
              <a:rPr lang="en-US" sz="2400" dirty="0"/>
              <a:t>at a temperature slightly above that </a:t>
            </a:r>
            <a:r>
              <a:rPr lang="en-US" sz="2400" dirty="0" smtClean="0"/>
              <a:t>of</a:t>
            </a:r>
            <a:r>
              <a:rPr lang="tr-TR" sz="2400" dirty="0" smtClean="0"/>
              <a:t> </a:t>
            </a:r>
            <a:r>
              <a:rPr lang="en-US" sz="2400" dirty="0" smtClean="0"/>
              <a:t>water</a:t>
            </a:r>
            <a:r>
              <a:rPr lang="en-US" sz="2400" dirty="0"/>
              <a:t>. </a:t>
            </a:r>
            <a:endParaRPr lang="tr-TR" sz="2400" dirty="0" smtClean="0"/>
          </a:p>
          <a:p>
            <a:r>
              <a:rPr lang="en-US" sz="2400" dirty="0" smtClean="0"/>
              <a:t>Water </a:t>
            </a:r>
            <a:r>
              <a:rPr lang="en-US" sz="2400" dirty="0"/>
              <a:t>boils at 100ºC </a:t>
            </a:r>
            <a:r>
              <a:rPr lang="en-US" sz="2400" dirty="0" smtClean="0"/>
              <a:t>at sea</a:t>
            </a:r>
            <a:r>
              <a:rPr lang="tr-TR" sz="2400" dirty="0" smtClean="0"/>
              <a:t> </a:t>
            </a:r>
            <a:r>
              <a:rPr lang="en-US" sz="2400" dirty="0" smtClean="0"/>
              <a:t>level </a:t>
            </a:r>
            <a:r>
              <a:rPr lang="en-US" sz="2400" dirty="0"/>
              <a:t>and average milk boils at </a:t>
            </a:r>
            <a:r>
              <a:rPr lang="en-US" sz="2400" b="1" dirty="0" smtClean="0">
                <a:solidFill>
                  <a:schemeClr val="accent5">
                    <a:lumMod val="75000"/>
                  </a:schemeClr>
                </a:solidFill>
              </a:rPr>
              <a:t>100.17ºC</a:t>
            </a:r>
            <a:r>
              <a:rPr lang="tr-TR" sz="2400" b="1" dirty="0" smtClean="0">
                <a:solidFill>
                  <a:schemeClr val="accent5">
                    <a:lumMod val="75000"/>
                  </a:schemeClr>
                </a:solidFill>
              </a:rPr>
              <a:t>.</a:t>
            </a:r>
            <a:endParaRPr lang="tr-TR" sz="2400" b="1" dirty="0">
              <a:solidFill>
                <a:schemeClr val="accent5">
                  <a:lumMod val="75000"/>
                </a:schemeClr>
              </a:solidFill>
            </a:endParaRPr>
          </a:p>
        </p:txBody>
      </p:sp>
    </p:spTree>
    <p:extLst>
      <p:ext uri="{BB962C8B-B14F-4D97-AF65-F5344CB8AC3E}">
        <p14:creationId xmlns:p14="http://schemas.microsoft.com/office/powerpoint/2010/main" val="6071350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Surface</a:t>
            </a:r>
            <a:r>
              <a:rPr lang="tr-TR" dirty="0" smtClean="0"/>
              <a:t> </a:t>
            </a:r>
            <a:r>
              <a:rPr lang="tr-TR" dirty="0" err="1" smtClean="0"/>
              <a:t>tension</a:t>
            </a:r>
            <a:endParaRPr lang="tr-TR" dirty="0"/>
          </a:p>
        </p:txBody>
      </p:sp>
      <p:sp>
        <p:nvSpPr>
          <p:cNvPr id="3" name="İçerik Yer Tutucusu 2"/>
          <p:cNvSpPr>
            <a:spLocks noGrp="1"/>
          </p:cNvSpPr>
          <p:nvPr>
            <p:ph idx="1"/>
          </p:nvPr>
        </p:nvSpPr>
        <p:spPr>
          <a:xfrm>
            <a:off x="677334" y="1506828"/>
            <a:ext cx="9303793" cy="4405745"/>
          </a:xfrm>
        </p:spPr>
        <p:txBody>
          <a:bodyPr>
            <a:noAutofit/>
          </a:bodyPr>
          <a:lstStyle/>
          <a:p>
            <a:r>
              <a:rPr lang="en-US" sz="2400" dirty="0"/>
              <a:t>At the surface of liquids there is a force which tends to contract that surface</a:t>
            </a:r>
            <a:r>
              <a:rPr lang="en-US" sz="2400" dirty="0" smtClean="0"/>
              <a:t>.</a:t>
            </a:r>
            <a:endParaRPr lang="tr-TR" sz="2400" dirty="0" smtClean="0"/>
          </a:p>
          <a:p>
            <a:r>
              <a:rPr lang="en-US" sz="2400" dirty="0" smtClean="0"/>
              <a:t>The </a:t>
            </a:r>
            <a:r>
              <a:rPr lang="en-US" sz="2400" dirty="0"/>
              <a:t>force </a:t>
            </a:r>
            <a:r>
              <a:rPr lang="tr-TR" sz="2400" dirty="0" smtClean="0"/>
              <a:t>i</a:t>
            </a:r>
            <a:r>
              <a:rPr lang="en-US" sz="2400" dirty="0" smtClean="0"/>
              <a:t>s </a:t>
            </a:r>
            <a:r>
              <a:rPr lang="en-US" sz="2400" dirty="0"/>
              <a:t>seen in falling drops which assume a spherical shape thus bringing the ratio of surface to volume to a </a:t>
            </a:r>
            <a:r>
              <a:rPr lang="tr-TR" sz="2400" dirty="0" err="1" smtClean="0"/>
              <a:t>m</a:t>
            </a:r>
            <a:r>
              <a:rPr lang="en-US" sz="2400" dirty="0" err="1" smtClean="0"/>
              <a:t>ininum</a:t>
            </a:r>
            <a:r>
              <a:rPr lang="en-US" sz="2400" dirty="0" smtClean="0"/>
              <a:t> </a:t>
            </a:r>
            <a:r>
              <a:rPr lang="en-US" sz="2400" dirty="0"/>
              <a:t>value. </a:t>
            </a:r>
            <a:endParaRPr lang="tr-TR" sz="2400" dirty="0" smtClean="0"/>
          </a:p>
          <a:p>
            <a:r>
              <a:rPr lang="en-US" sz="2400" dirty="0" smtClean="0"/>
              <a:t>This </a:t>
            </a:r>
            <a:r>
              <a:rPr lang="en-US" sz="2400" dirty="0"/>
              <a:t>force is known as surface tension. </a:t>
            </a:r>
            <a:endParaRPr lang="tr-TR" sz="2400" dirty="0" smtClean="0"/>
          </a:p>
          <a:p>
            <a:r>
              <a:rPr lang="en-US" sz="2400" dirty="0" smtClean="0"/>
              <a:t>The </a:t>
            </a:r>
            <a:r>
              <a:rPr lang="en-US" sz="2400" dirty="0"/>
              <a:t>surface tension is measured in terms of the force per unit length and generally is reported in dynes per centimeter. </a:t>
            </a:r>
            <a:endParaRPr lang="tr-TR" sz="2400" dirty="0" smtClean="0"/>
          </a:p>
          <a:p>
            <a:r>
              <a:rPr lang="tr-TR" sz="2400" dirty="0" err="1" smtClean="0"/>
              <a:t>Surface</a:t>
            </a:r>
            <a:r>
              <a:rPr lang="tr-TR" sz="2400" dirty="0" smtClean="0"/>
              <a:t> </a:t>
            </a:r>
            <a:r>
              <a:rPr lang="tr-TR" sz="2400" dirty="0" err="1" smtClean="0"/>
              <a:t>tension</a:t>
            </a:r>
            <a:r>
              <a:rPr lang="tr-TR" sz="2400" dirty="0" smtClean="0"/>
              <a:t> </a:t>
            </a:r>
            <a:r>
              <a:rPr lang="tr-TR" sz="2400" dirty="0"/>
              <a:t>of </a:t>
            </a:r>
            <a:r>
              <a:rPr lang="tr-TR" sz="2400" dirty="0" err="1"/>
              <a:t>milk</a:t>
            </a:r>
            <a:r>
              <a:rPr lang="tr-TR" sz="2400" dirty="0"/>
              <a:t> is </a:t>
            </a:r>
            <a:r>
              <a:rPr lang="tr-TR" sz="2400" dirty="0" err="1"/>
              <a:t>about</a:t>
            </a:r>
            <a:r>
              <a:rPr lang="tr-TR" sz="2400" dirty="0"/>
              <a:t> </a:t>
            </a:r>
            <a:r>
              <a:rPr lang="tr-TR" sz="2400" dirty="0">
                <a:solidFill>
                  <a:schemeClr val="accent5">
                    <a:lumMod val="75000"/>
                  </a:schemeClr>
                </a:solidFill>
              </a:rPr>
              <a:t>52 </a:t>
            </a:r>
            <a:r>
              <a:rPr lang="tr-TR" sz="2400" dirty="0" err="1">
                <a:solidFill>
                  <a:schemeClr val="accent5">
                    <a:lumMod val="75000"/>
                  </a:schemeClr>
                </a:solidFill>
              </a:rPr>
              <a:t>dyne</a:t>
            </a:r>
            <a:r>
              <a:rPr lang="tr-TR" sz="2400" dirty="0">
                <a:solidFill>
                  <a:schemeClr val="accent5">
                    <a:lumMod val="75000"/>
                  </a:schemeClr>
                </a:solidFill>
              </a:rPr>
              <a:t>/cm</a:t>
            </a:r>
            <a:r>
              <a:rPr lang="tr-TR" sz="2400" dirty="0" smtClean="0"/>
              <a:t>.</a:t>
            </a:r>
          </a:p>
          <a:p>
            <a:r>
              <a:rPr lang="en-US" sz="2400" dirty="0"/>
              <a:t>The addition of substances to water may </a:t>
            </a:r>
            <a:r>
              <a:rPr lang="en-US" sz="2400" dirty="0" err="1"/>
              <a:t>caus</a:t>
            </a:r>
            <a:r>
              <a:rPr lang="tr-TR" sz="2400" dirty="0"/>
              <a:t>e</a:t>
            </a:r>
            <a:r>
              <a:rPr lang="en-US" sz="2400" dirty="0"/>
              <a:t> </a:t>
            </a:r>
            <a:r>
              <a:rPr lang="en-US" sz="2400" dirty="0" smtClean="0"/>
              <a:t>a</a:t>
            </a:r>
            <a:r>
              <a:rPr lang="tr-TR" sz="2400" dirty="0" smtClean="0"/>
              <a:t>n</a:t>
            </a:r>
            <a:r>
              <a:rPr lang="en-US" sz="2400" dirty="0" smtClean="0"/>
              <a:t> </a:t>
            </a:r>
            <a:r>
              <a:rPr lang="en-US" sz="2400" dirty="0"/>
              <a:t>increase or a decrease in surface tension. </a:t>
            </a:r>
            <a:endParaRPr lang="tr-TR" sz="2400" dirty="0"/>
          </a:p>
          <a:p>
            <a:endParaRPr lang="tr-TR" sz="2400" dirty="0"/>
          </a:p>
          <a:p>
            <a:endParaRPr lang="tr-TR" sz="2400" dirty="0" smtClean="0"/>
          </a:p>
        </p:txBody>
      </p:sp>
    </p:spTree>
    <p:extLst>
      <p:ext uri="{BB962C8B-B14F-4D97-AF65-F5344CB8AC3E}">
        <p14:creationId xmlns:p14="http://schemas.microsoft.com/office/powerpoint/2010/main" val="27981156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en-US" dirty="0"/>
              <a:t>Viscosity</a:t>
            </a:r>
            <a:br>
              <a:rPr lang="en-US" dirty="0"/>
            </a:br>
            <a:endParaRPr lang="tr-TR" dirty="0"/>
          </a:p>
        </p:txBody>
      </p:sp>
      <p:sp>
        <p:nvSpPr>
          <p:cNvPr id="3" name="İçerik Yer Tutucusu 2"/>
          <p:cNvSpPr>
            <a:spLocks noGrp="1"/>
          </p:cNvSpPr>
          <p:nvPr>
            <p:ph idx="1"/>
          </p:nvPr>
        </p:nvSpPr>
        <p:spPr>
          <a:xfrm>
            <a:off x="677334" y="2352675"/>
            <a:ext cx="8994700" cy="3880773"/>
          </a:xfrm>
        </p:spPr>
        <p:txBody>
          <a:bodyPr>
            <a:noAutofit/>
          </a:bodyPr>
          <a:lstStyle/>
          <a:p>
            <a:r>
              <a:rPr lang="tr-TR" sz="2400" b="1" dirty="0">
                <a:solidFill>
                  <a:schemeClr val="accent5">
                    <a:lumMod val="75000"/>
                  </a:schemeClr>
                </a:solidFill>
              </a:rPr>
              <a:t>V</a:t>
            </a:r>
            <a:r>
              <a:rPr lang="en-US" sz="2400" b="1" dirty="0" err="1" smtClean="0">
                <a:solidFill>
                  <a:schemeClr val="accent5">
                    <a:lumMod val="75000"/>
                  </a:schemeClr>
                </a:solidFill>
              </a:rPr>
              <a:t>iscosity</a:t>
            </a:r>
            <a:r>
              <a:rPr lang="en-US" sz="2400" dirty="0"/>
              <a:t> is the quantity that describes a fluid's resistance to flow</a:t>
            </a:r>
            <a:r>
              <a:rPr lang="en-US" sz="2400" dirty="0" smtClean="0"/>
              <a:t>.</a:t>
            </a:r>
            <a:endParaRPr lang="tr-TR" sz="2400" dirty="0"/>
          </a:p>
          <a:p>
            <a:r>
              <a:rPr lang="en-US" sz="2400" dirty="0" smtClean="0"/>
              <a:t>Viscosity </a:t>
            </a:r>
            <a:r>
              <a:rPr lang="en-US" sz="2400" dirty="0"/>
              <a:t>of </a:t>
            </a:r>
            <a:r>
              <a:rPr lang="tr-TR" sz="2400" dirty="0" err="1" smtClean="0"/>
              <a:t>water</a:t>
            </a:r>
            <a:r>
              <a:rPr lang="tr-TR" sz="2400" dirty="0" smtClean="0"/>
              <a:t> is 1.0 </a:t>
            </a:r>
            <a:r>
              <a:rPr lang="tr-TR" sz="2400" dirty="0" err="1" smtClean="0"/>
              <a:t>and</a:t>
            </a:r>
            <a:r>
              <a:rPr lang="tr-TR" sz="2400" dirty="0" smtClean="0"/>
              <a:t> </a:t>
            </a:r>
            <a:r>
              <a:rPr lang="tr-TR" sz="2400" dirty="0" err="1" smtClean="0"/>
              <a:t>the</a:t>
            </a:r>
            <a:r>
              <a:rPr lang="tr-TR" sz="2400" dirty="0" smtClean="0"/>
              <a:t> </a:t>
            </a:r>
            <a:r>
              <a:rPr lang="tr-TR" sz="2400" dirty="0" err="1" smtClean="0"/>
              <a:t>viscosity</a:t>
            </a:r>
            <a:r>
              <a:rPr lang="tr-TR" sz="2400" dirty="0" smtClean="0"/>
              <a:t> of </a:t>
            </a:r>
            <a:r>
              <a:rPr lang="en-US" sz="2400" dirty="0" smtClean="0"/>
              <a:t>milk </a:t>
            </a:r>
            <a:r>
              <a:rPr lang="tr-TR" sz="2400" dirty="0" smtClean="0"/>
              <a:t>is 1.5-4.2.</a:t>
            </a:r>
            <a:endParaRPr lang="tr-TR" sz="2400" dirty="0"/>
          </a:p>
          <a:p>
            <a:r>
              <a:rPr lang="en-US" sz="2400" dirty="0"/>
              <a:t>The increase in</a:t>
            </a:r>
            <a:r>
              <a:rPr lang="tr-TR" sz="2400" dirty="0"/>
              <a:t> </a:t>
            </a:r>
            <a:r>
              <a:rPr lang="en-US" sz="2400" dirty="0"/>
              <a:t>viscosity is due to the fat and the protein</a:t>
            </a:r>
            <a:r>
              <a:rPr lang="tr-TR" sz="2400" dirty="0"/>
              <a:t> </a:t>
            </a:r>
            <a:r>
              <a:rPr lang="en-US" sz="2400" dirty="0"/>
              <a:t>primarily the casein. </a:t>
            </a:r>
            <a:endParaRPr lang="tr-TR" sz="2400" dirty="0"/>
          </a:p>
          <a:p>
            <a:r>
              <a:rPr lang="tr-TR" sz="2400" dirty="0" err="1"/>
              <a:t>Changing</a:t>
            </a:r>
            <a:r>
              <a:rPr lang="tr-TR" sz="2400" dirty="0"/>
              <a:t> in </a:t>
            </a:r>
            <a:r>
              <a:rPr lang="tr-TR" sz="2400" dirty="0" err="1"/>
              <a:t>viscosity</a:t>
            </a:r>
            <a:r>
              <a:rPr lang="tr-TR" sz="2400" dirty="0"/>
              <a:t> </a:t>
            </a:r>
            <a:r>
              <a:rPr lang="tr-TR" sz="2400" dirty="0" err="1"/>
              <a:t>depending</a:t>
            </a:r>
            <a:r>
              <a:rPr lang="tr-TR" sz="2400" dirty="0"/>
              <a:t> on </a:t>
            </a:r>
            <a:r>
              <a:rPr lang="tr-TR" sz="2400" dirty="0" err="1"/>
              <a:t>the</a:t>
            </a:r>
            <a:r>
              <a:rPr lang="tr-TR" sz="2400" dirty="0"/>
              <a:t> </a:t>
            </a:r>
            <a:r>
              <a:rPr lang="tr-TR" sz="2400" dirty="0" err="1"/>
              <a:t>fat</a:t>
            </a:r>
            <a:r>
              <a:rPr lang="tr-TR" sz="2400" dirty="0"/>
              <a:t> rate is </a:t>
            </a:r>
            <a:r>
              <a:rPr lang="tr-TR" sz="2400" dirty="0" err="1"/>
              <a:t>due</a:t>
            </a:r>
            <a:r>
              <a:rPr lang="tr-TR" sz="2400" dirty="0"/>
              <a:t> </a:t>
            </a:r>
            <a:r>
              <a:rPr lang="tr-TR" sz="2400" dirty="0" err="1"/>
              <a:t>to</a:t>
            </a:r>
            <a:r>
              <a:rPr lang="tr-TR" sz="2400" dirty="0"/>
              <a:t> </a:t>
            </a:r>
            <a:r>
              <a:rPr lang="tr-TR" sz="2400" dirty="0" err="1"/>
              <a:t>the</a:t>
            </a:r>
            <a:r>
              <a:rPr lang="tr-TR" sz="2400" dirty="0"/>
              <a:t> </a:t>
            </a:r>
            <a:r>
              <a:rPr lang="tr-TR" sz="2400" dirty="0" err="1"/>
              <a:t>fat</a:t>
            </a:r>
            <a:r>
              <a:rPr lang="tr-TR" sz="2400" dirty="0"/>
              <a:t> </a:t>
            </a:r>
            <a:r>
              <a:rPr lang="tr-TR" sz="2400" dirty="0" err="1"/>
              <a:t>globules</a:t>
            </a:r>
            <a:r>
              <a:rPr lang="tr-TR" sz="2400" dirty="0"/>
              <a:t> </a:t>
            </a:r>
            <a:r>
              <a:rPr lang="tr-TR" sz="2400" dirty="0" err="1"/>
              <a:t>have</a:t>
            </a:r>
            <a:r>
              <a:rPr lang="tr-TR" sz="2400" dirty="0"/>
              <a:t> </a:t>
            </a:r>
            <a:r>
              <a:rPr lang="tr-TR" sz="2400" dirty="0" err="1"/>
              <a:t>different</a:t>
            </a:r>
            <a:r>
              <a:rPr lang="tr-TR" sz="2400" dirty="0"/>
              <a:t> </a:t>
            </a:r>
            <a:r>
              <a:rPr lang="tr-TR" sz="2400" dirty="0" err="1"/>
              <a:t>sizes</a:t>
            </a:r>
            <a:r>
              <a:rPr lang="tr-TR" sz="2400" dirty="0"/>
              <a:t>.</a:t>
            </a:r>
          </a:p>
          <a:p>
            <a:endParaRPr lang="en-US" sz="2400" dirty="0"/>
          </a:p>
          <a:p>
            <a:endParaRPr lang="tr-TR" sz="2400" dirty="0" smtClean="0"/>
          </a:p>
          <a:p>
            <a:endParaRPr lang="en-US" sz="2400" dirty="0"/>
          </a:p>
          <a:p>
            <a:endParaRPr lang="tr-TR" sz="2400" dirty="0"/>
          </a:p>
        </p:txBody>
      </p:sp>
    </p:spTree>
    <p:extLst>
      <p:ext uri="{BB962C8B-B14F-4D97-AF65-F5344CB8AC3E}">
        <p14:creationId xmlns:p14="http://schemas.microsoft.com/office/powerpoint/2010/main" val="38117987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Viscosity</a:t>
            </a:r>
            <a:r>
              <a:rPr lang="en-US" dirty="0"/>
              <a:t/>
            </a:r>
            <a:br>
              <a:rPr lang="en-US" dirty="0"/>
            </a:br>
            <a:endParaRPr lang="tr-TR" dirty="0"/>
          </a:p>
        </p:txBody>
      </p:sp>
      <p:sp>
        <p:nvSpPr>
          <p:cNvPr id="3" name="İçerik Yer Tutucusu 2"/>
          <p:cNvSpPr>
            <a:spLocks noGrp="1"/>
          </p:cNvSpPr>
          <p:nvPr>
            <p:ph idx="1"/>
          </p:nvPr>
        </p:nvSpPr>
        <p:spPr>
          <a:xfrm>
            <a:off x="677334" y="1632556"/>
            <a:ext cx="8596668" cy="3880773"/>
          </a:xfrm>
        </p:spPr>
        <p:txBody>
          <a:bodyPr>
            <a:normAutofit lnSpcReduction="10000"/>
          </a:bodyPr>
          <a:lstStyle/>
          <a:p>
            <a:pPr marL="0" indent="0">
              <a:buNone/>
            </a:pPr>
            <a:r>
              <a:rPr lang="tr-TR" sz="2400" b="1" dirty="0" err="1">
                <a:solidFill>
                  <a:schemeClr val="accent5">
                    <a:lumMod val="75000"/>
                  </a:schemeClr>
                </a:solidFill>
              </a:rPr>
              <a:t>Temperature</a:t>
            </a:r>
            <a:r>
              <a:rPr lang="tr-TR" sz="2400" b="1" dirty="0">
                <a:solidFill>
                  <a:schemeClr val="accent5">
                    <a:lumMod val="75000"/>
                  </a:schemeClr>
                </a:solidFill>
              </a:rPr>
              <a:t>:</a:t>
            </a:r>
          </a:p>
          <a:p>
            <a:r>
              <a:rPr lang="en-US" sz="2400" dirty="0"/>
              <a:t>cooler temperatures increase viscosity due to the increased </a:t>
            </a:r>
            <a:r>
              <a:rPr lang="en-US" sz="2400" dirty="0" err="1"/>
              <a:t>voluminosity</a:t>
            </a:r>
            <a:r>
              <a:rPr lang="en-US" sz="2400" dirty="0"/>
              <a:t> of casein micelles</a:t>
            </a:r>
            <a:endParaRPr lang="tr-TR" sz="2400" dirty="0"/>
          </a:p>
          <a:p>
            <a:r>
              <a:rPr lang="en-US" sz="2400" dirty="0"/>
              <a:t>temperatures above 65° C increase viscosity due to the denaturation of whey </a:t>
            </a:r>
            <a:r>
              <a:rPr lang="en-US" sz="2400" dirty="0" smtClean="0"/>
              <a:t>proteins</a:t>
            </a:r>
            <a:endParaRPr lang="tr-TR" sz="2400" dirty="0" smtClean="0"/>
          </a:p>
          <a:p>
            <a:endParaRPr lang="tr-TR" sz="2400" dirty="0"/>
          </a:p>
          <a:p>
            <a:pPr marL="0" indent="0">
              <a:buNone/>
            </a:pPr>
            <a:r>
              <a:rPr lang="en-US" sz="2400" b="1" dirty="0" smtClean="0">
                <a:solidFill>
                  <a:schemeClr val="accent5">
                    <a:lumMod val="75000"/>
                  </a:schemeClr>
                </a:solidFill>
              </a:rPr>
              <a:t>pH</a:t>
            </a:r>
            <a:r>
              <a:rPr lang="tr-TR" sz="2400" b="1" dirty="0" smtClean="0">
                <a:solidFill>
                  <a:schemeClr val="accent5">
                    <a:lumMod val="75000"/>
                  </a:schemeClr>
                </a:solidFill>
              </a:rPr>
              <a:t>:</a:t>
            </a:r>
          </a:p>
          <a:p>
            <a:pPr marL="0" indent="0">
              <a:buNone/>
            </a:pPr>
            <a:r>
              <a:rPr lang="en-US" sz="2400" dirty="0" smtClean="0"/>
              <a:t>an </a:t>
            </a:r>
            <a:r>
              <a:rPr lang="en-US" sz="2400" dirty="0"/>
              <a:t>increase </a:t>
            </a:r>
            <a:r>
              <a:rPr lang="tr-TR" sz="2400" dirty="0" err="1" smtClean="0"/>
              <a:t>or</a:t>
            </a:r>
            <a:r>
              <a:rPr lang="tr-TR" sz="2400" dirty="0" smtClean="0"/>
              <a:t> </a:t>
            </a:r>
            <a:r>
              <a:rPr lang="tr-TR" sz="2400" dirty="0" err="1" smtClean="0"/>
              <a:t>decreases</a:t>
            </a:r>
            <a:r>
              <a:rPr lang="tr-TR" sz="2400" dirty="0" smtClean="0"/>
              <a:t> </a:t>
            </a:r>
            <a:r>
              <a:rPr lang="en-US" sz="2400" dirty="0" smtClean="0"/>
              <a:t>in </a:t>
            </a:r>
            <a:r>
              <a:rPr lang="en-US" sz="2400" dirty="0"/>
              <a:t>pH of milk also causes an increase in casein micelle </a:t>
            </a:r>
            <a:r>
              <a:rPr lang="en-US" sz="2400" dirty="0" err="1"/>
              <a:t>voluminosity</a:t>
            </a:r>
            <a:r>
              <a:rPr lang="tr-TR" sz="2400" dirty="0"/>
              <a:t>.</a:t>
            </a:r>
            <a:endParaRPr lang="en-US" sz="2400" dirty="0"/>
          </a:p>
          <a:p>
            <a:endParaRPr lang="tr-TR" sz="2400" dirty="0" smtClean="0"/>
          </a:p>
        </p:txBody>
      </p:sp>
    </p:spTree>
    <p:extLst>
      <p:ext uri="{BB962C8B-B14F-4D97-AF65-F5344CB8AC3E}">
        <p14:creationId xmlns:p14="http://schemas.microsoft.com/office/powerpoint/2010/main" val="7102892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a:t>Electrical conductivity</a:t>
            </a:r>
            <a:endParaRPr lang="tr-TR" dirty="0"/>
          </a:p>
        </p:txBody>
      </p:sp>
      <p:sp>
        <p:nvSpPr>
          <p:cNvPr id="3" name="İçerik Yer Tutucusu 2"/>
          <p:cNvSpPr>
            <a:spLocks noGrp="1"/>
          </p:cNvSpPr>
          <p:nvPr>
            <p:ph idx="1"/>
          </p:nvPr>
        </p:nvSpPr>
        <p:spPr/>
        <p:txBody>
          <a:bodyPr>
            <a:normAutofit/>
          </a:bodyPr>
          <a:lstStyle/>
          <a:p>
            <a:r>
              <a:rPr lang="en-US" sz="2400" dirty="0" smtClean="0"/>
              <a:t>is </a:t>
            </a:r>
            <a:r>
              <a:rPr lang="en-US" sz="2400" dirty="0"/>
              <a:t>mainly due to its soluble salt fraction. </a:t>
            </a:r>
            <a:endParaRPr lang="tr-TR" sz="2400" dirty="0" smtClean="0"/>
          </a:p>
          <a:p>
            <a:r>
              <a:rPr lang="en-US" sz="2400" dirty="0" smtClean="0"/>
              <a:t>Lactose </a:t>
            </a:r>
            <a:r>
              <a:rPr lang="en-US" sz="2400" dirty="0"/>
              <a:t>does not conduct current, and fat decreases conductivity. </a:t>
            </a:r>
            <a:endParaRPr lang="tr-TR" sz="2400" dirty="0" smtClean="0"/>
          </a:p>
          <a:p>
            <a:r>
              <a:rPr lang="en-US" sz="2400" dirty="0" smtClean="0"/>
              <a:t>The </a:t>
            </a:r>
            <a:r>
              <a:rPr lang="en-US" sz="2400" dirty="0"/>
              <a:t>contribution of proteins and peptides is of minor importance</a:t>
            </a:r>
            <a:r>
              <a:rPr lang="en-US" sz="2400" dirty="0" smtClean="0"/>
              <a:t>.</a:t>
            </a:r>
            <a:endParaRPr lang="en-US" sz="2400" dirty="0"/>
          </a:p>
        </p:txBody>
      </p:sp>
    </p:spTree>
    <p:extLst>
      <p:ext uri="{BB962C8B-B14F-4D97-AF65-F5344CB8AC3E}">
        <p14:creationId xmlns:p14="http://schemas.microsoft.com/office/powerpoint/2010/main" val="10021664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en-US" dirty="0"/>
              <a:t>Physical and chemical properties </a:t>
            </a:r>
            <a:r>
              <a:rPr lang="tr-TR" dirty="0"/>
              <a:t>of </a:t>
            </a:r>
            <a:r>
              <a:rPr lang="tr-TR" dirty="0" err="1"/>
              <a:t>milk</a:t>
            </a:r>
            <a:r>
              <a:rPr lang="tr-TR" dirty="0"/>
              <a:t>;</a:t>
            </a:r>
            <a:r>
              <a:rPr lang="en-US" dirty="0"/>
              <a:t> </a:t>
            </a:r>
            <a:r>
              <a:rPr lang="tr-TR" dirty="0"/>
              <a:t/>
            </a:r>
            <a:br>
              <a:rPr lang="tr-TR" dirty="0"/>
            </a:br>
            <a:endParaRPr lang="tr-TR" dirty="0"/>
          </a:p>
        </p:txBody>
      </p:sp>
      <p:sp>
        <p:nvSpPr>
          <p:cNvPr id="3" name="İçerik Yer Tutucusu 2"/>
          <p:cNvSpPr>
            <a:spLocks noGrp="1"/>
          </p:cNvSpPr>
          <p:nvPr>
            <p:ph sz="half" idx="1"/>
          </p:nvPr>
        </p:nvSpPr>
        <p:spPr/>
        <p:txBody>
          <a:bodyPr>
            <a:normAutofit/>
          </a:bodyPr>
          <a:lstStyle/>
          <a:p>
            <a:pPr>
              <a:buFont typeface="Wingdings" panose="05000000000000000000" pitchFamily="2" charset="2"/>
              <a:buChar char="ü"/>
            </a:pPr>
            <a:r>
              <a:rPr lang="tr-TR" sz="2400" dirty="0"/>
              <a:t>D</a:t>
            </a:r>
            <a:r>
              <a:rPr lang="en-US" sz="2400" dirty="0" err="1"/>
              <a:t>ensity</a:t>
            </a:r>
            <a:r>
              <a:rPr lang="en-US" sz="2400" dirty="0"/>
              <a:t> </a:t>
            </a:r>
            <a:endParaRPr lang="tr-TR" sz="2400" dirty="0"/>
          </a:p>
          <a:p>
            <a:pPr>
              <a:buFont typeface="Wingdings" panose="05000000000000000000" pitchFamily="2" charset="2"/>
              <a:buChar char="ü"/>
            </a:pPr>
            <a:r>
              <a:rPr lang="tr-TR" sz="2400" dirty="0" err="1"/>
              <a:t>Non-fat</a:t>
            </a:r>
            <a:r>
              <a:rPr lang="tr-TR" sz="2400" dirty="0"/>
              <a:t> </a:t>
            </a:r>
            <a:r>
              <a:rPr lang="tr-TR" sz="2400" dirty="0" err="1"/>
              <a:t>Dry</a:t>
            </a:r>
            <a:r>
              <a:rPr lang="tr-TR" sz="2400" dirty="0"/>
              <a:t> </a:t>
            </a:r>
            <a:r>
              <a:rPr lang="tr-TR" sz="2400" dirty="0" err="1"/>
              <a:t>Matter</a:t>
            </a:r>
            <a:endParaRPr lang="tr-TR" sz="2400" dirty="0"/>
          </a:p>
          <a:p>
            <a:pPr>
              <a:buFont typeface="Wingdings" panose="05000000000000000000" pitchFamily="2" charset="2"/>
              <a:buChar char="ü"/>
            </a:pPr>
            <a:r>
              <a:rPr lang="en-US" sz="2400" dirty="0"/>
              <a:t>pH</a:t>
            </a:r>
            <a:endParaRPr lang="tr-TR" sz="2400" dirty="0"/>
          </a:p>
          <a:p>
            <a:pPr>
              <a:buFont typeface="Wingdings" panose="05000000000000000000" pitchFamily="2" charset="2"/>
              <a:buChar char="ü"/>
            </a:pPr>
            <a:r>
              <a:rPr lang="tr-TR" sz="2400" dirty="0"/>
              <a:t>A</a:t>
            </a:r>
            <a:r>
              <a:rPr lang="en-US" sz="2400" dirty="0" err="1"/>
              <a:t>cidity</a:t>
            </a:r>
            <a:r>
              <a:rPr lang="en-US" sz="2400" dirty="0"/>
              <a:t> </a:t>
            </a:r>
            <a:endParaRPr lang="tr-TR" sz="2400" dirty="0"/>
          </a:p>
          <a:p>
            <a:pPr>
              <a:buFont typeface="Wingdings" panose="05000000000000000000" pitchFamily="2" charset="2"/>
              <a:buChar char="ü"/>
            </a:pPr>
            <a:r>
              <a:rPr lang="tr-TR" sz="2400" dirty="0"/>
              <a:t>F</a:t>
            </a:r>
            <a:r>
              <a:rPr lang="en-US" sz="2400" dirty="0" err="1"/>
              <a:t>reezing</a:t>
            </a:r>
            <a:r>
              <a:rPr lang="en-US" sz="2400" dirty="0"/>
              <a:t> point </a:t>
            </a:r>
            <a:endParaRPr lang="tr-TR" sz="2400" dirty="0"/>
          </a:p>
          <a:p>
            <a:pPr>
              <a:buFont typeface="Wingdings" panose="05000000000000000000" pitchFamily="2" charset="2"/>
              <a:buChar char="ü"/>
            </a:pPr>
            <a:r>
              <a:rPr lang="tr-TR" sz="2400" dirty="0" err="1"/>
              <a:t>Boiling</a:t>
            </a:r>
            <a:r>
              <a:rPr lang="tr-TR" sz="2400" dirty="0"/>
              <a:t> </a:t>
            </a:r>
            <a:r>
              <a:rPr lang="tr-TR" sz="2400" dirty="0" err="1" smtClean="0"/>
              <a:t>point</a:t>
            </a:r>
            <a:endParaRPr lang="tr-TR" sz="2400" dirty="0" smtClean="0"/>
          </a:p>
          <a:p>
            <a:pPr>
              <a:buFont typeface="Wingdings" panose="05000000000000000000" pitchFamily="2" charset="2"/>
              <a:buChar char="ü"/>
            </a:pPr>
            <a:endParaRPr lang="tr-TR" dirty="0"/>
          </a:p>
          <a:p>
            <a:pPr>
              <a:buFont typeface="Wingdings" panose="05000000000000000000" pitchFamily="2" charset="2"/>
              <a:buChar char="ü"/>
            </a:pPr>
            <a:endParaRPr lang="tr-TR" dirty="0"/>
          </a:p>
        </p:txBody>
      </p:sp>
      <p:sp>
        <p:nvSpPr>
          <p:cNvPr id="4" name="İçerik Yer Tutucusu 3"/>
          <p:cNvSpPr>
            <a:spLocks noGrp="1"/>
          </p:cNvSpPr>
          <p:nvPr>
            <p:ph sz="half" idx="2"/>
          </p:nvPr>
        </p:nvSpPr>
        <p:spPr/>
        <p:txBody>
          <a:bodyPr>
            <a:normAutofit/>
          </a:bodyPr>
          <a:lstStyle/>
          <a:p>
            <a:pPr>
              <a:buFont typeface="Wingdings" panose="05000000000000000000" pitchFamily="2" charset="2"/>
              <a:buChar char="ü"/>
            </a:pPr>
            <a:r>
              <a:rPr lang="tr-TR" sz="2400" dirty="0" err="1"/>
              <a:t>Surface</a:t>
            </a:r>
            <a:r>
              <a:rPr lang="tr-TR" sz="2400" dirty="0"/>
              <a:t> </a:t>
            </a:r>
            <a:r>
              <a:rPr lang="tr-TR" sz="2400" dirty="0" err="1"/>
              <a:t>tension</a:t>
            </a:r>
            <a:endParaRPr lang="tr-TR" sz="2400" dirty="0"/>
          </a:p>
          <a:p>
            <a:pPr>
              <a:buFont typeface="Wingdings" panose="05000000000000000000" pitchFamily="2" charset="2"/>
              <a:buChar char="ü"/>
            </a:pPr>
            <a:r>
              <a:rPr lang="tr-TR" sz="2400" dirty="0" err="1"/>
              <a:t>Viscosity</a:t>
            </a:r>
            <a:endParaRPr lang="tr-TR" sz="2400" dirty="0"/>
          </a:p>
          <a:p>
            <a:pPr>
              <a:buFont typeface="Wingdings" panose="05000000000000000000" pitchFamily="2" charset="2"/>
              <a:buChar char="ü"/>
            </a:pPr>
            <a:r>
              <a:rPr lang="tr-TR" sz="2400" dirty="0" err="1"/>
              <a:t>Electrical</a:t>
            </a:r>
            <a:r>
              <a:rPr lang="tr-TR" sz="2400" dirty="0"/>
              <a:t> </a:t>
            </a:r>
            <a:r>
              <a:rPr lang="tr-TR" sz="2400" dirty="0" err="1"/>
              <a:t>conductivity</a:t>
            </a:r>
            <a:endParaRPr lang="tr-TR" sz="2400" dirty="0"/>
          </a:p>
          <a:p>
            <a:pPr>
              <a:buFont typeface="Wingdings" panose="05000000000000000000" pitchFamily="2" charset="2"/>
              <a:buChar char="ü"/>
            </a:pPr>
            <a:r>
              <a:rPr lang="tr-TR" sz="2400" dirty="0"/>
              <a:t>Optical </a:t>
            </a:r>
            <a:r>
              <a:rPr lang="tr-TR" sz="2400" dirty="0" err="1"/>
              <a:t>properties</a:t>
            </a:r>
            <a:endParaRPr lang="tr-TR" sz="2400" dirty="0"/>
          </a:p>
          <a:p>
            <a:pPr>
              <a:buFont typeface="Wingdings" panose="05000000000000000000" pitchFamily="2" charset="2"/>
              <a:buChar char="ü"/>
            </a:pPr>
            <a:r>
              <a:rPr lang="tr-TR" sz="2400" dirty="0" err="1"/>
              <a:t>Flavour</a:t>
            </a:r>
            <a:r>
              <a:rPr lang="tr-TR" sz="2400" dirty="0"/>
              <a:t> </a:t>
            </a:r>
          </a:p>
          <a:p>
            <a:endParaRPr lang="tr-TR" sz="2400" dirty="0"/>
          </a:p>
        </p:txBody>
      </p:sp>
    </p:spTree>
    <p:extLst>
      <p:ext uri="{BB962C8B-B14F-4D97-AF65-F5344CB8AC3E}">
        <p14:creationId xmlns:p14="http://schemas.microsoft.com/office/powerpoint/2010/main" val="3635282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a:t>Electrical conductivity</a:t>
            </a:r>
            <a:endParaRPr lang="tr-TR" dirty="0"/>
          </a:p>
        </p:txBody>
      </p:sp>
      <p:sp>
        <p:nvSpPr>
          <p:cNvPr id="3" name="İçerik Yer Tutucusu 2"/>
          <p:cNvSpPr>
            <a:spLocks noGrp="1"/>
          </p:cNvSpPr>
          <p:nvPr>
            <p:ph idx="1"/>
          </p:nvPr>
        </p:nvSpPr>
        <p:spPr/>
        <p:txBody>
          <a:bodyPr>
            <a:normAutofit/>
          </a:bodyPr>
          <a:lstStyle/>
          <a:p>
            <a:r>
              <a:rPr lang="en-US" sz="2400" dirty="0"/>
              <a:t>pH decrease causes hydrogenation of </a:t>
            </a:r>
            <a:r>
              <a:rPr lang="en-US" sz="2400" dirty="0" err="1"/>
              <a:t>monohydrogen</a:t>
            </a:r>
            <a:r>
              <a:rPr lang="en-US" sz="2400" dirty="0"/>
              <a:t> phosphate ions to dihydrogen phosphate ions, which have lower molar conductivity. </a:t>
            </a:r>
            <a:endParaRPr lang="tr-TR" sz="2400" dirty="0"/>
          </a:p>
          <a:p>
            <a:r>
              <a:rPr lang="en-US" sz="2400" dirty="0"/>
              <a:t>Thus, addition of lactic acid to a phosphate buffer solution (pH 6.5) decreases conductivity. </a:t>
            </a:r>
            <a:endParaRPr lang="tr-TR" sz="2400" dirty="0"/>
          </a:p>
          <a:p>
            <a:r>
              <a:rPr lang="en-US" sz="2400" dirty="0" smtClean="0"/>
              <a:t>Fermentation</a:t>
            </a:r>
            <a:r>
              <a:rPr lang="tr-TR" sz="2400" dirty="0" smtClean="0"/>
              <a:t> </a:t>
            </a:r>
            <a:r>
              <a:rPr lang="en-US" sz="2400" dirty="0" smtClean="0"/>
              <a:t>of </a:t>
            </a:r>
            <a:r>
              <a:rPr lang="en-US" sz="2400" dirty="0"/>
              <a:t>lactose to lactic acid sharply increases </a:t>
            </a:r>
            <a:r>
              <a:rPr lang="en-US" sz="2400" dirty="0" smtClean="0"/>
              <a:t>conductivity</a:t>
            </a:r>
            <a:r>
              <a:rPr lang="tr-TR" sz="2400" dirty="0"/>
              <a:t>.</a:t>
            </a:r>
            <a:endParaRPr lang="en-US" sz="2400" dirty="0"/>
          </a:p>
          <a:p>
            <a:endParaRPr lang="tr-TR" sz="2400" dirty="0"/>
          </a:p>
        </p:txBody>
      </p:sp>
    </p:spTree>
    <p:extLst>
      <p:ext uri="{BB962C8B-B14F-4D97-AF65-F5344CB8AC3E}">
        <p14:creationId xmlns:p14="http://schemas.microsoft.com/office/powerpoint/2010/main" val="40807920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en-US" dirty="0"/>
              <a:t>Optical properties</a:t>
            </a:r>
            <a:br>
              <a:rPr lang="en-US" dirty="0"/>
            </a:br>
            <a:endParaRPr lang="tr-TR" dirty="0"/>
          </a:p>
        </p:txBody>
      </p:sp>
      <p:sp>
        <p:nvSpPr>
          <p:cNvPr id="3" name="İçerik Yer Tutucusu 2"/>
          <p:cNvSpPr>
            <a:spLocks noGrp="1"/>
          </p:cNvSpPr>
          <p:nvPr>
            <p:ph idx="1"/>
          </p:nvPr>
        </p:nvSpPr>
        <p:spPr>
          <a:xfrm>
            <a:off x="677334" y="1706881"/>
            <a:ext cx="8596668" cy="4334482"/>
          </a:xfrm>
        </p:spPr>
        <p:txBody>
          <a:bodyPr>
            <a:noAutofit/>
          </a:bodyPr>
          <a:lstStyle/>
          <a:p>
            <a:r>
              <a:rPr lang="en-US" sz="2400" dirty="0" smtClean="0"/>
              <a:t>Optical </a:t>
            </a:r>
            <a:r>
              <a:rPr lang="en-US" sz="2400" dirty="0"/>
              <a:t>properties provide the basis for many rapid, indirect methods of analysis such as proximate analysis by infrared absorbency or light scattering. </a:t>
            </a:r>
            <a:endParaRPr lang="tr-TR" sz="2400" dirty="0" smtClean="0"/>
          </a:p>
          <a:p>
            <a:r>
              <a:rPr lang="en-US" sz="2400" dirty="0" smtClean="0"/>
              <a:t>Optical </a:t>
            </a:r>
            <a:r>
              <a:rPr lang="en-US" sz="2400" dirty="0"/>
              <a:t>properties also determine the appearance of milk and milk products. </a:t>
            </a:r>
            <a:endParaRPr lang="tr-TR" sz="2400" dirty="0" smtClean="0"/>
          </a:p>
          <a:p>
            <a:r>
              <a:rPr lang="en-US" sz="2400" dirty="0" smtClean="0">
                <a:solidFill>
                  <a:schemeClr val="accent5">
                    <a:lumMod val="75000"/>
                  </a:schemeClr>
                </a:solidFill>
              </a:rPr>
              <a:t>Light </a:t>
            </a:r>
            <a:r>
              <a:rPr lang="en-US" sz="2400" dirty="0">
                <a:solidFill>
                  <a:schemeClr val="accent5">
                    <a:lumMod val="75000"/>
                  </a:schemeClr>
                </a:solidFill>
              </a:rPr>
              <a:t>scattering </a:t>
            </a:r>
            <a:r>
              <a:rPr lang="en-US" sz="2400" dirty="0"/>
              <a:t>by fat globules and casein micelles causes milk to appear turbid and opaque. </a:t>
            </a:r>
            <a:endParaRPr lang="tr-TR" sz="2400" dirty="0" smtClean="0"/>
          </a:p>
          <a:p>
            <a:endParaRPr lang="tr-TR" sz="2400" dirty="0"/>
          </a:p>
        </p:txBody>
      </p:sp>
    </p:spTree>
    <p:extLst>
      <p:ext uri="{BB962C8B-B14F-4D97-AF65-F5344CB8AC3E}">
        <p14:creationId xmlns:p14="http://schemas.microsoft.com/office/powerpoint/2010/main" val="33459509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a:t>Optical properties</a:t>
            </a:r>
            <a:br>
              <a:rPr lang="en-US" dirty="0"/>
            </a:br>
            <a:endParaRPr lang="tr-TR" dirty="0"/>
          </a:p>
        </p:txBody>
      </p:sp>
      <p:sp>
        <p:nvSpPr>
          <p:cNvPr id="3" name="İçerik Yer Tutucusu 2"/>
          <p:cNvSpPr>
            <a:spLocks noGrp="1"/>
          </p:cNvSpPr>
          <p:nvPr>
            <p:ph idx="1"/>
          </p:nvPr>
        </p:nvSpPr>
        <p:spPr>
          <a:xfrm>
            <a:off x="677334" y="1776248"/>
            <a:ext cx="8596668" cy="4265115"/>
          </a:xfrm>
        </p:spPr>
        <p:txBody>
          <a:bodyPr>
            <a:normAutofit lnSpcReduction="10000"/>
          </a:bodyPr>
          <a:lstStyle/>
          <a:p>
            <a:r>
              <a:rPr lang="en-US" sz="2400" b="1" dirty="0">
                <a:solidFill>
                  <a:schemeClr val="accent5">
                    <a:lumMod val="75000"/>
                  </a:schemeClr>
                </a:solidFill>
              </a:rPr>
              <a:t>Light scattering </a:t>
            </a:r>
            <a:r>
              <a:rPr lang="en-US" sz="2400" dirty="0"/>
              <a:t>occurs when the wave length of light is near the same magnitude as the particle. </a:t>
            </a:r>
            <a:endParaRPr lang="tr-TR" sz="2400" dirty="0"/>
          </a:p>
          <a:p>
            <a:r>
              <a:rPr lang="en-US" sz="2400" dirty="0"/>
              <a:t>Thus, smaller particles scatter light of shorter wavelengths. </a:t>
            </a:r>
            <a:endParaRPr lang="tr-TR" sz="2400" dirty="0" smtClean="0"/>
          </a:p>
          <a:p>
            <a:r>
              <a:rPr lang="en-US" sz="2400" dirty="0" smtClean="0"/>
              <a:t>Skim </a:t>
            </a:r>
            <a:r>
              <a:rPr lang="en-US" sz="2400" dirty="0"/>
              <a:t>milk appears slightly blue because casein micelles scatter the shorter wavelengths of visible light (blue) more than the red. </a:t>
            </a:r>
            <a:endParaRPr lang="tr-TR" sz="2400" dirty="0" smtClean="0"/>
          </a:p>
          <a:p>
            <a:r>
              <a:rPr lang="en-US" sz="2400" dirty="0" smtClean="0"/>
              <a:t>The </a:t>
            </a:r>
            <a:r>
              <a:rPr lang="en-US" sz="2400" dirty="0"/>
              <a:t>carotenoid precursor of vitamin A, ß -carotene, contained in milk fat, is responsible for the </a:t>
            </a:r>
            <a:r>
              <a:rPr lang="en-US" sz="2400" dirty="0" smtClean="0"/>
              <a:t>‘</a:t>
            </a:r>
            <a:r>
              <a:rPr lang="tr-TR" sz="2400" dirty="0" err="1" smtClean="0"/>
              <a:t>opaque</a:t>
            </a:r>
            <a:r>
              <a:rPr lang="en-US" sz="2400" dirty="0" smtClean="0"/>
              <a:t>' </a:t>
            </a:r>
            <a:r>
              <a:rPr lang="en-US" sz="2400" dirty="0" err="1"/>
              <a:t>colour</a:t>
            </a:r>
            <a:r>
              <a:rPr lang="en-US" sz="2400" dirty="0"/>
              <a:t> of milk. </a:t>
            </a:r>
            <a:endParaRPr lang="tr-TR" sz="2400" dirty="0" smtClean="0"/>
          </a:p>
          <a:p>
            <a:r>
              <a:rPr lang="en-US" sz="2400" dirty="0" smtClean="0"/>
              <a:t>Riboflavin </a:t>
            </a:r>
            <a:r>
              <a:rPr lang="en-US" sz="2400" dirty="0"/>
              <a:t>imparts a greenish </a:t>
            </a:r>
            <a:r>
              <a:rPr lang="en-US" sz="2400" dirty="0" err="1"/>
              <a:t>colour</a:t>
            </a:r>
            <a:r>
              <a:rPr lang="en-US" sz="2400" dirty="0"/>
              <a:t> to whey.</a:t>
            </a:r>
          </a:p>
          <a:p>
            <a:endParaRPr lang="tr-TR" sz="2400" dirty="0"/>
          </a:p>
        </p:txBody>
      </p:sp>
    </p:spTree>
    <p:extLst>
      <p:ext uri="{BB962C8B-B14F-4D97-AF65-F5344CB8AC3E}">
        <p14:creationId xmlns:p14="http://schemas.microsoft.com/office/powerpoint/2010/main" val="31018959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Appearance</a:t>
            </a:r>
            <a:endParaRPr lang="tr-TR" dirty="0"/>
          </a:p>
        </p:txBody>
      </p:sp>
      <p:sp>
        <p:nvSpPr>
          <p:cNvPr id="3" name="İçerik Yer Tutucusu 2"/>
          <p:cNvSpPr>
            <a:spLocks noGrp="1"/>
          </p:cNvSpPr>
          <p:nvPr>
            <p:ph idx="1"/>
          </p:nvPr>
        </p:nvSpPr>
        <p:spPr/>
        <p:txBody>
          <a:bodyPr>
            <a:normAutofit/>
          </a:bodyPr>
          <a:lstStyle/>
          <a:p>
            <a:r>
              <a:rPr lang="en-US" sz="2400" b="1" dirty="0" smtClean="0">
                <a:solidFill>
                  <a:schemeClr val="accent5">
                    <a:lumMod val="75000"/>
                  </a:schemeClr>
                </a:solidFill>
              </a:rPr>
              <a:t>The </a:t>
            </a:r>
            <a:r>
              <a:rPr lang="en-US" sz="2400" b="1" dirty="0">
                <a:solidFill>
                  <a:schemeClr val="accent5">
                    <a:lumMod val="75000"/>
                  </a:schemeClr>
                </a:solidFill>
              </a:rPr>
              <a:t>opacity </a:t>
            </a:r>
            <a:r>
              <a:rPr lang="en-US" sz="2400" dirty="0"/>
              <a:t>of milk is due to its content of suspended particles of fat, proteins, and minerals. </a:t>
            </a:r>
            <a:endParaRPr lang="tr-TR" sz="2400" dirty="0" smtClean="0"/>
          </a:p>
          <a:p>
            <a:r>
              <a:rPr lang="en-US" sz="2400" dirty="0" smtClean="0"/>
              <a:t>The </a:t>
            </a:r>
            <a:r>
              <a:rPr lang="en-US" sz="2400" dirty="0"/>
              <a:t>color varies from white to yellow depending on the carotene content of the fat. </a:t>
            </a:r>
            <a:endParaRPr lang="tr-TR" sz="2400" dirty="0" smtClean="0"/>
          </a:p>
          <a:p>
            <a:r>
              <a:rPr lang="en-US" sz="2400" dirty="0" smtClean="0"/>
              <a:t>Skim </a:t>
            </a:r>
            <a:r>
              <a:rPr lang="en-US" sz="2400" dirty="0"/>
              <a:t>milk is more transparent and has a slightly bluish color. </a:t>
            </a:r>
            <a:endParaRPr lang="tr-TR" sz="2400" dirty="0"/>
          </a:p>
        </p:txBody>
      </p:sp>
    </p:spTree>
    <p:extLst>
      <p:ext uri="{BB962C8B-B14F-4D97-AF65-F5344CB8AC3E}">
        <p14:creationId xmlns:p14="http://schemas.microsoft.com/office/powerpoint/2010/main" val="31010150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a:t>Flavor of milk: </a:t>
            </a:r>
            <a:endParaRPr lang="tr-TR" dirty="0"/>
          </a:p>
        </p:txBody>
      </p:sp>
      <p:sp>
        <p:nvSpPr>
          <p:cNvPr id="3" name="İçerik Yer Tutucusu 2"/>
          <p:cNvSpPr>
            <a:spLocks noGrp="1"/>
          </p:cNvSpPr>
          <p:nvPr>
            <p:ph idx="1"/>
          </p:nvPr>
        </p:nvSpPr>
        <p:spPr>
          <a:xfrm>
            <a:off x="677334" y="1596981"/>
            <a:ext cx="8891669" cy="4636394"/>
          </a:xfrm>
        </p:spPr>
        <p:txBody>
          <a:bodyPr>
            <a:noAutofit/>
          </a:bodyPr>
          <a:lstStyle/>
          <a:p>
            <a:r>
              <a:rPr lang="en-US" sz="2400" dirty="0" smtClean="0"/>
              <a:t>The </a:t>
            </a:r>
            <a:r>
              <a:rPr lang="en-US" sz="2400" dirty="0"/>
              <a:t>term flavor means a combination of both taste and </a:t>
            </a:r>
            <a:r>
              <a:rPr lang="en-US" sz="2400" dirty="0" err="1" smtClean="0"/>
              <a:t>odo</a:t>
            </a:r>
            <a:r>
              <a:rPr lang="tr-TR" sz="2400" dirty="0" smtClean="0"/>
              <a:t>u</a:t>
            </a:r>
            <a:r>
              <a:rPr lang="en-US" sz="2400" dirty="0" smtClean="0"/>
              <a:t>r </a:t>
            </a:r>
            <a:r>
              <a:rPr lang="en-US" sz="2400" dirty="0"/>
              <a:t>of milk. </a:t>
            </a:r>
            <a:endParaRPr lang="tr-TR" sz="2400" dirty="0" smtClean="0"/>
          </a:p>
          <a:p>
            <a:r>
              <a:rPr lang="en-US" sz="2400" b="1" dirty="0" err="1" smtClean="0">
                <a:solidFill>
                  <a:schemeClr val="accent5">
                    <a:lumMod val="75000"/>
                  </a:schemeClr>
                </a:solidFill>
              </a:rPr>
              <a:t>Odour</a:t>
            </a:r>
            <a:r>
              <a:rPr lang="en-US" sz="2400" b="1" dirty="0">
                <a:solidFill>
                  <a:schemeClr val="accent5">
                    <a:lumMod val="75000"/>
                  </a:schemeClr>
                </a:solidFill>
              </a:rPr>
              <a:t>:</a:t>
            </a:r>
            <a:r>
              <a:rPr lang="en-US" sz="2400" dirty="0"/>
              <a:t> Freshly drawn milk has a characteristic although not pronounced odor. </a:t>
            </a:r>
            <a:endParaRPr lang="tr-TR" sz="2400" dirty="0" smtClean="0"/>
          </a:p>
          <a:p>
            <a:r>
              <a:rPr lang="en-US" sz="2400" dirty="0" smtClean="0"/>
              <a:t>The </a:t>
            </a:r>
            <a:r>
              <a:rPr lang="en-US" sz="2400" dirty="0"/>
              <a:t>odor of milk disappears when the milk is allowed to stand a few hours or following cooling or following aeration. </a:t>
            </a:r>
            <a:endParaRPr lang="tr-TR" sz="2400" dirty="0" smtClean="0"/>
          </a:p>
          <a:p>
            <a:r>
              <a:rPr lang="en-US" sz="2400" dirty="0" smtClean="0"/>
              <a:t>Smelling </a:t>
            </a:r>
            <a:r>
              <a:rPr lang="en-US" sz="2400" dirty="0"/>
              <a:t>of the milk is important for detection of any abnormal odor or any spoilage. </a:t>
            </a:r>
            <a:endParaRPr lang="tr-TR" sz="2400" dirty="0" smtClean="0"/>
          </a:p>
        </p:txBody>
      </p:sp>
    </p:spTree>
    <p:extLst>
      <p:ext uri="{BB962C8B-B14F-4D97-AF65-F5344CB8AC3E}">
        <p14:creationId xmlns:p14="http://schemas.microsoft.com/office/powerpoint/2010/main" val="231635138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a:t>Flavor of milk: </a:t>
            </a:r>
            <a:endParaRPr lang="tr-TR" dirty="0"/>
          </a:p>
        </p:txBody>
      </p:sp>
      <p:sp>
        <p:nvSpPr>
          <p:cNvPr id="3" name="İçerik Yer Tutucusu 2"/>
          <p:cNvSpPr>
            <a:spLocks noGrp="1"/>
          </p:cNvSpPr>
          <p:nvPr>
            <p:ph idx="1"/>
          </p:nvPr>
        </p:nvSpPr>
        <p:spPr/>
        <p:txBody>
          <a:bodyPr>
            <a:normAutofit/>
          </a:bodyPr>
          <a:lstStyle/>
          <a:p>
            <a:r>
              <a:rPr lang="en-US" sz="2400" b="1" dirty="0">
                <a:solidFill>
                  <a:schemeClr val="accent5">
                    <a:lumMod val="75000"/>
                  </a:schemeClr>
                </a:solidFill>
              </a:rPr>
              <a:t>Taste:</a:t>
            </a:r>
            <a:r>
              <a:rPr lang="en-US" sz="2400" dirty="0"/>
              <a:t> Freshly drawn milk tastes slightly sweet to most people and the pleasing taste of milk may be correlated with a high lactose and relatively low chloride content. </a:t>
            </a:r>
            <a:endParaRPr lang="tr-TR" sz="2400" dirty="0" smtClean="0"/>
          </a:p>
          <a:p>
            <a:r>
              <a:rPr lang="en-US" sz="2400" dirty="0" smtClean="0"/>
              <a:t>A </a:t>
            </a:r>
            <a:r>
              <a:rPr lang="en-US" sz="2400" dirty="0"/>
              <a:t>low lactose and high chloride content probably would mean milk with salty taste. </a:t>
            </a:r>
            <a:endParaRPr lang="tr-TR" sz="2400" dirty="0" smtClean="0"/>
          </a:p>
          <a:p>
            <a:r>
              <a:rPr lang="en-US" sz="2400" dirty="0" smtClean="0"/>
              <a:t>At </a:t>
            </a:r>
            <a:r>
              <a:rPr lang="en-US" sz="2400" dirty="0"/>
              <a:t>the end of the lactation period the milk produced by a cow often has such a salty taste, also </a:t>
            </a:r>
            <a:r>
              <a:rPr lang="en-US" sz="2400" dirty="0" err="1"/>
              <a:t>mastitic</a:t>
            </a:r>
            <a:r>
              <a:rPr lang="en-US" sz="2400" dirty="0"/>
              <a:t> milk has a salty taste. </a:t>
            </a:r>
            <a:endParaRPr lang="tr-TR" sz="2400" dirty="0"/>
          </a:p>
          <a:p>
            <a:endParaRPr lang="tr-TR" sz="2400" dirty="0"/>
          </a:p>
        </p:txBody>
      </p:sp>
    </p:spTree>
    <p:extLst>
      <p:ext uri="{BB962C8B-B14F-4D97-AF65-F5344CB8AC3E}">
        <p14:creationId xmlns:p14="http://schemas.microsoft.com/office/powerpoint/2010/main" val="101363933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a:t>Refractive index (RI)</a:t>
            </a:r>
            <a:endParaRPr lang="tr-TR" dirty="0"/>
          </a:p>
        </p:txBody>
      </p:sp>
      <p:sp>
        <p:nvSpPr>
          <p:cNvPr id="3" name="İçerik Yer Tutucusu 2"/>
          <p:cNvSpPr>
            <a:spLocks noGrp="1"/>
          </p:cNvSpPr>
          <p:nvPr>
            <p:ph idx="1"/>
          </p:nvPr>
        </p:nvSpPr>
        <p:spPr/>
        <p:txBody>
          <a:bodyPr>
            <a:normAutofit/>
          </a:bodyPr>
          <a:lstStyle/>
          <a:p>
            <a:r>
              <a:rPr lang="en-US" sz="2400" dirty="0" smtClean="0"/>
              <a:t>is </a:t>
            </a:r>
            <a:r>
              <a:rPr lang="en-US" sz="2400" dirty="0"/>
              <a:t>normally determined at 20° C with the D line of the sodium spectrum. </a:t>
            </a:r>
            <a:endParaRPr lang="tr-TR" sz="2400" dirty="0" smtClean="0"/>
          </a:p>
          <a:p>
            <a:r>
              <a:rPr lang="en-US" sz="2400" dirty="0" smtClean="0"/>
              <a:t>The </a:t>
            </a:r>
            <a:r>
              <a:rPr lang="en-US" sz="2400" dirty="0"/>
              <a:t>refractive index of milk is </a:t>
            </a:r>
            <a:r>
              <a:rPr lang="en-US" sz="2400" b="1" dirty="0">
                <a:solidFill>
                  <a:srgbClr val="7030A0"/>
                </a:solidFill>
              </a:rPr>
              <a:t>1.3440 to 1.3485</a:t>
            </a:r>
            <a:r>
              <a:rPr lang="en-US" sz="2400" b="1" dirty="0">
                <a:solidFill>
                  <a:schemeClr val="accent1">
                    <a:lumMod val="60000"/>
                    <a:lumOff val="40000"/>
                  </a:schemeClr>
                </a:solidFill>
              </a:rPr>
              <a:t> </a:t>
            </a:r>
            <a:r>
              <a:rPr lang="en-US" sz="2400" dirty="0"/>
              <a:t>and can be used to estimate total solids.</a:t>
            </a:r>
          </a:p>
          <a:p>
            <a:endParaRPr lang="tr-TR" sz="2400" dirty="0"/>
          </a:p>
        </p:txBody>
      </p:sp>
    </p:spTree>
    <p:extLst>
      <p:ext uri="{BB962C8B-B14F-4D97-AF65-F5344CB8AC3E}">
        <p14:creationId xmlns:p14="http://schemas.microsoft.com/office/powerpoint/2010/main" val="39945278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Density </a:t>
            </a:r>
            <a:endParaRPr lang="tr-TR" dirty="0"/>
          </a:p>
        </p:txBody>
      </p:sp>
      <p:sp>
        <p:nvSpPr>
          <p:cNvPr id="3" name="İçerik Yer Tutucusu 2"/>
          <p:cNvSpPr>
            <a:spLocks noGrp="1"/>
          </p:cNvSpPr>
          <p:nvPr>
            <p:ph idx="1"/>
          </p:nvPr>
        </p:nvSpPr>
        <p:spPr/>
        <p:txBody>
          <a:bodyPr>
            <a:normAutofit/>
          </a:bodyPr>
          <a:lstStyle/>
          <a:p>
            <a:r>
              <a:rPr lang="en-US" sz="2400" dirty="0" smtClean="0"/>
              <a:t>Density </a:t>
            </a:r>
            <a:r>
              <a:rPr lang="en-US" sz="2400" dirty="0"/>
              <a:t>is defined as an object’s mass divided by it’s volume. </a:t>
            </a:r>
            <a:endParaRPr lang="tr-TR" sz="2400" dirty="0" smtClean="0"/>
          </a:p>
          <a:p>
            <a:r>
              <a:rPr lang="en-US" sz="2400" dirty="0" smtClean="0"/>
              <a:t>The density of milk products can be used to convert volume into mass and mass into volume, to estimate the amount of solids present in milk, and to calculate other physical properties. </a:t>
            </a:r>
            <a:endParaRPr lang="tr-TR" sz="2400" dirty="0" smtClean="0"/>
          </a:p>
          <a:p>
            <a:r>
              <a:rPr lang="tr-TR" sz="2400" dirty="0"/>
              <a:t>T</a:t>
            </a:r>
            <a:r>
              <a:rPr lang="en-US" sz="2400" dirty="0" smtClean="0"/>
              <a:t>he density of milk varies within the range of </a:t>
            </a:r>
            <a:endParaRPr lang="tr-TR" sz="2400" dirty="0" smtClean="0"/>
          </a:p>
          <a:p>
            <a:r>
              <a:rPr lang="en-US" sz="2400" dirty="0" smtClean="0"/>
              <a:t>102</a:t>
            </a:r>
            <a:r>
              <a:rPr lang="tr-TR" sz="2400" dirty="0" smtClean="0"/>
              <a:t>8</a:t>
            </a:r>
            <a:r>
              <a:rPr lang="en-US" sz="2400" dirty="0" smtClean="0"/>
              <a:t> to 103</a:t>
            </a:r>
            <a:r>
              <a:rPr lang="tr-TR" sz="2400" dirty="0" smtClean="0"/>
              <a:t>2</a:t>
            </a:r>
            <a:r>
              <a:rPr lang="en-US" sz="2400" dirty="0" smtClean="0"/>
              <a:t> kg /m3 at 20°C.</a:t>
            </a:r>
            <a:endParaRPr lang="en-US" sz="2400" dirty="0"/>
          </a:p>
        </p:txBody>
      </p:sp>
    </p:spTree>
    <p:extLst>
      <p:ext uri="{BB962C8B-B14F-4D97-AF65-F5344CB8AC3E}">
        <p14:creationId xmlns:p14="http://schemas.microsoft.com/office/powerpoint/2010/main" val="36575850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en-US" dirty="0" smtClean="0"/>
              <a:t>Density</a:t>
            </a:r>
            <a:r>
              <a:rPr lang="tr-TR" dirty="0" smtClean="0"/>
              <a:t> </a:t>
            </a:r>
            <a:r>
              <a:rPr lang="en-US" dirty="0" smtClean="0"/>
              <a:t>is depend</a:t>
            </a:r>
            <a:r>
              <a:rPr lang="tr-TR" dirty="0" smtClean="0"/>
              <a:t>e</a:t>
            </a:r>
            <a:r>
              <a:rPr lang="en-US" dirty="0" err="1" smtClean="0"/>
              <a:t>nt</a:t>
            </a:r>
            <a:r>
              <a:rPr lang="en-US" dirty="0" smtClean="0"/>
              <a:t> on:</a:t>
            </a:r>
            <a:r>
              <a:rPr lang="en-US" dirty="0"/>
              <a:t/>
            </a:r>
            <a:br>
              <a:rPr lang="en-US" dirty="0"/>
            </a:br>
            <a:endParaRPr lang="tr-TR" dirty="0"/>
          </a:p>
        </p:txBody>
      </p:sp>
      <p:sp>
        <p:nvSpPr>
          <p:cNvPr id="3" name="İçerik Yer Tutucusu 2"/>
          <p:cNvSpPr>
            <a:spLocks noGrp="1"/>
          </p:cNvSpPr>
          <p:nvPr>
            <p:ph idx="1"/>
          </p:nvPr>
        </p:nvSpPr>
        <p:spPr>
          <a:xfrm>
            <a:off x="677334" y="2490952"/>
            <a:ext cx="8596668" cy="3550410"/>
          </a:xfrm>
        </p:spPr>
        <p:txBody>
          <a:bodyPr>
            <a:normAutofit/>
          </a:bodyPr>
          <a:lstStyle/>
          <a:p>
            <a:r>
              <a:rPr lang="tr-TR" sz="2400" dirty="0" err="1" smtClean="0"/>
              <a:t>The</a:t>
            </a:r>
            <a:r>
              <a:rPr lang="tr-TR" sz="2400" dirty="0" smtClean="0"/>
              <a:t> </a:t>
            </a:r>
            <a:r>
              <a:rPr lang="en-US" sz="2400" dirty="0" smtClean="0"/>
              <a:t>temperature at the time of measurement</a:t>
            </a:r>
          </a:p>
          <a:p>
            <a:r>
              <a:rPr lang="en-US" sz="2400" dirty="0" smtClean="0"/>
              <a:t>Temperature</a:t>
            </a:r>
            <a:r>
              <a:rPr lang="tr-TR" sz="2400" dirty="0" smtClean="0"/>
              <a:t> </a:t>
            </a:r>
            <a:r>
              <a:rPr lang="en-US" sz="2400" dirty="0" smtClean="0"/>
              <a:t>history of the material</a:t>
            </a:r>
          </a:p>
          <a:p>
            <a:r>
              <a:rPr lang="en-US" sz="2400" dirty="0" smtClean="0"/>
              <a:t>Composition</a:t>
            </a:r>
            <a:r>
              <a:rPr lang="tr-TR" sz="2400" dirty="0" smtClean="0"/>
              <a:t> </a:t>
            </a:r>
            <a:r>
              <a:rPr lang="en-US" sz="2400" dirty="0" smtClean="0"/>
              <a:t>of the </a:t>
            </a:r>
            <a:r>
              <a:rPr lang="tr-TR" sz="2400" dirty="0" err="1" smtClean="0"/>
              <a:t>milk</a:t>
            </a:r>
            <a:r>
              <a:rPr lang="en-US" sz="2400" dirty="0" smtClean="0"/>
              <a:t> (fat</a:t>
            </a:r>
            <a:r>
              <a:rPr lang="tr-TR" sz="2400" dirty="0" smtClean="0"/>
              <a:t>,</a:t>
            </a:r>
            <a:r>
              <a:rPr lang="tr-TR" sz="2400" dirty="0" err="1" smtClean="0"/>
              <a:t>solid</a:t>
            </a:r>
            <a:r>
              <a:rPr lang="en-US" sz="2400" dirty="0" smtClean="0"/>
              <a:t> </a:t>
            </a:r>
            <a:r>
              <a:rPr lang="tr-TR" sz="2400" dirty="0" err="1" smtClean="0"/>
              <a:t>and</a:t>
            </a:r>
            <a:r>
              <a:rPr lang="tr-TR" sz="2400" dirty="0" smtClean="0"/>
              <a:t> </a:t>
            </a:r>
            <a:r>
              <a:rPr lang="tr-TR" sz="2400" dirty="0" err="1" smtClean="0"/>
              <a:t>water</a:t>
            </a:r>
            <a:r>
              <a:rPr lang="tr-TR" sz="2400" dirty="0" smtClean="0"/>
              <a:t> </a:t>
            </a:r>
            <a:r>
              <a:rPr lang="en-US" sz="2400" dirty="0" smtClean="0"/>
              <a:t>content)</a:t>
            </a:r>
          </a:p>
          <a:p>
            <a:r>
              <a:rPr lang="en-US" sz="2400" dirty="0" smtClean="0"/>
              <a:t>İnclusion</a:t>
            </a:r>
            <a:r>
              <a:rPr lang="tr-TR" sz="2400" dirty="0" smtClean="0"/>
              <a:t> </a:t>
            </a:r>
            <a:r>
              <a:rPr lang="en-US" sz="2400" dirty="0" smtClean="0"/>
              <a:t>of air (a complication with more viscous products)</a:t>
            </a:r>
          </a:p>
          <a:p>
            <a:endParaRPr lang="tr-TR" sz="2400" dirty="0"/>
          </a:p>
        </p:txBody>
      </p:sp>
    </p:spTree>
    <p:extLst>
      <p:ext uri="{BB962C8B-B14F-4D97-AF65-F5344CB8AC3E}">
        <p14:creationId xmlns:p14="http://schemas.microsoft.com/office/powerpoint/2010/main" val="25729444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NON-FAT DRY MATTER</a:t>
            </a:r>
          </a:p>
        </p:txBody>
      </p:sp>
      <p:sp>
        <p:nvSpPr>
          <p:cNvPr id="3" name="İçerik Yer Tutucusu 2"/>
          <p:cNvSpPr>
            <a:spLocks noGrp="1"/>
          </p:cNvSpPr>
          <p:nvPr>
            <p:ph idx="1"/>
          </p:nvPr>
        </p:nvSpPr>
        <p:spPr/>
        <p:txBody>
          <a:bodyPr>
            <a:normAutofit/>
          </a:bodyPr>
          <a:lstStyle/>
          <a:p>
            <a:r>
              <a:rPr lang="tr-TR" sz="2400" dirty="0"/>
              <a:t>DRY </a:t>
            </a:r>
            <a:r>
              <a:rPr lang="tr-TR" sz="2400" dirty="0" smtClean="0"/>
              <a:t>MATTER </a:t>
            </a:r>
            <a:r>
              <a:rPr lang="tr-TR" sz="2400" dirty="0" smtClean="0">
                <a:sym typeface="Wingdings" panose="05000000000000000000" pitchFamily="2" charset="2"/>
              </a:rPr>
              <a:t> </a:t>
            </a:r>
            <a:r>
              <a:rPr lang="en-US" sz="2400" dirty="0" smtClean="0"/>
              <a:t>THE </a:t>
            </a:r>
            <a:r>
              <a:rPr lang="en-US" sz="2400" dirty="0"/>
              <a:t>RES</a:t>
            </a:r>
            <a:r>
              <a:rPr lang="tr-TR" sz="2400" dirty="0"/>
              <a:t>I</a:t>
            </a:r>
            <a:r>
              <a:rPr lang="en-US" sz="2400" dirty="0"/>
              <a:t>DUE left when water and gases are removed is called </a:t>
            </a:r>
            <a:endParaRPr lang="tr-TR" sz="2400" dirty="0"/>
          </a:p>
          <a:p>
            <a:pPr>
              <a:buNone/>
            </a:pPr>
            <a:r>
              <a:rPr lang="tr-TR" sz="2400" dirty="0">
                <a:sym typeface="Wingdings" pitchFamily="2" charset="2"/>
              </a:rPr>
              <a:t></a:t>
            </a:r>
            <a:r>
              <a:rPr lang="en-US" sz="2400" dirty="0"/>
              <a:t>the dry matter (DM) or total solids content of the milk.</a:t>
            </a:r>
            <a:endParaRPr lang="tr-TR" sz="2400" dirty="0"/>
          </a:p>
          <a:p>
            <a:r>
              <a:rPr lang="tr-TR" sz="2400" dirty="0"/>
              <a:t>DRY MATTER (DM) </a:t>
            </a:r>
            <a:r>
              <a:rPr lang="tr-TR" sz="2400" dirty="0">
                <a:solidFill>
                  <a:srgbClr val="FF0000"/>
                </a:solidFill>
              </a:rPr>
              <a:t>12.5 %</a:t>
            </a:r>
          </a:p>
          <a:p>
            <a:r>
              <a:rPr lang="tr-TR" sz="2400" dirty="0"/>
              <a:t>FAT </a:t>
            </a:r>
            <a:r>
              <a:rPr lang="tr-TR" sz="2400" dirty="0">
                <a:solidFill>
                  <a:srgbClr val="FF0000"/>
                </a:solidFill>
              </a:rPr>
              <a:t>3.5 %</a:t>
            </a:r>
          </a:p>
          <a:p>
            <a:r>
              <a:rPr lang="tr-TR" sz="2400" dirty="0"/>
              <a:t>NON-FAT DRY MATTER (NFDM) </a:t>
            </a:r>
            <a:r>
              <a:rPr lang="tr-TR" sz="2400" dirty="0">
                <a:solidFill>
                  <a:srgbClr val="FF0000"/>
                </a:solidFill>
              </a:rPr>
              <a:t>9 %</a:t>
            </a:r>
          </a:p>
          <a:p>
            <a:endParaRPr lang="tr-TR" sz="2400" dirty="0"/>
          </a:p>
        </p:txBody>
      </p:sp>
    </p:spTree>
    <p:extLst>
      <p:ext uri="{BB962C8B-B14F-4D97-AF65-F5344CB8AC3E}">
        <p14:creationId xmlns:p14="http://schemas.microsoft.com/office/powerpoint/2010/main" val="10991850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839789"/>
            <a:ext cx="8596668" cy="1320800"/>
          </a:xfrm>
        </p:spPr>
        <p:txBody>
          <a:bodyPr>
            <a:normAutofit/>
          </a:bodyPr>
          <a:lstStyle/>
          <a:p>
            <a:r>
              <a:rPr lang="en-US" dirty="0"/>
              <a:t>Acid-base equilibria</a:t>
            </a:r>
            <a:br>
              <a:rPr lang="en-US" dirty="0"/>
            </a:br>
            <a:endParaRPr lang="tr-TR" dirty="0"/>
          </a:p>
        </p:txBody>
      </p:sp>
      <p:sp>
        <p:nvSpPr>
          <p:cNvPr id="3" name="İçerik Yer Tutucusu 2"/>
          <p:cNvSpPr>
            <a:spLocks noGrp="1"/>
          </p:cNvSpPr>
          <p:nvPr>
            <p:ph idx="1"/>
          </p:nvPr>
        </p:nvSpPr>
        <p:spPr/>
        <p:txBody>
          <a:bodyPr>
            <a:normAutofit/>
          </a:bodyPr>
          <a:lstStyle/>
          <a:p>
            <a:r>
              <a:rPr lang="en-US" sz="2400" dirty="0" smtClean="0"/>
              <a:t>Both</a:t>
            </a:r>
            <a:r>
              <a:rPr lang="en-US" sz="2400" dirty="0"/>
              <a:t> </a:t>
            </a:r>
            <a:r>
              <a:rPr lang="en-US" sz="2400" dirty="0" err="1">
                <a:solidFill>
                  <a:srgbClr val="FF0000"/>
                </a:solidFill>
                <a:hlinkClick r:id="rId2"/>
              </a:rPr>
              <a:t>titratable</a:t>
            </a:r>
            <a:r>
              <a:rPr lang="en-US" sz="2400" dirty="0">
                <a:solidFill>
                  <a:srgbClr val="FF0000"/>
                </a:solidFill>
                <a:hlinkClick r:id="rId2"/>
              </a:rPr>
              <a:t> acidity</a:t>
            </a:r>
            <a:r>
              <a:rPr lang="en-US" sz="2400" dirty="0"/>
              <a:t> and </a:t>
            </a:r>
            <a:r>
              <a:rPr lang="en-US" sz="2400" dirty="0">
                <a:hlinkClick r:id="rId2"/>
              </a:rPr>
              <a:t>pH</a:t>
            </a:r>
            <a:r>
              <a:rPr lang="en-US" sz="2400" dirty="0"/>
              <a:t> are used to measure milk acidity. </a:t>
            </a:r>
            <a:endParaRPr lang="tr-TR" sz="2400" dirty="0" smtClean="0"/>
          </a:p>
          <a:p>
            <a:r>
              <a:rPr lang="en-US" sz="2400" dirty="0" smtClean="0"/>
              <a:t>There </a:t>
            </a:r>
            <a:r>
              <a:rPr lang="en-US" sz="2400" dirty="0"/>
              <a:t>are many components in milk which provide a buffering action. </a:t>
            </a:r>
            <a:endParaRPr lang="tr-TR" sz="2400" dirty="0" smtClean="0"/>
          </a:p>
          <a:p>
            <a:r>
              <a:rPr lang="en-US" sz="2400" dirty="0" smtClean="0"/>
              <a:t>The </a:t>
            </a:r>
            <a:r>
              <a:rPr lang="en-US" sz="2400" dirty="0"/>
              <a:t>major buffering groups of milk are caseins and phosphate.</a:t>
            </a:r>
          </a:p>
          <a:p>
            <a:endParaRPr lang="tr-TR" sz="2400" dirty="0"/>
          </a:p>
        </p:txBody>
      </p:sp>
    </p:spTree>
    <p:extLst>
      <p:ext uri="{BB962C8B-B14F-4D97-AF65-F5344CB8AC3E}">
        <p14:creationId xmlns:p14="http://schemas.microsoft.com/office/powerpoint/2010/main" val="6254397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a:t>pH </a:t>
            </a:r>
            <a:endParaRPr lang="tr-TR" dirty="0"/>
          </a:p>
        </p:txBody>
      </p:sp>
      <p:sp>
        <p:nvSpPr>
          <p:cNvPr id="3" name="İçerik Yer Tutucusu 2"/>
          <p:cNvSpPr>
            <a:spLocks noGrp="1"/>
          </p:cNvSpPr>
          <p:nvPr>
            <p:ph idx="1"/>
          </p:nvPr>
        </p:nvSpPr>
        <p:spPr>
          <a:xfrm>
            <a:off x="677334" y="1803043"/>
            <a:ext cx="8596668" cy="4238320"/>
          </a:xfrm>
        </p:spPr>
        <p:txBody>
          <a:bodyPr>
            <a:normAutofit/>
          </a:bodyPr>
          <a:lstStyle/>
          <a:p>
            <a:r>
              <a:rPr lang="en-US" sz="2400" dirty="0" smtClean="0"/>
              <a:t>Is </a:t>
            </a:r>
            <a:r>
              <a:rPr lang="en-US" sz="2400" dirty="0"/>
              <a:t>expressed as the concentration of hydrogen </a:t>
            </a:r>
            <a:r>
              <a:rPr lang="en-US" sz="2400" dirty="0" smtClean="0"/>
              <a:t>ions.</a:t>
            </a:r>
            <a:endParaRPr lang="tr-TR" sz="2400" dirty="0" smtClean="0"/>
          </a:p>
          <a:p>
            <a:r>
              <a:rPr lang="en-US" sz="2400" dirty="0" smtClean="0"/>
              <a:t>it </a:t>
            </a:r>
            <a:r>
              <a:rPr lang="en-US" sz="2400" dirty="0"/>
              <a:t>is a measure of ionized acids present in milk and it reveals the intensity of acidity. </a:t>
            </a:r>
            <a:endParaRPr lang="tr-TR" sz="2400" dirty="0" smtClean="0"/>
          </a:p>
          <a:p>
            <a:r>
              <a:rPr lang="en-US" sz="2400" dirty="0" smtClean="0"/>
              <a:t>Fresh </a:t>
            </a:r>
            <a:r>
              <a:rPr lang="en-US" sz="2400" dirty="0"/>
              <a:t>milk has pH of </a:t>
            </a:r>
            <a:r>
              <a:rPr lang="en-US" sz="2400" dirty="0" smtClean="0"/>
              <a:t>6.</a:t>
            </a:r>
            <a:r>
              <a:rPr lang="tr-TR" sz="2400" dirty="0" smtClean="0"/>
              <a:t>6</a:t>
            </a:r>
            <a:r>
              <a:rPr lang="en-US" sz="2400" dirty="0" smtClean="0"/>
              <a:t>-6.8</a:t>
            </a:r>
            <a:r>
              <a:rPr lang="tr-TR" sz="2400" dirty="0" smtClean="0"/>
              <a:t>.</a:t>
            </a:r>
            <a:r>
              <a:rPr lang="en-US" sz="2400" dirty="0" smtClean="0"/>
              <a:t> </a:t>
            </a:r>
            <a:endParaRPr lang="tr-TR" sz="2400" dirty="0" smtClean="0"/>
          </a:p>
          <a:p>
            <a:r>
              <a:rPr lang="en-US" sz="2400" dirty="0" smtClean="0"/>
              <a:t>The </a:t>
            </a:r>
            <a:r>
              <a:rPr lang="en-US" sz="2400" dirty="0"/>
              <a:t>pH can be measured by using pH meter or </a:t>
            </a:r>
            <a:r>
              <a:rPr lang="tr-TR" sz="2400" dirty="0" err="1" smtClean="0"/>
              <a:t>colorimetric</a:t>
            </a:r>
            <a:r>
              <a:rPr lang="tr-TR" sz="2400" dirty="0" smtClean="0"/>
              <a:t> </a:t>
            </a:r>
            <a:r>
              <a:rPr lang="tr-TR" sz="2400" dirty="0" err="1" smtClean="0"/>
              <a:t>methods</a:t>
            </a:r>
            <a:r>
              <a:rPr lang="tr-TR" sz="2400" dirty="0" smtClean="0"/>
              <a:t>.</a:t>
            </a:r>
          </a:p>
          <a:p>
            <a:r>
              <a:rPr lang="en-US" sz="2400" dirty="0"/>
              <a:t>The casein in milk forms into a curd at a pH of 4.6. </a:t>
            </a:r>
            <a:endParaRPr lang="tr-TR" sz="2400" dirty="0"/>
          </a:p>
          <a:p>
            <a:endParaRPr lang="tr-TR" sz="2400" dirty="0"/>
          </a:p>
        </p:txBody>
      </p:sp>
    </p:spTree>
    <p:extLst>
      <p:ext uri="{BB962C8B-B14F-4D97-AF65-F5344CB8AC3E}">
        <p14:creationId xmlns:p14="http://schemas.microsoft.com/office/powerpoint/2010/main" val="34288382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86516" y="623248"/>
            <a:ext cx="8596668" cy="1320800"/>
          </a:xfrm>
        </p:spPr>
        <p:txBody>
          <a:bodyPr/>
          <a:lstStyle/>
          <a:p>
            <a:r>
              <a:rPr lang="en-US" dirty="0"/>
              <a:t>pH of </a:t>
            </a:r>
            <a:r>
              <a:rPr lang="en-US" dirty="0" smtClean="0"/>
              <a:t>4.6</a:t>
            </a:r>
            <a:r>
              <a:rPr lang="tr-TR" dirty="0" smtClean="0"/>
              <a:t> ??</a:t>
            </a:r>
            <a:endParaRPr lang="tr-TR" dirty="0"/>
          </a:p>
        </p:txBody>
      </p:sp>
      <p:sp>
        <p:nvSpPr>
          <p:cNvPr id="3" name="İçerik Yer Tutucusu 2"/>
          <p:cNvSpPr>
            <a:spLocks noGrp="1"/>
          </p:cNvSpPr>
          <p:nvPr>
            <p:ph idx="1"/>
          </p:nvPr>
        </p:nvSpPr>
        <p:spPr>
          <a:xfrm>
            <a:off x="636391" y="1828800"/>
            <a:ext cx="8596668" cy="4540109"/>
          </a:xfrm>
        </p:spPr>
        <p:txBody>
          <a:bodyPr>
            <a:noAutofit/>
          </a:bodyPr>
          <a:lstStyle/>
          <a:p>
            <a:r>
              <a:rPr lang="tr-TR" sz="2400" dirty="0" smtClean="0"/>
              <a:t>A</a:t>
            </a:r>
            <a:r>
              <a:rPr lang="en-US" sz="2400" dirty="0" smtClean="0"/>
              <a:t>s </a:t>
            </a:r>
            <a:r>
              <a:rPr lang="en-US" sz="2400" dirty="0"/>
              <a:t>the isoelectric point (IEP) of the protein and is generally the pH at which the protein is </a:t>
            </a:r>
            <a:r>
              <a:rPr lang="en-US" sz="2400" dirty="0">
                <a:solidFill>
                  <a:srgbClr val="FF0000"/>
                </a:solidFill>
              </a:rPr>
              <a:t>least</a:t>
            </a:r>
            <a:r>
              <a:rPr lang="en-US" sz="2400" dirty="0"/>
              <a:t> soluble. </a:t>
            </a:r>
            <a:endParaRPr lang="tr-TR" sz="2400" dirty="0" smtClean="0"/>
          </a:p>
          <a:p>
            <a:r>
              <a:rPr lang="en-US" sz="2400" dirty="0" smtClean="0"/>
              <a:t>For </a:t>
            </a:r>
            <a:r>
              <a:rPr lang="en-US" sz="2400" dirty="0"/>
              <a:t>casein, the IEP is approximately 4.6 and it is the pH value at which acid casein is precipitated. </a:t>
            </a:r>
            <a:endParaRPr lang="tr-TR" sz="2400" dirty="0" smtClean="0"/>
          </a:p>
          <a:p>
            <a:r>
              <a:rPr lang="en-US" sz="2400" dirty="0" smtClean="0"/>
              <a:t>In </a:t>
            </a:r>
            <a:r>
              <a:rPr lang="en-US" sz="2400" dirty="0"/>
              <a:t>milk, which has a pH of about 6.6, the casein micelles have a net negative charge and are quite stable. </a:t>
            </a:r>
            <a:endParaRPr lang="tr-TR" sz="2400" dirty="0" smtClean="0"/>
          </a:p>
        </p:txBody>
      </p:sp>
    </p:spTree>
    <p:extLst>
      <p:ext uri="{BB962C8B-B14F-4D97-AF65-F5344CB8AC3E}">
        <p14:creationId xmlns:p14="http://schemas.microsoft.com/office/powerpoint/2010/main" val="404298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a:t>pH of 4.6</a:t>
            </a:r>
            <a:r>
              <a:rPr lang="tr-TR" dirty="0"/>
              <a:t> </a:t>
            </a:r>
            <a:r>
              <a:rPr lang="tr-TR" dirty="0" smtClean="0"/>
              <a:t>?? (</a:t>
            </a:r>
            <a:r>
              <a:rPr lang="tr-TR" dirty="0" err="1" smtClean="0"/>
              <a:t>milk</a:t>
            </a:r>
            <a:r>
              <a:rPr lang="tr-TR" dirty="0" smtClean="0"/>
              <a:t> </a:t>
            </a:r>
            <a:r>
              <a:rPr lang="tr-TR" dirty="0" err="1" smtClean="0"/>
              <a:t>products</a:t>
            </a:r>
            <a:r>
              <a:rPr lang="tr-TR" dirty="0" smtClean="0"/>
              <a:t>)</a:t>
            </a:r>
            <a:endParaRPr lang="tr-TR" dirty="0"/>
          </a:p>
        </p:txBody>
      </p:sp>
      <p:sp>
        <p:nvSpPr>
          <p:cNvPr id="3" name="İçerik Yer Tutucusu 2"/>
          <p:cNvSpPr>
            <a:spLocks noGrp="1"/>
          </p:cNvSpPr>
          <p:nvPr>
            <p:ph idx="1"/>
          </p:nvPr>
        </p:nvSpPr>
        <p:spPr>
          <a:xfrm>
            <a:off x="677334" y="1787857"/>
            <a:ext cx="8596668" cy="4253505"/>
          </a:xfrm>
        </p:spPr>
        <p:txBody>
          <a:bodyPr>
            <a:normAutofit lnSpcReduction="10000"/>
          </a:bodyPr>
          <a:lstStyle/>
          <a:p>
            <a:r>
              <a:rPr lang="en-US" sz="2400" dirty="0"/>
              <a:t>During the addition of acid to milk, the negative charges on the outer surface of the micelle are neutralized (the phosphate groups are protonated), and the neutral protein precipitates.</a:t>
            </a:r>
            <a:endParaRPr lang="tr-TR" sz="2400" dirty="0"/>
          </a:p>
          <a:p>
            <a:r>
              <a:rPr lang="en-US" sz="2400" dirty="0" smtClean="0"/>
              <a:t>The </a:t>
            </a:r>
            <a:r>
              <a:rPr lang="en-US" sz="2400" dirty="0"/>
              <a:t>same principle applies when milk is fermented to curd. </a:t>
            </a:r>
            <a:endParaRPr lang="tr-TR" sz="2400" dirty="0" smtClean="0"/>
          </a:p>
          <a:p>
            <a:r>
              <a:rPr lang="en-US" sz="2400" dirty="0" smtClean="0"/>
              <a:t>The </a:t>
            </a:r>
            <a:r>
              <a:rPr lang="en-US" sz="2400" dirty="0"/>
              <a:t>lactic acid </a:t>
            </a:r>
            <a:r>
              <a:rPr lang="tr-TR" sz="2400" dirty="0" err="1"/>
              <a:t>bacteria</a:t>
            </a:r>
            <a:r>
              <a:rPr lang="en-US" sz="2400" dirty="0"/>
              <a:t> produces lactic acid as the major metabolic end-product of carbohydrate [lactose in milk] fermentation. </a:t>
            </a:r>
            <a:endParaRPr lang="tr-TR" sz="2400" dirty="0" smtClean="0"/>
          </a:p>
          <a:p>
            <a:r>
              <a:rPr lang="en-US" sz="2400" dirty="0" smtClean="0"/>
              <a:t>The </a:t>
            </a:r>
            <a:r>
              <a:rPr lang="en-US" sz="2400" dirty="0"/>
              <a:t>lactic acid production lowers the  </a:t>
            </a:r>
            <a:r>
              <a:rPr lang="en-US" sz="2400" dirty="0" err="1"/>
              <a:t>the</a:t>
            </a:r>
            <a:r>
              <a:rPr lang="en-US" sz="2400" dirty="0"/>
              <a:t> pH of  milk to the IEP of casein. At this pH, casein precipitates.</a:t>
            </a:r>
            <a:endParaRPr lang="tr-TR" sz="2400" dirty="0"/>
          </a:p>
          <a:p>
            <a:endParaRPr lang="tr-TR" sz="2400" dirty="0"/>
          </a:p>
        </p:txBody>
      </p:sp>
    </p:spTree>
    <p:extLst>
      <p:ext uri="{BB962C8B-B14F-4D97-AF65-F5344CB8AC3E}">
        <p14:creationId xmlns:p14="http://schemas.microsoft.com/office/powerpoint/2010/main" val="2054737736"/>
      </p:ext>
    </p:extLst>
  </p:cSld>
  <p:clrMapOvr>
    <a:masterClrMapping/>
  </p:clrMapOvr>
  <p:timing>
    <p:tnLst>
      <p:par>
        <p:cTn id="1" dur="indefinite" restart="never" nodeType="tmRoot"/>
      </p:par>
    </p:tnLst>
  </p:timing>
</p:sld>
</file>

<file path=ppt/theme/theme1.xml><?xml version="1.0" encoding="utf-8"?>
<a:theme xmlns:a="http://schemas.openxmlformats.org/drawingml/2006/main" name="Yüzeyler">
  <a:themeElements>
    <a:clrScheme name="Kırmızı Mor">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827</TotalTime>
  <Words>1469</Words>
  <Application>Microsoft Office PowerPoint</Application>
  <PresentationFormat>Geniş ekran</PresentationFormat>
  <Paragraphs>137</Paragraphs>
  <Slides>26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26</vt:i4>
      </vt:variant>
    </vt:vector>
  </HeadingPairs>
  <TitlesOfParts>
    <vt:vector size="31" baseType="lpstr">
      <vt:lpstr>Arial</vt:lpstr>
      <vt:lpstr>Trebuchet MS</vt:lpstr>
      <vt:lpstr>Wingdings</vt:lpstr>
      <vt:lpstr>Wingdings 3</vt:lpstr>
      <vt:lpstr>Yüzeyler</vt:lpstr>
      <vt:lpstr>Characteristics  of Milk</vt:lpstr>
      <vt:lpstr>Physical and chemical properties of milk;  </vt:lpstr>
      <vt:lpstr>Density </vt:lpstr>
      <vt:lpstr>Density is dependent on: </vt:lpstr>
      <vt:lpstr>NON-FAT DRY MATTER</vt:lpstr>
      <vt:lpstr>Acid-base equilibria </vt:lpstr>
      <vt:lpstr>pH </vt:lpstr>
      <vt:lpstr>pH of 4.6 ??</vt:lpstr>
      <vt:lpstr>pH of 4.6 ?? (milk products)</vt:lpstr>
      <vt:lpstr>Titratable acidity</vt:lpstr>
      <vt:lpstr>Developed acidity</vt:lpstr>
      <vt:lpstr>Significants of the TA% test: </vt:lpstr>
      <vt:lpstr>Freezing Point </vt:lpstr>
      <vt:lpstr>Factors affecting the Freezing point in milk: </vt:lpstr>
      <vt:lpstr>Boiling point</vt:lpstr>
      <vt:lpstr>Surface tension</vt:lpstr>
      <vt:lpstr>Viscosity </vt:lpstr>
      <vt:lpstr>Viscosity </vt:lpstr>
      <vt:lpstr>Electrical conductivity</vt:lpstr>
      <vt:lpstr>Electrical conductivity</vt:lpstr>
      <vt:lpstr>Optical properties </vt:lpstr>
      <vt:lpstr>Optical properties </vt:lpstr>
      <vt:lpstr>Appearance</vt:lpstr>
      <vt:lpstr>Flavor of milk: </vt:lpstr>
      <vt:lpstr>Flavor of milk: </vt:lpstr>
      <vt:lpstr>Refractive index (RI)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Characteristics of Milk</dc:title>
  <dc:creator>Bahar</dc:creator>
  <cp:lastModifiedBy>Bahar</cp:lastModifiedBy>
  <cp:revision>44</cp:revision>
  <dcterms:created xsi:type="dcterms:W3CDTF">2017-10-19T13:47:00Z</dcterms:created>
  <dcterms:modified xsi:type="dcterms:W3CDTF">2018-04-10T14:44:03Z</dcterms:modified>
</cp:coreProperties>
</file>