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7" r:id="rId3"/>
    <p:sldId id="258" r:id="rId4"/>
    <p:sldId id="259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2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98945-D52B-40C2-932D-8788ED699C36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DB957-C728-4132-9190-F881D1D42CAA}" type="slidenum">
              <a:rPr lang="tr-TR" smtClean="0"/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98945-D52B-40C2-932D-8788ED699C36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DB957-C728-4132-9190-F881D1D42C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98945-D52B-40C2-932D-8788ED699C36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DB957-C728-4132-9190-F881D1D42C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932856-1832-4F58-9E9A-FAAB6E8A282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96C879-D5CB-44B9-B966-A3C59ED3254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98945-D52B-40C2-932D-8788ED699C36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DB957-C728-4132-9190-F881D1D42C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98945-D52B-40C2-932D-8788ED699C36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DB957-C728-4132-9190-F881D1D42CAA}" type="slidenum">
              <a:rPr lang="tr-TR" smtClean="0"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98945-D52B-40C2-932D-8788ED699C36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DB957-C728-4132-9190-F881D1D42C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98945-D52B-40C2-932D-8788ED699C36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DB957-C728-4132-9190-F881D1D42CAA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98945-D52B-40C2-932D-8788ED699C36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DB957-C728-4132-9190-F881D1D42C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98945-D52B-40C2-932D-8788ED699C36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DB957-C728-4132-9190-F881D1D42C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98945-D52B-40C2-932D-8788ED699C36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DB957-C728-4132-9190-F881D1D42C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E298945-D52B-40C2-932D-8788ED699C36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9FDB957-C728-4132-9190-F881D1D42C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298945-D52B-40C2-932D-8788ED699C36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9FDB957-C728-4132-9190-F881D1D42CAA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Skolyoz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DA3D-DCB5-422C-BD8B-BD57E1ADDB59}" type="slidenum">
              <a:rPr lang="tr-TR"/>
              <a:pPr/>
              <a:t>10</a:t>
            </a:fld>
            <a:endParaRPr lang="tr-T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8229600" cy="5775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/>
              <a:t>Nadir de olsa çocukluk çağında çabuk yorulma ve bel ağrısından şikayetle başvurabilirler</a:t>
            </a:r>
          </a:p>
          <a:p>
            <a:pPr>
              <a:lnSpc>
                <a:spcPct val="90000"/>
              </a:lnSpc>
            </a:pPr>
            <a:r>
              <a:rPr lang="tr-TR"/>
              <a:t>Şiddetli vakalarda kostaların iliak kanat üstüne yaptığı basınç nedeni ile belde ağrı olabilir </a:t>
            </a:r>
          </a:p>
          <a:p>
            <a:pPr>
              <a:lnSpc>
                <a:spcPct val="90000"/>
              </a:lnSpc>
            </a:pPr>
            <a:r>
              <a:rPr lang="tr-TR"/>
              <a:t>Solunum kapasitesindeki azalma nefes darlığına yol açabilir </a:t>
            </a:r>
          </a:p>
          <a:p>
            <a:pPr>
              <a:lnSpc>
                <a:spcPct val="90000"/>
              </a:lnSpc>
            </a:pPr>
            <a:r>
              <a:rPr lang="tr-TR"/>
              <a:t>Karın içindeki sıkışma kendisini gastrointestinal şikayetlerle gösterebilir</a:t>
            </a:r>
          </a:p>
          <a:p>
            <a:pPr>
              <a:lnSpc>
                <a:spcPct val="90000"/>
              </a:lnSpc>
            </a:pPr>
            <a:r>
              <a:rPr lang="tr-TR"/>
              <a:t>Hafif vakalarda ise semptomlar orta yaşlara kadar ortaya çıkmaz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DFA9-92CC-4E7B-97E6-AAB708965083}" type="slidenum">
              <a:rPr lang="tr-TR"/>
              <a:pPr/>
              <a:t>11</a:t>
            </a:fld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8229600" cy="5791200"/>
          </a:xfrm>
        </p:spPr>
        <p:txBody>
          <a:bodyPr>
            <a:normAutofit/>
          </a:bodyPr>
          <a:lstStyle/>
          <a:p>
            <a:r>
              <a:rPr lang="tr-TR" sz="2800"/>
              <a:t>Vakaların çoğunda rotasyon, konveksitenin olduğu yöndedir</a:t>
            </a:r>
          </a:p>
          <a:p>
            <a:r>
              <a:rPr lang="tr-TR" sz="2800"/>
              <a:t>Toraksta asimetri oluşur</a:t>
            </a:r>
          </a:p>
          <a:p>
            <a:r>
              <a:rPr lang="tr-TR" sz="2800"/>
              <a:t>Konveksite tarafındaki omuz yukarı ve öne kayar</a:t>
            </a:r>
          </a:p>
          <a:p>
            <a:r>
              <a:rPr lang="tr-TR" sz="2800"/>
              <a:t>Genel vücut yapısı, omuz yüksekliği asimetrisi, belin iki tarafındaki kıvrımların eşit olup olmadığı ya da kalçada asimetri varlığı değerlendirilmelidir</a:t>
            </a:r>
          </a:p>
          <a:p>
            <a:r>
              <a:rPr lang="tr-TR" sz="2800"/>
              <a:t>Bacak uzunluk farkları, pelvik obliklik yapısal olmayan skolyozu gösterebilir ve kısa olan bacağın altına destekle fark giderilerek skolyoz ortadan kaldırılabilir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3300"/>
                </a:solidFill>
              </a:rPr>
              <a:t>TANI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/>
              <a:t>Şüphelenilen olgularda ya da okul taramalarında </a:t>
            </a:r>
            <a:r>
              <a:rPr lang="tr-TR" b="1">
                <a:solidFill>
                  <a:srgbClr val="00FFFF"/>
                </a:solidFill>
              </a:rPr>
              <a:t>Adam’s testi</a:t>
            </a:r>
            <a:r>
              <a:rPr lang="tr-TR" b="1"/>
              <a:t> </a:t>
            </a:r>
            <a:r>
              <a:rPr lang="tr-TR"/>
              <a:t>de denilen </a:t>
            </a:r>
            <a:r>
              <a:rPr lang="tr-TR" b="1">
                <a:solidFill>
                  <a:srgbClr val="00FFFF"/>
                </a:solidFill>
              </a:rPr>
              <a:t>öne eğilme testi</a:t>
            </a:r>
            <a:r>
              <a:rPr lang="tr-TR"/>
              <a:t> uygulanır</a:t>
            </a:r>
          </a:p>
          <a:p>
            <a:pPr>
              <a:lnSpc>
                <a:spcPct val="90000"/>
              </a:lnSpc>
            </a:pPr>
            <a:r>
              <a:rPr lang="tr-TR"/>
              <a:t>Hasta tamamen çıplak olmalı ve ayakta durmalıdır</a:t>
            </a:r>
          </a:p>
          <a:p>
            <a:pPr>
              <a:lnSpc>
                <a:spcPct val="90000"/>
              </a:lnSpc>
            </a:pPr>
            <a:r>
              <a:rPr lang="tr-TR"/>
              <a:t>Hastadan ayaklar bitişik ve diz ekstansiyondayken öne eğilmesi istenir</a:t>
            </a:r>
          </a:p>
          <a:p>
            <a:pPr>
              <a:lnSpc>
                <a:spcPct val="90000"/>
              </a:lnSpc>
            </a:pPr>
            <a:r>
              <a:rPr lang="tr-TR"/>
              <a:t>Kollar serbest aşağıya sallanmalı ve avuç içleri birbirine bakmalıdır</a:t>
            </a:r>
            <a:endParaRPr lang="tr-TR" b="1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056-1F87-48E4-8E0A-288607E60494}" type="slidenum">
              <a:rPr lang="tr-TR"/>
              <a:pPr/>
              <a:t>12</a:t>
            </a:fld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97B-9F41-4537-86F2-B7AF6B5D68DD}" type="slidenum">
              <a:rPr lang="tr-TR"/>
              <a:pPr/>
              <a:t>13</a:t>
            </a:fld>
            <a:endParaRPr lang="tr-TR"/>
          </a:p>
        </p:txBody>
      </p:sp>
      <p:pic>
        <p:nvPicPr>
          <p:cNvPr id="53252" name="Picture 4" descr="scoliosis-testf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3200400" cy="6858000"/>
          </a:xfrm>
          <a:prstGeom prst="rect">
            <a:avLst/>
          </a:prstGeom>
          <a:noFill/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5867400"/>
            <a:ext cx="59436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b="1">
                <a:solidFill>
                  <a:schemeClr val="bg2"/>
                </a:solidFill>
              </a:rPr>
              <a:t>Adam’s Testi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6019800" y="152400"/>
            <a:ext cx="9144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AC63-C3DA-4DA7-B5A4-79881BCE5951}" type="slidenum">
              <a:rPr lang="tr-TR"/>
              <a:pPr/>
              <a:t>14</a:t>
            </a:fld>
            <a:endParaRPr lang="tr-T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3238"/>
            <a:ext cx="8229600" cy="4456112"/>
          </a:xfrm>
        </p:spPr>
        <p:txBody>
          <a:bodyPr/>
          <a:lstStyle/>
          <a:p>
            <a:r>
              <a:rPr lang="tr-TR"/>
              <a:t>Bir şakül C7’nin spinöz çıkıntısından aşağıya sarkıtılır</a:t>
            </a:r>
          </a:p>
          <a:p>
            <a:r>
              <a:rPr lang="tr-TR"/>
              <a:t>Normal kişilerde şakül sakrumun ortasından geçmelidir</a:t>
            </a:r>
          </a:p>
          <a:p>
            <a:r>
              <a:rPr lang="tr-TR"/>
              <a:t>Herhangi bir sapma denge bozukluğunun belirtisidir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F804-F3DB-4FC6-BD19-5E122DF481E8}" type="slidenum">
              <a:rPr lang="tr-TR"/>
              <a:pPr/>
              <a:t>15</a:t>
            </a:fld>
            <a:endParaRPr lang="tr-TR"/>
          </a:p>
        </p:txBody>
      </p:sp>
      <p:pic>
        <p:nvPicPr>
          <p:cNvPr id="56324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56325" name="Picture 5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75" y="0"/>
            <a:ext cx="4505325" cy="6858000"/>
          </a:xfrm>
          <a:prstGeom prst="rect">
            <a:avLst/>
          </a:prstGeom>
          <a:noFill/>
        </p:spPr>
      </p:pic>
      <p:sp>
        <p:nvSpPr>
          <p:cNvPr id="56326" name="Line 6"/>
          <p:cNvSpPr>
            <a:spLocks noChangeShapeType="1"/>
          </p:cNvSpPr>
          <p:nvPr/>
        </p:nvSpPr>
        <p:spPr bwMode="auto">
          <a:xfrm flipV="1">
            <a:off x="2286000" y="5638800"/>
            <a:ext cx="76200" cy="1219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tr-TR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-96838" y="-79375"/>
            <a:ext cx="1849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4000" b="1">
                <a:solidFill>
                  <a:srgbClr val="FFFF00"/>
                </a:solidFill>
              </a:rPr>
              <a:t>Normal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937125" y="-3175"/>
            <a:ext cx="187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4000" b="1">
                <a:solidFill>
                  <a:srgbClr val="FFFF00"/>
                </a:solidFill>
              </a:rPr>
              <a:t>Skolyoz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45A7-FA70-4AEC-89C3-66DAD2F711B8}" type="slidenum">
              <a:rPr lang="tr-TR"/>
              <a:pPr/>
              <a:t>16</a:t>
            </a:fld>
            <a:endParaRPr lang="tr-TR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20713"/>
            <a:ext cx="4319588" cy="5903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/>
              <a:t>Eğriliğin derecesi Cobb metodu ile ölçülür</a:t>
            </a:r>
          </a:p>
          <a:p>
            <a:pPr>
              <a:lnSpc>
                <a:spcPct val="90000"/>
              </a:lnSpc>
            </a:pPr>
            <a:r>
              <a:rPr lang="tr-TR" sz="2400"/>
              <a:t>Bu metotta üst ve alt uç vertebralar tespit edilir</a:t>
            </a:r>
          </a:p>
          <a:p>
            <a:pPr>
              <a:lnSpc>
                <a:spcPct val="90000"/>
              </a:lnSpc>
            </a:pPr>
            <a:r>
              <a:rPr lang="tr-TR" sz="2400"/>
              <a:t>Bunlar konkavite yönünde en fazla eğim gösteren vertebralardır</a:t>
            </a:r>
          </a:p>
          <a:p>
            <a:pPr>
              <a:lnSpc>
                <a:spcPct val="90000"/>
              </a:lnSpc>
            </a:pPr>
            <a:r>
              <a:rPr lang="tr-TR" sz="2400"/>
              <a:t>Daha sonra üstteki vertebranın üst, alttaki vertebranın alt kenarına paralel birer doğru çizgi çekilir</a:t>
            </a:r>
          </a:p>
          <a:p>
            <a:pPr>
              <a:lnSpc>
                <a:spcPct val="90000"/>
              </a:lnSpc>
            </a:pPr>
            <a:r>
              <a:rPr lang="tr-TR" sz="2400"/>
              <a:t>Bu doğrulara çekilen dikey çizgilerin birbirini kestiği noktada üstte kalan açı </a:t>
            </a:r>
            <a:r>
              <a:rPr lang="tr-TR" sz="2400" b="1">
                <a:solidFill>
                  <a:srgbClr val="00FF00"/>
                </a:solidFill>
              </a:rPr>
              <a:t>skolyoz (Cobb) açısını</a:t>
            </a:r>
            <a:r>
              <a:rPr lang="tr-TR" sz="2400"/>
              <a:t> verir</a:t>
            </a:r>
          </a:p>
        </p:txBody>
      </p:sp>
      <p:pic>
        <p:nvPicPr>
          <p:cNvPr id="61447" name="Picture 7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6213" y="260350"/>
            <a:ext cx="3887787" cy="5976938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8E9D-8EE3-49D3-8C0B-D091EE1B36C7}" type="slidenum">
              <a:rPr lang="tr-TR"/>
              <a:pPr/>
              <a:t>17</a:t>
            </a:fld>
            <a:endParaRPr lang="tr-T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8229600" cy="4456113"/>
          </a:xfrm>
        </p:spPr>
        <p:txBody>
          <a:bodyPr/>
          <a:lstStyle/>
          <a:p>
            <a:r>
              <a:rPr lang="tr-TR"/>
              <a:t>Adolesan idiopatik skolyoz olgularının %3’ü kendiliğinden gerilemektedir</a:t>
            </a:r>
          </a:p>
          <a:p>
            <a:r>
              <a:rPr lang="tr-TR"/>
              <a:t>Yapısal skolyozun büyük kısmında 15-17 yaşlarında vertebra büyümesi durduğunda eğimin artması da durur</a:t>
            </a:r>
          </a:p>
          <a:p>
            <a:r>
              <a:rPr lang="tr-TR"/>
              <a:t>Daha ileri yaşlarda omurgadaki dejeneratif değişikliklerin başlamasıyla eğim tekrar artabilir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404813"/>
            <a:ext cx="4608513" cy="823912"/>
          </a:xfrm>
        </p:spPr>
        <p:txBody>
          <a:bodyPr/>
          <a:lstStyle/>
          <a:p>
            <a:r>
              <a:rPr lang="tr-TR" sz="4800" b="1">
                <a:solidFill>
                  <a:srgbClr val="FF3300"/>
                </a:solidFill>
              </a:rPr>
              <a:t>TEDAVİ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772400" cy="4754562"/>
          </a:xfrm>
        </p:spPr>
        <p:txBody>
          <a:bodyPr>
            <a:normAutofit/>
          </a:bodyPr>
          <a:lstStyle/>
          <a:p>
            <a:r>
              <a:rPr lang="tr-TR" sz="2800"/>
              <a:t>Tedavide ana hedef eğimin erken farkedilmesi, progresyon olasılığının tahmini, düzeltilmesi, oluşabilecek komplikasyonların önlenmesi ve bunun devamının sağlanmasıdır </a:t>
            </a:r>
          </a:p>
          <a:p>
            <a:r>
              <a:rPr lang="tr-TR" sz="2800"/>
              <a:t>Bu dönem çoğunlukla okul çağı öncesine dayanmaktadır (okul taramaları)</a:t>
            </a:r>
          </a:p>
          <a:p>
            <a:r>
              <a:rPr lang="tr-TR" sz="2800"/>
              <a:t>Prognostik faktörler göz önünde bulundurularak skolyoz tedavisi her hasta için özel olarak tasarlanmalıdır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88DF-11C3-4464-BE6A-3C9B969BC96F}" type="slidenum">
              <a:rPr lang="tr-TR"/>
              <a:pPr/>
              <a:t>18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165A-BA6D-478F-BF63-6959488BD2D1}" type="slidenum">
              <a:rPr lang="tr-TR"/>
              <a:pPr/>
              <a:t>19</a:t>
            </a:fld>
            <a:endParaRPr lang="tr-T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8229600" cy="5472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Skolyoza yol açabilecek nedenler varsa tedavi edilmelidir</a:t>
            </a:r>
          </a:p>
          <a:p>
            <a:pPr>
              <a:lnSpc>
                <a:spcPct val="80000"/>
              </a:lnSpc>
            </a:pPr>
            <a:r>
              <a:rPr lang="tr-TR" sz="2800"/>
              <a:t>Her iki bacak uzunluk farkı varsa düzeltilmelidir</a:t>
            </a:r>
          </a:p>
          <a:p>
            <a:pPr>
              <a:lnSpc>
                <a:spcPct val="80000"/>
              </a:lnSpc>
            </a:pPr>
            <a:r>
              <a:rPr lang="tr-TR" sz="2800"/>
              <a:t>Tek taraflı işitme ya da görme bozukluğu etyolojide rol oynayabilir ve tedavi edilmelidir</a:t>
            </a:r>
          </a:p>
          <a:p>
            <a:pPr>
              <a:lnSpc>
                <a:spcPct val="80000"/>
              </a:lnSpc>
            </a:pPr>
            <a:r>
              <a:rPr lang="tr-TR" sz="2800"/>
              <a:t>Poliomiyelit ya da diğer nörolojik hastalığı olan çocuklar paralitik skolyoz gelişimi riski bulunduğundan birkaç yıl boyunca düzenli periyotlarla izlenmelidir</a:t>
            </a:r>
          </a:p>
          <a:p>
            <a:pPr>
              <a:lnSpc>
                <a:spcPct val="80000"/>
              </a:lnSpc>
            </a:pPr>
            <a:r>
              <a:rPr lang="tr-TR" sz="2800"/>
              <a:t>Uygun posturun sağlanması için egzersiz önerilebilir</a:t>
            </a:r>
          </a:p>
          <a:p>
            <a:pPr>
              <a:lnSpc>
                <a:spcPct val="80000"/>
              </a:lnSpc>
            </a:pPr>
            <a:r>
              <a:rPr lang="tr-TR" sz="2800"/>
              <a:t>Eğimde artış farkedildiğinde daha sık kontrollere çağrılmalıdır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dirty="0" smtClean="0"/>
              <a:t>Sağlıklı bir </a:t>
            </a:r>
            <a:r>
              <a:rPr lang="tr-TR" dirty="0" err="1" smtClean="0"/>
              <a:t>vertebral</a:t>
            </a:r>
            <a:r>
              <a:rPr lang="tr-TR" dirty="0" smtClean="0"/>
              <a:t> kolonda </a:t>
            </a:r>
            <a:r>
              <a:rPr lang="tr-TR" dirty="0" err="1" smtClean="0"/>
              <a:t>vertebralar</a:t>
            </a:r>
            <a:r>
              <a:rPr lang="tr-TR" dirty="0" smtClean="0"/>
              <a:t>, </a:t>
            </a:r>
            <a:r>
              <a:rPr lang="tr-TR" dirty="0" err="1" smtClean="0"/>
              <a:t>koronal</a:t>
            </a:r>
            <a:r>
              <a:rPr lang="tr-TR" dirty="0" smtClean="0"/>
              <a:t> ve </a:t>
            </a:r>
            <a:r>
              <a:rPr lang="tr-TR" dirty="0" err="1" smtClean="0"/>
              <a:t>transvers</a:t>
            </a:r>
            <a:r>
              <a:rPr lang="tr-TR" dirty="0" smtClean="0"/>
              <a:t> düzlemlerde </a:t>
            </a:r>
            <a:r>
              <a:rPr lang="tr-TR" dirty="0" err="1" smtClean="0"/>
              <a:t>nötral</a:t>
            </a:r>
            <a:r>
              <a:rPr lang="tr-TR" dirty="0" smtClean="0"/>
              <a:t> pozisyonda yer alırlar</a:t>
            </a:r>
          </a:p>
          <a:p>
            <a:pPr>
              <a:lnSpc>
                <a:spcPct val="80000"/>
              </a:lnSpc>
            </a:pPr>
            <a:r>
              <a:rPr lang="tr-TR" dirty="0" err="1" smtClean="0"/>
              <a:t>Koronal</a:t>
            </a:r>
            <a:r>
              <a:rPr lang="tr-TR" dirty="0" smtClean="0"/>
              <a:t> planda aynı çizgi üzerinde dizilmesi gereken </a:t>
            </a:r>
            <a:r>
              <a:rPr lang="tr-TR" dirty="0" err="1" smtClean="0"/>
              <a:t>vertebral</a:t>
            </a:r>
            <a:r>
              <a:rPr lang="tr-TR" dirty="0" smtClean="0"/>
              <a:t> kolonun herhangi bir nedenle bu diziliminin bozulmasına ve bir eğriliğin ortaya çıkmasına </a:t>
            </a:r>
            <a:r>
              <a:rPr lang="tr-TR" b="1" dirty="0" err="1" smtClean="0">
                <a:solidFill>
                  <a:srgbClr val="00FF00"/>
                </a:solidFill>
              </a:rPr>
              <a:t>skolyoz</a:t>
            </a:r>
            <a:r>
              <a:rPr lang="tr-TR" dirty="0" smtClean="0"/>
              <a:t> adı verilir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B4F2-A37D-426B-8FC0-988D37191A5A}" type="slidenum">
              <a:rPr lang="tr-TR"/>
              <a:pPr/>
              <a:t>20</a:t>
            </a:fld>
            <a:endParaRPr lang="tr-T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268413"/>
            <a:ext cx="7772400" cy="4032250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tr-TR" sz="3600" b="1"/>
              <a:t>Skolyoz tedavisi iki başlık altında toplanır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/>
              <a:t>  	</a:t>
            </a:r>
            <a:r>
              <a:rPr lang="tr-TR" b="1">
                <a:solidFill>
                  <a:srgbClr val="FF3300"/>
                </a:solidFill>
              </a:rPr>
              <a:t>1)</a:t>
            </a:r>
            <a:r>
              <a:rPr lang="tr-TR"/>
              <a:t> </a:t>
            </a:r>
            <a:r>
              <a:rPr lang="tr-TR" b="1">
                <a:solidFill>
                  <a:srgbClr val="00FF00"/>
                </a:solidFill>
              </a:rPr>
              <a:t>Konservatif yöntemler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/>
              <a:t>  	</a:t>
            </a:r>
            <a:r>
              <a:rPr lang="tr-TR" b="1">
                <a:solidFill>
                  <a:srgbClr val="FF3300"/>
                </a:solidFill>
              </a:rPr>
              <a:t>2)</a:t>
            </a:r>
            <a:r>
              <a:rPr lang="tr-TR"/>
              <a:t> </a:t>
            </a:r>
            <a:r>
              <a:rPr lang="tr-TR" b="1">
                <a:solidFill>
                  <a:srgbClr val="00FF00"/>
                </a:solidFill>
              </a:rPr>
              <a:t>Cerrahi yöntemler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00FF00"/>
                </a:solidFill>
              </a:rPr>
              <a:t>Konservatif Yöntemler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44675"/>
            <a:ext cx="7772400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b="1" u="sng">
                <a:solidFill>
                  <a:srgbClr val="FFFF00"/>
                </a:solidFill>
              </a:rPr>
              <a:t>20 derecenin altında</a:t>
            </a:r>
            <a:r>
              <a:rPr lang="tr-TR"/>
              <a:t> eğriliği olan hastalar genellikle konservatif yöntemlerle tedavi edilir </a:t>
            </a:r>
          </a:p>
          <a:p>
            <a:pPr>
              <a:lnSpc>
                <a:spcPct val="90000"/>
              </a:lnSpc>
            </a:pPr>
            <a:r>
              <a:rPr lang="tr-TR"/>
              <a:t>Nöromüsküler skolyoz ve ilerleme riski yüksek olan hastalar hariç </a:t>
            </a:r>
            <a:r>
              <a:rPr lang="tr-TR" b="1" u="sng">
                <a:solidFill>
                  <a:srgbClr val="FFFF00"/>
                </a:solidFill>
              </a:rPr>
              <a:t>10 derecenin altındaki</a:t>
            </a:r>
            <a:r>
              <a:rPr lang="tr-TR" b="1">
                <a:solidFill>
                  <a:srgbClr val="FFFF00"/>
                </a:solidFill>
              </a:rPr>
              <a:t> </a:t>
            </a:r>
            <a:r>
              <a:rPr lang="tr-TR"/>
              <a:t>eğriliklerde çoğu kez </a:t>
            </a:r>
            <a:r>
              <a:rPr lang="tr-TR" b="1" u="sng">
                <a:solidFill>
                  <a:srgbClr val="FFFF00"/>
                </a:solidFill>
              </a:rPr>
              <a:t>gözlem</a:t>
            </a:r>
            <a:r>
              <a:rPr lang="tr-TR"/>
              <a:t> yeterlidir</a:t>
            </a:r>
          </a:p>
          <a:p>
            <a:pPr>
              <a:lnSpc>
                <a:spcPct val="90000"/>
              </a:lnSpc>
            </a:pPr>
            <a:r>
              <a:rPr lang="tr-TR"/>
              <a:t>Bu çocuklar 6-12 aylık aralıklarla takip edilirler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A701-2621-46BF-9264-0230596D58DB}" type="slidenum">
              <a:rPr lang="tr-TR"/>
              <a:pPr/>
              <a:t>21</a:t>
            </a:fld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73EB-A17F-4FA1-8BA1-727E02963A2B}" type="slidenum">
              <a:rPr lang="tr-TR"/>
              <a:pPr/>
              <a:t>22</a:t>
            </a:fld>
            <a:endParaRPr lang="tr-TR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836613"/>
            <a:ext cx="8229600" cy="4456112"/>
          </a:xfrm>
        </p:spPr>
        <p:txBody>
          <a:bodyPr/>
          <a:lstStyle/>
          <a:p>
            <a:pPr marL="609600" indent="-609600" algn="ctr">
              <a:lnSpc>
                <a:spcPct val="125000"/>
              </a:lnSpc>
              <a:buFontTx/>
              <a:buNone/>
            </a:pPr>
            <a:r>
              <a:rPr lang="tr-TR" sz="3600" b="1">
                <a:solidFill>
                  <a:srgbClr val="00FF00"/>
                </a:solidFill>
              </a:rPr>
              <a:t>Konservatif yöntemler</a:t>
            </a:r>
          </a:p>
          <a:p>
            <a:pPr marL="609600" indent="-609600">
              <a:lnSpc>
                <a:spcPct val="125000"/>
              </a:lnSpc>
              <a:buFontTx/>
              <a:buNone/>
            </a:pPr>
            <a:r>
              <a:rPr lang="tr-TR" b="1">
                <a:solidFill>
                  <a:srgbClr val="FF3300"/>
                </a:solidFill>
              </a:rPr>
              <a:t>1)</a:t>
            </a:r>
            <a:r>
              <a:rPr lang="tr-TR"/>
              <a:t> Yatak istirahati</a:t>
            </a:r>
          </a:p>
          <a:p>
            <a:pPr marL="609600" indent="-609600">
              <a:lnSpc>
                <a:spcPct val="125000"/>
              </a:lnSpc>
              <a:buFontTx/>
              <a:buNone/>
            </a:pPr>
            <a:r>
              <a:rPr lang="tr-TR" b="1">
                <a:solidFill>
                  <a:srgbClr val="FF3300"/>
                </a:solidFill>
              </a:rPr>
              <a:t>2)</a:t>
            </a:r>
            <a:r>
              <a:rPr lang="tr-TR"/>
              <a:t> Egzersiz</a:t>
            </a:r>
          </a:p>
          <a:p>
            <a:pPr marL="609600" indent="-609600">
              <a:lnSpc>
                <a:spcPct val="125000"/>
              </a:lnSpc>
              <a:buFontTx/>
              <a:buNone/>
            </a:pPr>
            <a:r>
              <a:rPr lang="tr-TR" b="1">
                <a:solidFill>
                  <a:srgbClr val="FF3300"/>
                </a:solidFill>
              </a:rPr>
              <a:t>3)</a:t>
            </a:r>
            <a:r>
              <a:rPr lang="tr-TR"/>
              <a:t> Traksiyon</a:t>
            </a:r>
          </a:p>
          <a:p>
            <a:pPr marL="609600" indent="-609600">
              <a:lnSpc>
                <a:spcPct val="125000"/>
              </a:lnSpc>
              <a:buFontTx/>
              <a:buNone/>
            </a:pPr>
            <a:r>
              <a:rPr lang="tr-TR" b="1">
                <a:solidFill>
                  <a:srgbClr val="FF3300"/>
                </a:solidFill>
              </a:rPr>
              <a:t>4)</a:t>
            </a:r>
            <a:r>
              <a:rPr lang="tr-TR"/>
              <a:t> Alçı ya da breys kullanılması</a:t>
            </a:r>
          </a:p>
          <a:p>
            <a:pPr marL="609600" indent="-609600">
              <a:lnSpc>
                <a:spcPct val="125000"/>
              </a:lnSpc>
              <a:buFontTx/>
              <a:buNone/>
            </a:pPr>
            <a:r>
              <a:rPr lang="tr-TR" b="1">
                <a:solidFill>
                  <a:srgbClr val="FF3300"/>
                </a:solidFill>
              </a:rPr>
              <a:t>5)</a:t>
            </a:r>
            <a:r>
              <a:rPr lang="tr-TR"/>
              <a:t> Elektrik stimülasyon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BB2D-0B32-4B44-8374-A297B5B5FEDF}" type="slidenum">
              <a:rPr lang="tr-TR"/>
              <a:pPr/>
              <a:t>23</a:t>
            </a:fld>
            <a:endParaRPr lang="tr-T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620713"/>
            <a:ext cx="8229600" cy="4456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/>
              <a:t>Yatak istirahati ve traksiyon deformiteyi azaltır, ayrıca traksiyon pasif germe sağlar</a:t>
            </a:r>
          </a:p>
          <a:p>
            <a:pPr>
              <a:lnSpc>
                <a:spcPct val="90000"/>
              </a:lnSpc>
            </a:pPr>
            <a:r>
              <a:rPr lang="tr-TR"/>
              <a:t>Ancak düzelmenin devamında etkisizdir</a:t>
            </a:r>
          </a:p>
          <a:p>
            <a:pPr>
              <a:lnSpc>
                <a:spcPct val="90000"/>
              </a:lnSpc>
            </a:pPr>
            <a:r>
              <a:rPr lang="tr-TR"/>
              <a:t>Egzersiz eğimin esnekliğinin sağlanması için oldukça önemlidir, ancak eğimi azaltmaz ya da progresyonu yavaşlatmaz</a:t>
            </a:r>
          </a:p>
          <a:p>
            <a:pPr>
              <a:lnSpc>
                <a:spcPct val="90000"/>
              </a:lnSpc>
            </a:pPr>
            <a:r>
              <a:rPr lang="tr-TR"/>
              <a:t>Bunun yanında postürü düzeltmek, kas dengesizliğini düzeltmek ve solunumu düzeltmek gibi yararları vardır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12F1-CB10-4ACA-A544-EA795993F13D}" type="slidenum">
              <a:rPr lang="tr-TR"/>
              <a:pPr/>
              <a:t>24</a:t>
            </a:fld>
            <a:endParaRPr lang="tr-TR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229600" cy="4456112"/>
          </a:xfrm>
        </p:spPr>
        <p:txBody>
          <a:bodyPr/>
          <a:lstStyle/>
          <a:p>
            <a:r>
              <a:rPr lang="tr-TR"/>
              <a:t>Postur egzersizlerinin en önemlisi pelvik tilt egzersizleridir</a:t>
            </a:r>
          </a:p>
          <a:p>
            <a:r>
              <a:rPr lang="tr-TR"/>
              <a:t>Lomber ve servikal lordoz azaltılarak omurga uzatma amaçlanır</a:t>
            </a:r>
          </a:p>
          <a:p>
            <a:r>
              <a:rPr lang="tr-TR"/>
              <a:t>Bu amaçla tüm vücudu duvara dayamak, boyunu duvara doğru itmek, baş üzerine ağırlık yerleştirmek ve yukarı doğru itmek postürü iyileştirir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03225"/>
            <a:ext cx="8610600" cy="946150"/>
          </a:xfrm>
        </p:spPr>
        <p:txBody>
          <a:bodyPr/>
          <a:lstStyle/>
          <a:p>
            <a:r>
              <a:rPr lang="tr-TR" sz="2800">
                <a:solidFill>
                  <a:schemeClr val="tx1"/>
                </a:solidFill>
              </a:rPr>
              <a:t>Sırtüstü yatarken yapılan pelvik tilt egzersizleri</a:t>
            </a:r>
          </a:p>
        </p:txBody>
      </p:sp>
      <p:pic>
        <p:nvPicPr>
          <p:cNvPr id="92163" name="Picture 3" descr="35-1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76909" y="3240786"/>
            <a:ext cx="2827782" cy="1595628"/>
          </a:xfrm>
        </p:spPr>
      </p:pic>
      <p:sp>
        <p:nvSpPr>
          <p:cNvPr id="5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CE9A-59AF-453C-BDA9-F2CD420668B5}" type="slidenum">
              <a:rPr lang="tr-TR"/>
              <a:pPr/>
              <a:t>25</a:t>
            </a:fld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084888" cy="6858000"/>
          </a:xfrm>
        </p:spPr>
      </p:pic>
      <p:sp>
        <p:nvSpPr>
          <p:cNvPr id="931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76950" y="1268413"/>
            <a:ext cx="3067050" cy="4114800"/>
          </a:xfrm>
        </p:spPr>
        <p:txBody>
          <a:bodyPr/>
          <a:lstStyle/>
          <a:p>
            <a:r>
              <a:rPr lang="tr-TR" sz="2800" b="1"/>
              <a:t>Ayakta yapılan pelvik tilt egzersizleri</a:t>
            </a:r>
          </a:p>
        </p:txBody>
      </p:sp>
      <p:sp>
        <p:nvSpPr>
          <p:cNvPr id="5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B423-B3DA-4E24-8F4D-71C84CC2E836}" type="slidenum">
              <a:rPr lang="tr-TR"/>
              <a:pPr/>
              <a:t>26</a:t>
            </a:fld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08D9-9DA6-4485-B072-279D7F048134}" type="slidenum">
              <a:rPr lang="tr-TR"/>
              <a:pPr/>
              <a:t>27</a:t>
            </a:fld>
            <a:endParaRPr lang="tr-T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8229600" cy="5327650"/>
          </a:xfrm>
        </p:spPr>
        <p:txBody>
          <a:bodyPr>
            <a:normAutofit/>
          </a:bodyPr>
          <a:lstStyle/>
          <a:p>
            <a:r>
              <a:rPr lang="tr-TR" sz="2800"/>
              <a:t>Fleksibilite egzersizleri yavaş ve devamlı olarak yapılmalıdır</a:t>
            </a:r>
          </a:p>
          <a:p>
            <a:r>
              <a:rPr lang="tr-TR" sz="2800"/>
              <a:t>Esnekliğin artırılmasına yönelik germe egzersizleri yapılır</a:t>
            </a:r>
          </a:p>
          <a:p>
            <a:r>
              <a:rPr lang="tr-TR" sz="2800"/>
              <a:t>Lomber ve torakal bölgenin ekstansör kaslarına yönelik egzersizler uygulanmalıdır</a:t>
            </a:r>
          </a:p>
          <a:p>
            <a:r>
              <a:rPr lang="tr-TR" sz="2800"/>
              <a:t>Denge sorununa yönelik kedi-deve egzersizleri yapılır</a:t>
            </a:r>
          </a:p>
          <a:p>
            <a:r>
              <a:rPr lang="tr-TR" sz="2800"/>
              <a:t>Hasta emekleme konumunda karın kaslarını kasarak torakal kifozu artırır ve tekrar ilk konumuna geri döner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0750"/>
            <a:ext cx="7772400" cy="519113"/>
          </a:xfrm>
        </p:spPr>
        <p:txBody>
          <a:bodyPr/>
          <a:lstStyle/>
          <a:p>
            <a:r>
              <a:rPr lang="tr-TR" sz="2800">
                <a:solidFill>
                  <a:schemeClr val="tx1"/>
                </a:solidFill>
              </a:rPr>
              <a:t>İzometrik abdominal egzersiz</a:t>
            </a:r>
          </a:p>
        </p:txBody>
      </p:sp>
      <p:pic>
        <p:nvPicPr>
          <p:cNvPr id="96259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7770" y="3147060"/>
            <a:ext cx="2766060" cy="1783080"/>
          </a:xfrm>
        </p:spPr>
      </p:pic>
      <p:sp>
        <p:nvSpPr>
          <p:cNvPr id="5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DB11-D438-4F06-8646-E9F387B7FEB1}" type="slidenum">
              <a:rPr lang="tr-TR"/>
              <a:pPr/>
              <a:t>28</a:t>
            </a:fld>
            <a:endParaRPr 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696200" cy="1373188"/>
          </a:xfrm>
        </p:spPr>
        <p:txBody>
          <a:bodyPr/>
          <a:lstStyle/>
          <a:p>
            <a:r>
              <a:rPr lang="tr-TR" sz="2800">
                <a:solidFill>
                  <a:schemeClr val="tx1"/>
                </a:solidFill>
              </a:rPr>
              <a:t>Simetrik ekstansiyon egzersizi (skapula ve omuzları daha uygun pozisyonda tutar)</a:t>
            </a:r>
          </a:p>
        </p:txBody>
      </p:sp>
      <p:pic>
        <p:nvPicPr>
          <p:cNvPr id="98307" name="Picture 3" descr="35-2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72337" y="3257931"/>
            <a:ext cx="2836926" cy="1561338"/>
          </a:xfrm>
        </p:spPr>
      </p:pic>
      <p:sp>
        <p:nvSpPr>
          <p:cNvPr id="5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20C6-3D33-46FF-A9EA-1F0C03E82A17}" type="slidenum">
              <a:rPr lang="tr-TR"/>
              <a:pPr/>
              <a:t>29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8" descr="anatomical plan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188640"/>
            <a:ext cx="4081611" cy="614080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946150"/>
          </a:xfrm>
        </p:spPr>
        <p:txBody>
          <a:bodyPr/>
          <a:lstStyle/>
          <a:p>
            <a:r>
              <a:rPr lang="tr-TR" sz="2800">
                <a:solidFill>
                  <a:schemeClr val="tx1"/>
                </a:solidFill>
              </a:rPr>
              <a:t>Kedi deve egzersizleri </a:t>
            </a:r>
            <a:br>
              <a:rPr lang="tr-TR" sz="2800">
                <a:solidFill>
                  <a:schemeClr val="tx1"/>
                </a:solidFill>
              </a:rPr>
            </a:br>
            <a:r>
              <a:rPr lang="tr-TR" sz="2800">
                <a:solidFill>
                  <a:schemeClr val="tx1"/>
                </a:solidFill>
              </a:rPr>
              <a:t>(esnekliği artırır)</a:t>
            </a:r>
          </a:p>
        </p:txBody>
      </p:sp>
      <p:pic>
        <p:nvPicPr>
          <p:cNvPr id="104451" name="Picture 3" descr="35-2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4716463" cy="5445125"/>
          </a:xfrm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D1E2-8C96-4F0A-A9A3-C71395C394E1}" type="slidenum">
              <a:rPr lang="tr-TR"/>
              <a:pPr/>
              <a:t>30</a:t>
            </a:fld>
            <a:endParaRPr lang="tr-TR"/>
          </a:p>
        </p:txBody>
      </p:sp>
      <p:pic>
        <p:nvPicPr>
          <p:cNvPr id="104452" name="Picture 4" descr="35-2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12875"/>
            <a:ext cx="4500562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4643438" y="1412875"/>
            <a:ext cx="73025" cy="54451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946150"/>
          </a:xfrm>
        </p:spPr>
        <p:txBody>
          <a:bodyPr/>
          <a:lstStyle/>
          <a:p>
            <a:r>
              <a:rPr lang="tr-TR" sz="2800">
                <a:solidFill>
                  <a:schemeClr val="tx1"/>
                </a:solidFill>
              </a:rPr>
              <a:t>Emekleme egzersizi </a:t>
            </a:r>
            <a:br>
              <a:rPr lang="tr-TR" sz="2800">
                <a:solidFill>
                  <a:schemeClr val="tx1"/>
                </a:solidFill>
              </a:rPr>
            </a:br>
            <a:r>
              <a:rPr lang="tr-TR" sz="2800">
                <a:solidFill>
                  <a:schemeClr val="tx1"/>
                </a:solidFill>
              </a:rPr>
              <a:t>(spinal kanalı gerer)</a:t>
            </a:r>
          </a:p>
        </p:txBody>
      </p:sp>
      <p:pic>
        <p:nvPicPr>
          <p:cNvPr id="100355" name="Picture 3" descr="35-24b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92911" y="3126486"/>
            <a:ext cx="2795778" cy="1824228"/>
          </a:xfrm>
        </p:spPr>
      </p:pic>
      <p:sp>
        <p:nvSpPr>
          <p:cNvPr id="5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C149-C35F-4866-8838-A75F00651E55}" type="slidenum">
              <a:rPr lang="tr-TR"/>
              <a:pPr/>
              <a:t>31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84BD5-B177-4337-83F1-23F5FA0A4D35}" type="slidenum">
              <a:rPr lang="tr-TR"/>
              <a:pPr/>
              <a:t>32</a:t>
            </a:fld>
            <a:endParaRPr lang="tr-TR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229600" cy="4456113"/>
          </a:xfrm>
        </p:spPr>
        <p:txBody>
          <a:bodyPr/>
          <a:lstStyle/>
          <a:p>
            <a:r>
              <a:rPr lang="tr-TR"/>
              <a:t>Skolyoz hastalarında spinal mekanikteki dengesizliğe bağlı olarak halsizlik sıktır</a:t>
            </a:r>
          </a:p>
          <a:p>
            <a:r>
              <a:rPr lang="tr-TR"/>
              <a:t>Semptomları azaltmak için asimetrik lateral egzersizler yararlıdır</a:t>
            </a:r>
          </a:p>
          <a:p>
            <a:r>
              <a:rPr lang="tr-TR"/>
              <a:t>Solunum kaslarının kuvvetlendirilmesi için göğüs kafesi dirençli egzersizleri uygulanır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946150"/>
          </a:xfrm>
        </p:spPr>
        <p:txBody>
          <a:bodyPr/>
          <a:lstStyle/>
          <a:p>
            <a:r>
              <a:rPr lang="tr-TR" sz="2800">
                <a:solidFill>
                  <a:schemeClr val="tx1"/>
                </a:solidFill>
              </a:rPr>
              <a:t>Asimetrik lateral egzersiz </a:t>
            </a:r>
            <a:br>
              <a:rPr lang="tr-TR" sz="2800">
                <a:solidFill>
                  <a:schemeClr val="tx1"/>
                </a:solidFill>
              </a:rPr>
            </a:br>
            <a:r>
              <a:rPr lang="tr-TR" sz="2800">
                <a:solidFill>
                  <a:schemeClr val="tx1"/>
                </a:solidFill>
              </a:rPr>
              <a:t>(halsizliği azaltır)</a:t>
            </a:r>
          </a:p>
        </p:txBody>
      </p:sp>
      <p:pic>
        <p:nvPicPr>
          <p:cNvPr id="103427" name="Picture 3" descr="35-2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75766" y="3199638"/>
            <a:ext cx="2830068" cy="1677924"/>
          </a:xfrm>
        </p:spPr>
      </p:pic>
      <p:sp>
        <p:nvSpPr>
          <p:cNvPr id="5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8CF8-66C7-4D41-9D53-47A2425DE04E}" type="slidenum">
              <a:rPr lang="tr-TR"/>
              <a:pPr/>
              <a:t>33</a:t>
            </a:fld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35-2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257800" cy="6858000"/>
          </a:xfrm>
        </p:spPr>
      </p:pic>
      <p:sp>
        <p:nvSpPr>
          <p:cNvPr id="1054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981200"/>
            <a:ext cx="3352800" cy="4114800"/>
          </a:xfrm>
        </p:spPr>
        <p:txBody>
          <a:bodyPr/>
          <a:lstStyle/>
          <a:p>
            <a:r>
              <a:rPr lang="tr-TR" sz="2800" b="1"/>
              <a:t>Dirençli solunum egzersizi (solunum  kaslarını güçlendirir)</a:t>
            </a:r>
          </a:p>
        </p:txBody>
      </p:sp>
      <p:sp>
        <p:nvSpPr>
          <p:cNvPr id="5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DE0B-CE94-416F-93B9-23A466EFCF10}" type="slidenum">
              <a:rPr lang="tr-TR"/>
              <a:pPr/>
              <a:t>34</a:t>
            </a:fld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DCD3-89D7-406D-B8E2-467513DF8DC7}" type="slidenum">
              <a:rPr lang="tr-TR"/>
              <a:pPr/>
              <a:t>35</a:t>
            </a:fld>
            <a:endParaRPr lang="tr-TR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836613"/>
            <a:ext cx="8229600" cy="57610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 b="1">
                <a:solidFill>
                  <a:srgbClr val="00FFFF"/>
                </a:solidFill>
              </a:rPr>
              <a:t>Alçılama ve breys:</a:t>
            </a:r>
            <a:r>
              <a:rPr lang="tr-TR" sz="2800"/>
              <a:t> </a:t>
            </a:r>
          </a:p>
          <a:p>
            <a:pPr lvl="1">
              <a:lnSpc>
                <a:spcPct val="80000"/>
              </a:lnSpc>
            </a:pPr>
            <a:r>
              <a:rPr lang="tr-TR" sz="2400"/>
              <a:t>Breyslemenin diğer tüm tedavilerden daha etkili sonuçlar verdiği bildirilmiştir</a:t>
            </a:r>
          </a:p>
          <a:p>
            <a:pPr lvl="1">
              <a:lnSpc>
                <a:spcPct val="80000"/>
              </a:lnSpc>
            </a:pPr>
            <a:r>
              <a:rPr lang="tr-TR" sz="2400"/>
              <a:t>Breysleme eğimin ilerlemesini durdurabilir ancak eğim düzelmez</a:t>
            </a:r>
          </a:p>
          <a:p>
            <a:pPr>
              <a:lnSpc>
                <a:spcPct val="80000"/>
              </a:lnSpc>
            </a:pPr>
            <a:r>
              <a:rPr lang="tr-TR" sz="2800"/>
              <a:t>Genel olarak korse endikasyonu: </a:t>
            </a:r>
            <a:r>
              <a:rPr lang="tr-TR" sz="2800" b="1">
                <a:solidFill>
                  <a:srgbClr val="00FFFF"/>
                </a:solidFill>
              </a:rPr>
              <a:t>20-40</a:t>
            </a:r>
            <a:r>
              <a:rPr lang="tr-TR" sz="2800" b="1">
                <a:solidFill>
                  <a:srgbClr val="00FFFF"/>
                </a:solidFill>
                <a:cs typeface="Tahoma" pitchFamily="34" charset="0"/>
              </a:rPr>
              <a:t>°</a:t>
            </a:r>
            <a:r>
              <a:rPr lang="tr-TR" sz="2800" b="1">
                <a:solidFill>
                  <a:srgbClr val="00FFFF"/>
                </a:solidFill>
              </a:rPr>
              <a:t> arası</a:t>
            </a:r>
            <a:r>
              <a:rPr lang="tr-TR" sz="2800"/>
              <a:t> skolyozdur</a:t>
            </a:r>
          </a:p>
          <a:p>
            <a:pPr>
              <a:lnSpc>
                <a:spcPct val="80000"/>
              </a:lnSpc>
            </a:pPr>
            <a:r>
              <a:rPr lang="tr-TR" sz="2800"/>
              <a:t>İskelet gelişimi henüz tamamlanmamış ve progresyon gösteren her olgu korse tedavisi açısından değerlendirilmelidir.</a:t>
            </a:r>
          </a:p>
          <a:p>
            <a:pPr>
              <a:lnSpc>
                <a:spcPct val="80000"/>
              </a:lnSpc>
            </a:pPr>
            <a:r>
              <a:rPr lang="tr-TR" sz="2800" b="1">
                <a:solidFill>
                  <a:srgbClr val="FFFF00"/>
                </a:solidFill>
              </a:rPr>
              <a:t>İskelet maturasyonu tamamlanmamış çocuklarda breysleme endikasyonları</a:t>
            </a:r>
          </a:p>
          <a:p>
            <a:pPr lvl="1">
              <a:lnSpc>
                <a:spcPct val="80000"/>
              </a:lnSpc>
            </a:pPr>
            <a:r>
              <a:rPr lang="tr-TR" sz="2400" b="1">
                <a:solidFill>
                  <a:srgbClr val="00FFFF"/>
                </a:solidFill>
              </a:rPr>
              <a:t>30 dereceden büyük, 45 dereceden küçük</a:t>
            </a:r>
            <a:r>
              <a:rPr lang="tr-TR" sz="2400"/>
              <a:t> eğimler</a:t>
            </a:r>
          </a:p>
          <a:p>
            <a:pPr lvl="1">
              <a:lnSpc>
                <a:spcPct val="80000"/>
              </a:lnSpc>
            </a:pPr>
            <a:r>
              <a:rPr lang="tr-TR" sz="2400" b="1">
                <a:solidFill>
                  <a:srgbClr val="00FFFF"/>
                </a:solidFill>
              </a:rPr>
              <a:t>Radyolojik ilerleme</a:t>
            </a:r>
            <a:r>
              <a:rPr lang="tr-TR" sz="2400"/>
              <a:t> gösteren </a:t>
            </a:r>
            <a:r>
              <a:rPr lang="tr-TR" sz="2400" b="1"/>
              <a:t>20 dereceden küçük</a:t>
            </a:r>
            <a:r>
              <a:rPr lang="tr-TR" sz="2400"/>
              <a:t> eğimler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60350"/>
            <a:ext cx="8229600" cy="59753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tr-TR" sz="3600" b="1">
              <a:solidFill>
                <a:schemeClr val="hlink"/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tr-TR"/>
              <a:t>25-40 derecedeki, Risser bulgusu 0,1,2 olan sağ torasik idiopatik skolyozda milwauke korsesi verilir</a:t>
            </a:r>
          </a:p>
          <a:p>
            <a:pPr>
              <a:lnSpc>
                <a:spcPct val="90000"/>
              </a:lnSpc>
            </a:pPr>
            <a:r>
              <a:rPr lang="tr-TR"/>
              <a:t>Eğim 18 dereceden büyük ve gözlem süresi boyunca 18 dereceden fazla ilerleme göstermişse korseleme hemen yapılmalıdır</a:t>
            </a:r>
          </a:p>
          <a:p>
            <a:pPr>
              <a:lnSpc>
                <a:spcPct val="90000"/>
              </a:lnSpc>
            </a:pPr>
            <a:r>
              <a:rPr lang="tr-TR"/>
              <a:t>10-15 derece eğriliği olan küçük bir çocukta her 3 ayda bir grafi çekilerek korseleme geciktirilebilir; 5 derece ve daha fazla ilerlemede korse düşünülmelidir</a:t>
            </a:r>
            <a:endParaRPr lang="en-US" sz="360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63E5-B5D7-42FA-9555-1F7DA52BB8E9}" type="slidenum">
              <a:rPr lang="tr-TR"/>
              <a:pPr/>
              <a:t>36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549275"/>
            <a:ext cx="8229600" cy="5472113"/>
          </a:xfrm>
        </p:spPr>
        <p:txBody>
          <a:bodyPr/>
          <a:lstStyle/>
          <a:p>
            <a:r>
              <a:rPr lang="tr-TR"/>
              <a:t>15-20 dereceden az torasik skolyozda dikkate değer bir kosta açılanması  veya rotasyonu varsa korseleme önerilir</a:t>
            </a:r>
          </a:p>
          <a:p>
            <a:r>
              <a:rPr lang="tr-TR"/>
              <a:t>20 derecelik eğimlerde rotasyonu olsun olmasın korseleme önerilir</a:t>
            </a:r>
          </a:p>
          <a:p>
            <a:r>
              <a:rPr lang="tr-TR"/>
              <a:t>50 derecenin üstündeki eğimlerde hasta diğer tedavileri reddederse ve eğri ilerlemesi önlenemezse önerilir</a:t>
            </a:r>
            <a:endParaRPr lang="en-US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84AD-5E6B-40F5-8A6F-373E1E28AF30}" type="slidenum">
              <a:rPr lang="tr-TR"/>
              <a:pPr/>
              <a:t>37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350"/>
            <a:ext cx="3241675" cy="6119813"/>
          </a:xfrm>
        </p:spPr>
        <p:txBody>
          <a:bodyPr/>
          <a:lstStyle/>
          <a:p>
            <a:r>
              <a:rPr lang="tr-TR" sz="2800"/>
              <a:t>Breyslemede en çok kullanılan </a:t>
            </a:r>
            <a:r>
              <a:rPr lang="tr-TR" sz="2800" b="1">
                <a:solidFill>
                  <a:srgbClr val="00FFFF"/>
                </a:solidFill>
              </a:rPr>
              <a:t>Millwaukee breys</a:t>
            </a:r>
            <a:r>
              <a:rPr lang="tr-TR" sz="2800"/>
              <a:t>idir</a:t>
            </a:r>
          </a:p>
          <a:p>
            <a:pPr>
              <a:buFontTx/>
              <a:buNone/>
            </a:pPr>
            <a:r>
              <a:rPr lang="tr-TR" sz="2800"/>
              <a:t>    (</a:t>
            </a:r>
            <a:r>
              <a:rPr lang="tr-TR" sz="2800" b="1">
                <a:solidFill>
                  <a:srgbClr val="00FFFF"/>
                </a:solidFill>
              </a:rPr>
              <a:t>CTLSO</a:t>
            </a:r>
            <a:r>
              <a:rPr lang="tr-TR" sz="2800"/>
              <a:t>)</a:t>
            </a:r>
          </a:p>
          <a:p>
            <a:r>
              <a:rPr lang="tr-TR" sz="2800"/>
              <a:t>Eğimin tepe noktası T8 ve üzerinde olduğu durumlarda kullanılır</a:t>
            </a:r>
          </a:p>
          <a:p>
            <a:endParaRPr lang="tr-TR" sz="2800"/>
          </a:p>
        </p:txBody>
      </p:sp>
      <p:pic>
        <p:nvPicPr>
          <p:cNvPr id="107527" name="Picture 7" descr="Kopya MİLWAUKEE ANTERİ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0"/>
            <a:ext cx="3384550" cy="6858000"/>
          </a:xfrm>
          <a:ln/>
        </p:spPr>
      </p:pic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67B1-8A0A-4862-9729-A21409BC90F0}" type="slidenum">
              <a:rPr lang="tr-TR"/>
              <a:pPr/>
              <a:t>38</a:t>
            </a:fld>
            <a:endParaRPr lang="tr-TR"/>
          </a:p>
        </p:txBody>
      </p:sp>
      <p:pic>
        <p:nvPicPr>
          <p:cNvPr id="107528" name="Picture 8" descr="MİLWAUKEE POSTEİ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0"/>
            <a:ext cx="277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2916238" cy="5543550"/>
          </a:xfrm>
        </p:spPr>
        <p:txBody>
          <a:bodyPr/>
          <a:lstStyle/>
          <a:p>
            <a:r>
              <a:rPr lang="tr-TR" sz="2800"/>
              <a:t>T8 altındaki eğrilerde seçenek </a:t>
            </a:r>
            <a:r>
              <a:rPr lang="tr-TR" sz="2800" b="1">
                <a:solidFill>
                  <a:srgbClr val="00FFFF"/>
                </a:solidFill>
              </a:rPr>
              <a:t>Boston breysi</a:t>
            </a:r>
            <a:r>
              <a:rPr lang="tr-TR" sz="2800"/>
              <a:t> (</a:t>
            </a:r>
            <a:r>
              <a:rPr lang="tr-TR" sz="2800" b="1">
                <a:solidFill>
                  <a:srgbClr val="00FFFF"/>
                </a:solidFill>
              </a:rPr>
              <a:t>LSO</a:t>
            </a:r>
            <a:r>
              <a:rPr lang="tr-TR" sz="2800"/>
              <a:t>) ve </a:t>
            </a:r>
            <a:r>
              <a:rPr lang="tr-TR" sz="2800" b="1">
                <a:solidFill>
                  <a:srgbClr val="00FFFF"/>
                </a:solidFill>
              </a:rPr>
              <a:t>TLSO</a:t>
            </a:r>
            <a:r>
              <a:rPr lang="tr-TR" sz="2800"/>
              <a:t>’dir. Hastalar tarafından daha kolay kabullenilir</a:t>
            </a:r>
          </a:p>
        </p:txBody>
      </p:sp>
      <p:pic>
        <p:nvPicPr>
          <p:cNvPr id="112647" name="Picture 7" descr="BOSTON BRACE FRO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0"/>
            <a:ext cx="3168650" cy="6858000"/>
          </a:xfrm>
          <a:ln/>
        </p:spPr>
      </p:pic>
      <p:sp>
        <p:nvSpPr>
          <p:cNvPr id="6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A261-11BB-443A-948B-2B6D218584EA}" type="slidenum">
              <a:rPr lang="tr-TR"/>
              <a:pPr/>
              <a:t>39</a:t>
            </a:fld>
            <a:endParaRPr lang="tr-TR"/>
          </a:p>
        </p:txBody>
      </p:sp>
      <p:pic>
        <p:nvPicPr>
          <p:cNvPr id="112648" name="Picture 8" descr="BOSTON BRACE 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0"/>
            <a:ext cx="3203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Kopya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33812" y="2736850"/>
            <a:ext cx="1933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RadTLSO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6DD9-0CA6-42BA-8E09-DD572A16780B}" type="slidenum">
              <a:rPr lang="tr-TR"/>
              <a:pPr/>
              <a:t>40</a:t>
            </a:fld>
            <a:endParaRPr lang="tr-TR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059113" y="188913"/>
            <a:ext cx="1538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4000" b="1">
                <a:solidFill>
                  <a:srgbClr val="00FF00"/>
                </a:solidFill>
              </a:rPr>
              <a:t>TLSO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8F3F-1999-4BB8-99EE-30BB7921CE2C}" type="slidenum">
              <a:rPr lang="tr-TR"/>
              <a:pPr/>
              <a:t>41</a:t>
            </a:fld>
            <a:endParaRPr lang="tr-TR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6250"/>
            <a:ext cx="8229600" cy="568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800" b="1">
                <a:solidFill>
                  <a:srgbClr val="00FFFF"/>
                </a:solidFill>
              </a:rPr>
              <a:t>Millwaukee breysi</a:t>
            </a:r>
            <a:r>
              <a:rPr lang="tr-TR" sz="2800"/>
              <a:t> takılı iken hasta oturabilir ve yürüyebilir</a:t>
            </a:r>
          </a:p>
          <a:p>
            <a:pPr>
              <a:lnSpc>
                <a:spcPct val="90000"/>
              </a:lnSpc>
            </a:pPr>
            <a:r>
              <a:rPr lang="tr-TR" sz="2800"/>
              <a:t>Önerilen egzersizleri yapabilir ya da bazı sporla uğraşabilir</a:t>
            </a:r>
          </a:p>
          <a:p>
            <a:pPr>
              <a:lnSpc>
                <a:spcPct val="90000"/>
              </a:lnSpc>
            </a:pPr>
            <a:r>
              <a:rPr lang="tr-TR" sz="2800"/>
              <a:t>Genellikle büyüme sona erinceye kadar günde 23 saat süreyle takılır</a:t>
            </a:r>
          </a:p>
          <a:p>
            <a:pPr>
              <a:lnSpc>
                <a:spcPct val="90000"/>
              </a:lnSpc>
            </a:pPr>
            <a:r>
              <a:rPr lang="tr-TR" sz="2800"/>
              <a:t>Kalan 1 satte temizlik ve tuvalet amacıyla çıkarılır</a:t>
            </a:r>
          </a:p>
          <a:p>
            <a:pPr>
              <a:lnSpc>
                <a:spcPct val="90000"/>
              </a:lnSpc>
            </a:pPr>
            <a:r>
              <a:rPr lang="tr-TR" sz="2800"/>
              <a:t>Korse giyen hastalar 4-6 aylık aralıklarla izlenir</a:t>
            </a:r>
          </a:p>
          <a:p>
            <a:pPr>
              <a:lnSpc>
                <a:spcPct val="90000"/>
              </a:lnSpc>
            </a:pPr>
            <a:r>
              <a:rPr lang="tr-TR" sz="2800"/>
              <a:t>Tedavi süresince eğriliklerde düzelme görülmesine rağmen bu sonuç kalıcı değildir</a:t>
            </a:r>
          </a:p>
          <a:p>
            <a:pPr>
              <a:lnSpc>
                <a:spcPct val="90000"/>
              </a:lnSpc>
            </a:pPr>
            <a:r>
              <a:rPr lang="tr-TR" sz="2800"/>
              <a:t>Çoğu hastada eğrilik tedavi öncesi durumuna döner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EBB4-18CB-4DF5-A74C-F079D98CAFDF}" type="slidenum">
              <a:rPr lang="tr-TR"/>
              <a:pPr/>
              <a:t>42</a:t>
            </a:fld>
            <a:endParaRPr lang="tr-TR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/>
              <a:t>Elektrik stimülasyondan en iyi 25-35 derece ve esnekliği olan ve Risser bulgusu 2’den az olan eğrilerde iyi sonuçlar alınmıştır. 40 derecenin üzerine önerilmez</a:t>
            </a:r>
          </a:p>
          <a:p>
            <a:pPr>
              <a:lnSpc>
                <a:spcPct val="90000"/>
              </a:lnSpc>
            </a:pPr>
            <a:r>
              <a:rPr lang="tr-TR"/>
              <a:t>Stimülatör sadece geceleri takılır</a:t>
            </a:r>
          </a:p>
          <a:p>
            <a:pPr>
              <a:lnSpc>
                <a:spcPct val="90000"/>
              </a:lnSpc>
            </a:pPr>
            <a:r>
              <a:rPr lang="tr-TR"/>
              <a:t>Tedaviye büyüme duruncaya kadar devam edilir</a:t>
            </a:r>
          </a:p>
          <a:p>
            <a:pPr>
              <a:lnSpc>
                <a:spcPct val="90000"/>
              </a:lnSpc>
            </a:pPr>
            <a:r>
              <a:rPr lang="tr-TR"/>
              <a:t>Uygulama sırasında cilt problemlerinin ortaya çıkması ve stimülasyona rağmen progresyonun sürmesi durumlarında tedaviye son verilir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762000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3300"/>
                </a:solidFill>
              </a:rPr>
              <a:t>Cerrahi yöntemler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772400" cy="4608512"/>
          </a:xfrm>
        </p:spPr>
        <p:txBody>
          <a:bodyPr>
            <a:normAutofit/>
          </a:bodyPr>
          <a:lstStyle/>
          <a:p>
            <a:r>
              <a:rPr lang="tr-TR" sz="2800"/>
              <a:t>Eğrilik kabul edilemeyecek kadar çok ya da konservatif metotlarla düzeltilemiyorsa cerrahi yöntemler denenmelidir</a:t>
            </a:r>
          </a:p>
          <a:p>
            <a:r>
              <a:rPr lang="tr-TR" sz="2800"/>
              <a:t>Genel olarak 40 derecenin üstündeki eğriliklerde cerrahi gündeme gelir</a:t>
            </a:r>
          </a:p>
          <a:p>
            <a:r>
              <a:rPr lang="tr-TR" sz="2800"/>
              <a:t>İlk amaç gövde simetrisinin sağlanmasıdır</a:t>
            </a:r>
          </a:p>
          <a:p>
            <a:r>
              <a:rPr lang="tr-TR" sz="2800"/>
              <a:t>T1 vertebrayı sakrum üzerinde olacak şekilde santralize etmek ve pelvis ve omuzları yere paralel konumda tutmaktır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10F7-646B-41D0-80E3-6D235AA99E5C}" type="slidenum">
              <a:rPr lang="tr-TR"/>
              <a:pPr/>
              <a:t>43</a:t>
            </a:fld>
            <a:endParaRPr lang="tr-T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4D2A-F78E-48D0-A12A-2C611419907B}" type="slidenum">
              <a:rPr lang="tr-TR"/>
              <a:pPr/>
              <a:t>44</a:t>
            </a:fld>
            <a:endParaRPr lang="tr-TR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49275"/>
            <a:ext cx="8229600" cy="5832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/>
              <a:t>İkinci amaç olabildiğince yapısal eğrilikleri gidermek, akciğer fonksiyonlarını düzeltmek ve torasik deformiteyi en aza indirmektir</a:t>
            </a:r>
          </a:p>
          <a:p>
            <a:pPr>
              <a:lnSpc>
                <a:spcPct val="90000"/>
              </a:lnSpc>
            </a:pPr>
            <a:r>
              <a:rPr lang="tr-TR" sz="2400"/>
              <a:t>Günümüzde skolyoz cerrahisinde posterior girişimler tercih edilmektedir</a:t>
            </a:r>
          </a:p>
          <a:p>
            <a:pPr>
              <a:lnSpc>
                <a:spcPct val="90000"/>
              </a:lnSpc>
            </a:pPr>
            <a:r>
              <a:rPr lang="tr-TR" sz="2400"/>
              <a:t>Elde edilen düzelmeyi korumak amacıyla enstrumantasyon sınırları içinde kalan vertebralara füzyon yapmak şarttır</a:t>
            </a:r>
          </a:p>
          <a:p>
            <a:pPr>
              <a:lnSpc>
                <a:spcPct val="90000"/>
              </a:lnSpc>
            </a:pPr>
            <a:r>
              <a:rPr lang="tr-TR" sz="2400"/>
              <a:t>Füzyon bölgesindeki segmentte hareket ortadan kalkar. Bu sayede yerleştirilen implantın kırılması ve elde edilen düzelmenin kaybolması olasılığı ortadan kalkar</a:t>
            </a:r>
          </a:p>
          <a:p>
            <a:pPr>
              <a:lnSpc>
                <a:spcPct val="90000"/>
              </a:lnSpc>
            </a:pPr>
            <a:r>
              <a:rPr lang="tr-TR" sz="2400"/>
              <a:t>Ancak bu durum hastaya bir miktar morbidite yükler</a:t>
            </a:r>
          </a:p>
          <a:p>
            <a:pPr>
              <a:lnSpc>
                <a:spcPct val="90000"/>
              </a:lnSpc>
            </a:pPr>
            <a:r>
              <a:rPr lang="tr-TR" sz="2400"/>
              <a:t>Bu yüzden cerrahi kararı titizlikle verilmeli ve mümkün olan en az sayıda vertebra enstrumantasyon ve füzyon alanı içine dahil edilmelidir</a:t>
            </a:r>
          </a:p>
          <a:p>
            <a:pPr>
              <a:lnSpc>
                <a:spcPct val="90000"/>
              </a:lnSpc>
            </a:pPr>
            <a:endParaRPr lang="tr-TR"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4BF-7DFB-430F-9174-C365AB6D39A7}" type="slidenum">
              <a:rPr lang="tr-TR"/>
              <a:pPr/>
              <a:t>45</a:t>
            </a:fld>
            <a:endParaRPr lang="tr-TR"/>
          </a:p>
        </p:txBody>
      </p:sp>
      <p:pic>
        <p:nvPicPr>
          <p:cNvPr id="126980" name="Picture 4" descr="PKGC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</p:spPr>
      </p:pic>
      <p:pic>
        <p:nvPicPr>
          <p:cNvPr id="126981" name="Picture 5" descr="dm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</p:spPr>
      </p:pic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4356100" y="0"/>
            <a:ext cx="144463" cy="6858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2ED0-F930-45EC-8B58-017A24CDDFFD}" type="slidenum">
              <a:rPr lang="tr-TR"/>
              <a:pPr/>
              <a:t>5</a:t>
            </a:fld>
            <a:endParaRPr lang="tr-T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68413"/>
            <a:ext cx="8229600" cy="4456112"/>
          </a:xfrm>
        </p:spPr>
        <p:txBody>
          <a:bodyPr/>
          <a:lstStyle/>
          <a:p>
            <a:r>
              <a:rPr lang="tr-TR" b="1">
                <a:solidFill>
                  <a:srgbClr val="00FF00"/>
                </a:solidFill>
              </a:rPr>
              <a:t>Skolyoz</a:t>
            </a:r>
            <a:r>
              <a:rPr lang="tr-TR"/>
              <a:t> bir hastalık değil, bir bulgudur ve pek çok hastalığın ortak bulgusu olarak karşımıza çıkabilir</a:t>
            </a:r>
          </a:p>
          <a:p>
            <a:r>
              <a:rPr lang="tr-TR"/>
              <a:t>Skolyoza çoğu hastada vertebralardaki rotasyonel bir deformite de eşlik eder ve bu durum kendisini kaburga kamburluğu (rib hump), skapular belirginlik ve belde düzleşme olarak belli eder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032C-BC39-4583-B431-9965B880E46C}" type="slidenum">
              <a:rPr lang="tr-TR"/>
              <a:pPr/>
              <a:t>6</a:t>
            </a:fld>
            <a:endParaRPr lang="tr-TR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7975"/>
            <a:ext cx="9144000" cy="579438"/>
          </a:xfrm>
        </p:spPr>
        <p:txBody>
          <a:bodyPr>
            <a:normAutofit/>
          </a:bodyPr>
          <a:lstStyle/>
          <a:p>
            <a:r>
              <a:rPr lang="tr-TR" sz="3200"/>
              <a:t>Pelvik asimetri ve Kaburga kamburluğu</a:t>
            </a:r>
          </a:p>
        </p:txBody>
      </p:sp>
      <p:pic>
        <p:nvPicPr>
          <p:cNvPr id="40967" name="Picture 7" descr="scoli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4572000" cy="5867400"/>
          </a:xfrm>
          <a:ln/>
        </p:spPr>
      </p:pic>
      <p:pic>
        <p:nvPicPr>
          <p:cNvPr id="40968" name="Picture 8" descr="Ribhump_pos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990600"/>
            <a:ext cx="4495800" cy="5867400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4004-9641-4135-87AF-913425D411D5}" type="slidenum">
              <a:rPr lang="tr-TR"/>
              <a:pPr/>
              <a:t>7</a:t>
            </a:fld>
            <a:endParaRPr lang="tr-TR"/>
          </a:p>
        </p:txBody>
      </p:sp>
      <p:pic>
        <p:nvPicPr>
          <p:cNvPr id="44036" name="Picture 4" descr="konjenital skolyo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4953000"/>
            <a:ext cx="9144000" cy="190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52400" y="5257800"/>
            <a:ext cx="16002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tr-TR" sz="2800" b="1">
                <a:solidFill>
                  <a:srgbClr val="FF3300"/>
                </a:solidFill>
              </a:rPr>
              <a:t>Kama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tr-TR" sz="2800" b="1">
                <a:solidFill>
                  <a:srgbClr val="FF3300"/>
                </a:solidFill>
              </a:rPr>
              <a:t>vertebra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133600" y="5195888"/>
            <a:ext cx="2314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2800" b="1">
                <a:solidFill>
                  <a:srgbClr val="FF3300"/>
                </a:solidFill>
              </a:rPr>
              <a:t>Hemivertebra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029200" y="5226050"/>
            <a:ext cx="1804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2800" b="1">
                <a:solidFill>
                  <a:srgbClr val="FF3300"/>
                </a:solidFill>
              </a:rPr>
              <a:t>Konjenital</a:t>
            </a:r>
          </a:p>
          <a:p>
            <a:pPr algn="ctr"/>
            <a:r>
              <a:rPr lang="tr-TR" sz="2800" b="1">
                <a:solidFill>
                  <a:srgbClr val="FF3300"/>
                </a:solidFill>
              </a:rPr>
              <a:t>bar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429500" y="5226050"/>
            <a:ext cx="1485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2800" b="1">
                <a:solidFill>
                  <a:srgbClr val="FF3300"/>
                </a:solidFill>
              </a:rPr>
              <a:t>Blok</a:t>
            </a:r>
          </a:p>
          <a:p>
            <a:pPr algn="ctr"/>
            <a:r>
              <a:rPr lang="tr-TR" sz="2800" b="1">
                <a:solidFill>
                  <a:srgbClr val="FF3300"/>
                </a:solidFill>
              </a:rPr>
              <a:t>vertebra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23CA-A1E0-4D94-8353-9DB0A02F3E9A}" type="slidenum">
              <a:rPr lang="tr-TR"/>
              <a:pPr/>
              <a:t>8</a:t>
            </a:fld>
            <a:endParaRPr lang="tr-T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8229600" cy="5867400"/>
          </a:xfrm>
        </p:spPr>
        <p:txBody>
          <a:bodyPr/>
          <a:lstStyle/>
          <a:p>
            <a:r>
              <a:rPr lang="tr-TR"/>
              <a:t>Skolyoz eğriliğin yer aldığı anatomik bölgeye ve konveksitenin bulunduğu yöne göre adlandırılır</a:t>
            </a:r>
          </a:p>
          <a:p>
            <a:r>
              <a:rPr lang="tr-TR"/>
              <a:t>Apeksi</a:t>
            </a:r>
          </a:p>
          <a:p>
            <a:pPr lvl="1"/>
            <a:r>
              <a:rPr lang="tr-TR"/>
              <a:t>C1-6 arasında olan eğriliklere </a:t>
            </a:r>
            <a:r>
              <a:rPr lang="tr-TR" b="1">
                <a:solidFill>
                  <a:srgbClr val="00FF00"/>
                </a:solidFill>
              </a:rPr>
              <a:t>servikal</a:t>
            </a:r>
          </a:p>
          <a:p>
            <a:pPr lvl="1"/>
            <a:r>
              <a:rPr lang="tr-TR"/>
              <a:t>C7-T1 arasında olanlara </a:t>
            </a:r>
            <a:r>
              <a:rPr lang="tr-TR" b="1">
                <a:solidFill>
                  <a:srgbClr val="00FF00"/>
                </a:solidFill>
              </a:rPr>
              <a:t>servikotorasik</a:t>
            </a:r>
          </a:p>
          <a:p>
            <a:pPr lvl="1"/>
            <a:r>
              <a:rPr lang="tr-TR"/>
              <a:t>T2-11 arasında olanlara </a:t>
            </a:r>
            <a:r>
              <a:rPr lang="tr-TR" b="1">
                <a:solidFill>
                  <a:srgbClr val="00FF00"/>
                </a:solidFill>
              </a:rPr>
              <a:t>torakal</a:t>
            </a:r>
          </a:p>
          <a:p>
            <a:pPr lvl="1"/>
            <a:r>
              <a:rPr lang="tr-TR"/>
              <a:t>T12-L1 arasında olanlara </a:t>
            </a:r>
            <a:r>
              <a:rPr lang="tr-TR" b="1">
                <a:solidFill>
                  <a:srgbClr val="00FF00"/>
                </a:solidFill>
              </a:rPr>
              <a:t>torakolomber</a:t>
            </a:r>
          </a:p>
          <a:p>
            <a:pPr lvl="1"/>
            <a:r>
              <a:rPr lang="tr-TR"/>
              <a:t>L2-4 arasında olanlara </a:t>
            </a:r>
            <a:r>
              <a:rPr lang="tr-TR" b="1">
                <a:solidFill>
                  <a:srgbClr val="00FF00"/>
                </a:solidFill>
              </a:rPr>
              <a:t>lomber</a:t>
            </a:r>
          </a:p>
          <a:p>
            <a:pPr lvl="1"/>
            <a:r>
              <a:rPr lang="tr-TR"/>
              <a:t>L5 ve aşağısında olanlara </a:t>
            </a:r>
            <a:r>
              <a:rPr lang="tr-TR" b="1">
                <a:solidFill>
                  <a:srgbClr val="00FF00"/>
                </a:solidFill>
              </a:rPr>
              <a:t>lumbosakral</a:t>
            </a:r>
            <a:r>
              <a:rPr lang="tr-TR"/>
              <a:t> eğrilik adı verilir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B0AE-CBFB-48ED-8D71-1D0EFD451DB8}" type="slidenum">
              <a:rPr lang="tr-TR"/>
              <a:pPr/>
              <a:t>9</a:t>
            </a:fld>
            <a:endParaRPr lang="tr-TR"/>
          </a:p>
        </p:txBody>
      </p:sp>
      <p:pic>
        <p:nvPicPr>
          <p:cNvPr id="43012" name="Picture 4" descr="CurveTy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</TotalTime>
  <Words>1223</Words>
  <Application>Microsoft Office PowerPoint</Application>
  <PresentationFormat>Ekran Gösterisi (4:3)</PresentationFormat>
  <Paragraphs>179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Metro</vt:lpstr>
      <vt:lpstr>Skolyoz </vt:lpstr>
      <vt:lpstr>Slayt 2</vt:lpstr>
      <vt:lpstr>Slayt 3</vt:lpstr>
      <vt:lpstr>Slayt 4</vt:lpstr>
      <vt:lpstr>Slayt 5</vt:lpstr>
      <vt:lpstr>Pelvik asimetri ve Kaburga kamburluğu</vt:lpstr>
      <vt:lpstr>Slayt 7</vt:lpstr>
      <vt:lpstr>Slayt 8</vt:lpstr>
      <vt:lpstr>Slayt 9</vt:lpstr>
      <vt:lpstr>Slayt 10</vt:lpstr>
      <vt:lpstr>Slayt 11</vt:lpstr>
      <vt:lpstr>TANI</vt:lpstr>
      <vt:lpstr>Slayt 13</vt:lpstr>
      <vt:lpstr>Slayt 14</vt:lpstr>
      <vt:lpstr>Slayt 15</vt:lpstr>
      <vt:lpstr>Slayt 16</vt:lpstr>
      <vt:lpstr>Slayt 17</vt:lpstr>
      <vt:lpstr>TEDAVİ</vt:lpstr>
      <vt:lpstr>Slayt 19</vt:lpstr>
      <vt:lpstr>Slayt 20</vt:lpstr>
      <vt:lpstr>Konservatif Yöntemler</vt:lpstr>
      <vt:lpstr>Slayt 22</vt:lpstr>
      <vt:lpstr>Slayt 23</vt:lpstr>
      <vt:lpstr>Slayt 24</vt:lpstr>
      <vt:lpstr>Sırtüstü yatarken yapılan pelvik tilt egzersizleri</vt:lpstr>
      <vt:lpstr>Slayt 26</vt:lpstr>
      <vt:lpstr>Slayt 27</vt:lpstr>
      <vt:lpstr>İzometrik abdominal egzersiz</vt:lpstr>
      <vt:lpstr>Simetrik ekstansiyon egzersizi (skapula ve omuzları daha uygun pozisyonda tutar)</vt:lpstr>
      <vt:lpstr>Kedi deve egzersizleri  (esnekliği artırır)</vt:lpstr>
      <vt:lpstr>Emekleme egzersizi  (spinal kanalı gerer)</vt:lpstr>
      <vt:lpstr>Slayt 32</vt:lpstr>
      <vt:lpstr>Asimetrik lateral egzersiz  (halsizliği azaltır)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Cerrahi yöntemler</vt:lpstr>
      <vt:lpstr>Slayt 44</vt:lpstr>
      <vt:lpstr>Slayt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Skolyoz </dc:title>
  <dc:creator>ayşegül</dc:creator>
  <cp:lastModifiedBy>ayşegül</cp:lastModifiedBy>
  <cp:revision>1</cp:revision>
  <dcterms:created xsi:type="dcterms:W3CDTF">2017-11-30T12:02:50Z</dcterms:created>
  <dcterms:modified xsi:type="dcterms:W3CDTF">2017-11-30T12:14:57Z</dcterms:modified>
</cp:coreProperties>
</file>