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5" r:id="rId7"/>
    <p:sldId id="262" r:id="rId8"/>
    <p:sldId id="266" r:id="rId9"/>
    <p:sldId id="269" r:id="rId10"/>
    <p:sldId id="272" r:id="rId11"/>
    <p:sldId id="275" r:id="rId12"/>
    <p:sldId id="27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8889-4DEE-4191-8CD9-91B98CF36C44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F73A-6359-40D9-8C85-084DF84684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8889-4DEE-4191-8CD9-91B98CF36C44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F73A-6359-40D9-8C85-084DF84684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8889-4DEE-4191-8CD9-91B98CF36C44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F73A-6359-40D9-8C85-084DF84684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8889-4DEE-4191-8CD9-91B98CF36C44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F73A-6359-40D9-8C85-084DF84684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8889-4DEE-4191-8CD9-91B98CF36C44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F73A-6359-40D9-8C85-084DF84684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8889-4DEE-4191-8CD9-91B98CF36C44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F73A-6359-40D9-8C85-084DF84684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8889-4DEE-4191-8CD9-91B98CF36C44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F73A-6359-40D9-8C85-084DF84684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8889-4DEE-4191-8CD9-91B98CF36C44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F73A-6359-40D9-8C85-084DF84684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8889-4DEE-4191-8CD9-91B98CF36C44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F73A-6359-40D9-8C85-084DF84684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8889-4DEE-4191-8CD9-91B98CF36C44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F73A-6359-40D9-8C85-084DF84684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8889-4DEE-4191-8CD9-91B98CF36C44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F73A-6359-40D9-8C85-084DF84684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68889-4DEE-4191-8CD9-91B98CF36C44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AF73A-6359-40D9-8C85-084DF846845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654767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SOSYAL POLİTİKA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 smtClean="0"/>
                        <a:t>Sosyal Politikanın</a:t>
                      </a:r>
                      <a:r>
                        <a:rPr lang="tr-TR" sz="1800" kern="1200" baseline="0" dirty="0" smtClean="0"/>
                        <a:t> Tarihsel Gelişimi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800" u="sng" kern="1200" dirty="0" smtClean="0">
                          <a:hlinkClick r:id="rId2"/>
                        </a:rPr>
                        <a:t>@</a:t>
                      </a:r>
                      <a:r>
                        <a:rPr lang="tr-TR" sz="18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8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800" u="sng" kern="1200" baseline="0" dirty="0" smtClean="0"/>
                        <a:t> 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800" u="none" kern="1200" dirty="0" smtClean="0">
                          <a:hlinkClick r:id="rId3"/>
                        </a:rPr>
                        <a:t>_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800" u="none" kern="1200" dirty="0" smtClean="0">
                          <a:hlinkClick r:id="rId3"/>
                        </a:rPr>
                        <a:t>@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8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8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3528392" cy="12241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2000" b="1" dirty="0" smtClean="0"/>
              <a:t>Kentleşme: Suç ve Kaosun Yükselişi, Sosyal Yapıların Çözülüşü</a:t>
            </a:r>
            <a:endParaRPr lang="tr-TR" sz="2000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3600400" cy="5112568"/>
          </a:xfrm>
        </p:spPr>
        <p:txBody>
          <a:bodyPr>
            <a:normAutofit fontScale="92500" lnSpcReduction="20000"/>
          </a:bodyPr>
          <a:lstStyle/>
          <a:p>
            <a:endParaRPr lang="tr-TR" sz="2000" dirty="0" smtClean="0"/>
          </a:p>
          <a:p>
            <a:r>
              <a:rPr lang="tr-TR" sz="2000" dirty="0" smtClean="0"/>
              <a:t>Topraklarını kaybeden ve geçimini sağlamak için fabrikalarda çalışmaktan başka alternatifleri kalmayan insanların köy ve kasabalardan, kentlere doğru gerçekleştirdikleri kitlesel göçler sanayileşmenin ilk dönemlerinde sıklıkla görülmektedir. </a:t>
            </a:r>
          </a:p>
          <a:p>
            <a:endParaRPr lang="tr-TR" sz="2000" dirty="0" smtClean="0"/>
          </a:p>
          <a:p>
            <a:r>
              <a:rPr lang="tr-TR" sz="2000" dirty="0" smtClean="0"/>
              <a:t>Sanayi toplumları yaşamın merkezinin köylerden kentlere doğru değiştiği toplumlardır. </a:t>
            </a:r>
          </a:p>
          <a:p>
            <a:endParaRPr lang="tr-TR" sz="2000" dirty="0" smtClean="0"/>
          </a:p>
          <a:p>
            <a:r>
              <a:rPr lang="tr-TR" sz="2000" dirty="0" smtClean="0"/>
              <a:t>Kitle halinde çok hızlı olarak gerçekleşen kentleşmenin ise son derece ağır toplumsal sonuçları olacaktır.</a:t>
            </a:r>
            <a:endParaRPr lang="tr-TR" sz="2000" dirty="0"/>
          </a:p>
        </p:txBody>
      </p:sp>
      <p:sp>
        <p:nvSpPr>
          <p:cNvPr id="9" name="5 İçerik Yer Tutucusu"/>
          <p:cNvSpPr txBox="1">
            <a:spLocks/>
          </p:cNvSpPr>
          <p:nvPr/>
        </p:nvSpPr>
        <p:spPr>
          <a:xfrm>
            <a:off x="6156176" y="4869160"/>
            <a:ext cx="2520280" cy="1800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İçerik Yer Tutucusu"/>
          <p:cNvSpPr>
            <a:spLocks noGrp="1"/>
          </p:cNvSpPr>
          <p:nvPr>
            <p:ph sz="half" idx="2"/>
          </p:nvPr>
        </p:nvSpPr>
        <p:spPr>
          <a:xfrm>
            <a:off x="3779912" y="188640"/>
            <a:ext cx="5112568" cy="6480720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/>
              <a:t>Sanayileşme sürecinde küçük toprak sahiplerinin, tarımda makineleşme ve rasyonel tarım tekniklerini kullanarak kârlılık ve verimliliklerini artıran ve ucuza üretim gerçekleştiren yeni yapılanmaya </a:t>
            </a:r>
            <a:r>
              <a:rPr lang="tr-TR" sz="2000" b="1" dirty="0" smtClean="0"/>
              <a:t>ayak uyduramaması, toprağın belirli ellerde toplanmasını </a:t>
            </a:r>
            <a:r>
              <a:rPr lang="tr-TR" sz="2000" dirty="0" smtClean="0"/>
              <a:t>da beraberinde getirmiştir. </a:t>
            </a:r>
          </a:p>
          <a:p>
            <a:endParaRPr lang="tr-TR" sz="2000" dirty="0" smtClean="0"/>
          </a:p>
          <a:p>
            <a:r>
              <a:rPr lang="tr-TR" sz="2000" dirty="0" smtClean="0"/>
              <a:t>Siyasal sistemin değişmesi ise tarım toplumlarında feodal bağlar içerisinde himaye ve koruma ilişkisinin ortadan kalkmasına ve nüfusun tarımla uğraşan geniş kesiminin korunmasız ve topraksız kalmasına yol açmıştır. </a:t>
            </a:r>
          </a:p>
          <a:p>
            <a:endParaRPr lang="tr-T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850106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SOSYAL PROTESTO VE MUHALEFET HAREKETLERİ</a:t>
            </a:r>
            <a:endParaRPr lang="tr-TR" sz="3200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Sanayi Devrimi sonrasında geniş toplum kesimlerinin durumlarında kötüleşme, toplumsal sınıflar arasında huzursuzluk ve sürdürülmesi imkânsız bir sosyal düzen oluşmuştur. </a:t>
            </a:r>
          </a:p>
          <a:p>
            <a:endParaRPr lang="tr-TR" dirty="0" smtClean="0"/>
          </a:p>
          <a:p>
            <a:r>
              <a:rPr lang="tr-TR" dirty="0" smtClean="0"/>
              <a:t>Liberallerin emek faktörünü, diğer üretim faktörleri gibi değerlendirmeleri, artan huzursuzluğa karşı duyarsızlıkları, toplumsal başkaldırıya ve muhalefet hareketlerine yol açmıştır. </a:t>
            </a:r>
          </a:p>
          <a:p>
            <a:endParaRPr lang="tr-TR" dirty="0" smtClean="0"/>
          </a:p>
          <a:p>
            <a:r>
              <a:rPr lang="tr-TR" dirty="0" smtClean="0"/>
              <a:t>Toplumsal duyarlılığa sahip olan çevreler, ortaya çıkan ekonomik ve sosyal sorunlara muhalefet ederek, mevcut düzenin değişmesine yönelik görüşler ileri sürmüşlerdir. </a:t>
            </a:r>
          </a:p>
          <a:p>
            <a:endParaRPr lang="tr-TR" dirty="0" smtClean="0"/>
          </a:p>
          <a:p>
            <a:r>
              <a:rPr lang="tr-TR" dirty="0" smtClean="0"/>
              <a:t>Bu dönemde sosyalizm, yoksullaşan kitlelerin eşitlik taleplerine yanıt vermiş ve kapitalizmin sorgulanmasını sağlamıştır. </a:t>
            </a:r>
          </a:p>
          <a:p>
            <a:endParaRPr lang="tr-TR" dirty="0" smtClean="0"/>
          </a:p>
          <a:p>
            <a:r>
              <a:rPr lang="tr-TR" dirty="0" smtClean="0"/>
              <a:t>Sosyalizmin varlığı ve kapitalizme karşı yarattığı muhalefet, kapitalizmin ve klasik liberalizmin yeniden gözden geçirilmesine neden olmuştur.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19646"/>
          </a:xfrm>
        </p:spPr>
        <p:txBody>
          <a:bodyPr>
            <a:noAutofit/>
          </a:bodyPr>
          <a:lstStyle/>
          <a:p>
            <a:pPr lvl="0" algn="ctr"/>
            <a:r>
              <a:rPr lang="tr-TR" sz="2400" dirty="0" smtClean="0"/>
              <a:t>ÜTOPİK SOSYALİSTLER</a:t>
            </a:r>
            <a:endParaRPr lang="tr-TR" sz="2400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3923928" y="273050"/>
            <a:ext cx="4968552" cy="6396310"/>
          </a:xfrm>
        </p:spPr>
        <p:txBody>
          <a:bodyPr>
            <a:normAutofit fontScale="77500" lnSpcReduction="20000"/>
          </a:bodyPr>
          <a:lstStyle/>
          <a:p>
            <a:r>
              <a:rPr lang="tr-TR" sz="2400" b="1" dirty="0" smtClean="0"/>
              <a:t>"Saint </a:t>
            </a:r>
            <a:r>
              <a:rPr lang="tr-TR" sz="2400" b="1" dirty="0" err="1" smtClean="0"/>
              <a:t>Simon</a:t>
            </a:r>
            <a:r>
              <a:rPr lang="tr-TR" sz="2400" b="1" dirty="0" smtClean="0"/>
              <a:t>" </a:t>
            </a:r>
            <a:r>
              <a:rPr lang="tr-TR" sz="2400" dirty="0" smtClean="0"/>
              <a:t>ilk öncü sosyalistler arasında yer almaktadır. 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Simon</a:t>
            </a:r>
            <a:r>
              <a:rPr lang="tr-TR" sz="2400" dirty="0" smtClean="0"/>
              <a:t>; fırsat eşitliği temelinde her bireyin sosyal hiyerarşi içindeki yerini kendi yetenek ve çalışmasına göre belirleyeceği bir toplum ve ekonomik düzen oluşturmayı hedeflemiştir. 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Simon'a</a:t>
            </a:r>
            <a:r>
              <a:rPr lang="tr-TR" sz="2400" dirty="0" smtClean="0"/>
              <a:t> göre; bireylerin milli hasıladaki payları üretime yaptıkları katkının oranına ve değerine göre belirlenecektir. </a:t>
            </a:r>
          </a:p>
          <a:p>
            <a:endParaRPr lang="tr-TR" sz="2400" dirty="0" smtClean="0"/>
          </a:p>
          <a:p>
            <a:r>
              <a:rPr lang="tr-TR" sz="2400" dirty="0" smtClean="0"/>
              <a:t>Özel mülkiyet doğal bir hak olarak değil, genel refahı arttırmanın ödülü olarak kabul edilecektir. </a:t>
            </a:r>
          </a:p>
          <a:p>
            <a:r>
              <a:rPr lang="tr-TR" sz="2400" dirty="0" err="1" smtClean="0"/>
              <a:t>Simon'un</a:t>
            </a:r>
            <a:r>
              <a:rPr lang="tr-TR" sz="2400" dirty="0" smtClean="0"/>
              <a:t> taraftarlarına göre; "tüm sosyal kurumlar sayıca en fazla ancak en fakir olan işçi sınıfının ahlâki, fiziki ve entelektüel gelişimi için çalışmalıdır. </a:t>
            </a:r>
          </a:p>
          <a:p>
            <a:endParaRPr lang="tr-TR" sz="2400" dirty="0" smtClean="0"/>
          </a:p>
          <a:p>
            <a:r>
              <a:rPr lang="tr-TR" sz="2400" dirty="0" smtClean="0"/>
              <a:t>Herkes yeteneğine göre, her yeteneğe de yaptığı işe göre ücret ödenmelidir. Devlet üretici mülkün tek sahibi olmalıdır".</a:t>
            </a:r>
          </a:p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9552" y="1196752"/>
            <a:ext cx="2664296" cy="324036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tr-TR" sz="2000" dirty="0" smtClean="0"/>
              <a:t>Uygulamada dört Ütopik Sosyalist ekolün ortaya çıktığı görülmektedir.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000" b="1" dirty="0" smtClean="0"/>
              <a:t>Saint </a:t>
            </a:r>
            <a:r>
              <a:rPr lang="tr-TR" sz="2000" b="1" dirty="0" err="1" smtClean="0"/>
              <a:t>Simon</a:t>
            </a:r>
            <a:r>
              <a:rPr lang="tr-TR" sz="2000" b="1" dirty="0" smtClean="0"/>
              <a:t>, </a:t>
            </a:r>
          </a:p>
          <a:p>
            <a:pPr>
              <a:buFont typeface="Arial" pitchFamily="34" charset="0"/>
              <a:buChar char="•"/>
            </a:pPr>
            <a:r>
              <a:rPr lang="tr-TR" sz="2000" b="1" dirty="0" err="1" smtClean="0"/>
              <a:t>Sismondi</a:t>
            </a:r>
            <a:r>
              <a:rPr lang="tr-TR" sz="2000" b="1" dirty="0" smtClean="0"/>
              <a:t> de </a:t>
            </a:r>
            <a:r>
              <a:rPr lang="tr-TR" sz="2000" b="1" dirty="0" err="1" smtClean="0"/>
              <a:t>Sismondi</a:t>
            </a:r>
            <a:r>
              <a:rPr lang="tr-TR" sz="2000" b="1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tr-TR" sz="2000" b="1" dirty="0" smtClean="0"/>
              <a:t>Charles </a:t>
            </a:r>
            <a:r>
              <a:rPr lang="tr-TR" sz="2000" b="1" dirty="0" err="1" smtClean="0"/>
              <a:t>Fourier</a:t>
            </a:r>
            <a:r>
              <a:rPr lang="tr-TR" sz="2000" b="1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Robert Owen</a:t>
            </a:r>
            <a:endParaRPr lang="tr-TR" sz="2000" dirty="0"/>
          </a:p>
        </p:txBody>
      </p:sp>
      <p:pic>
        <p:nvPicPr>
          <p:cNvPr id="1026" name="Picture 2" descr="C:\Users\Se7en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653136"/>
            <a:ext cx="2232248" cy="1428750"/>
          </a:xfrm>
          <a:prstGeom prst="rect">
            <a:avLst/>
          </a:prstGeom>
          <a:noFill/>
        </p:spPr>
      </p:pic>
      <p:pic>
        <p:nvPicPr>
          <p:cNvPr id="1027" name="Picture 3" descr="C:\Users\Se7en\Desktop\index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653136"/>
            <a:ext cx="1441698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634082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tr-TR" sz="3600" i="1" dirty="0" smtClean="0"/>
              <a:t>İÇİNDEKİLER</a:t>
            </a:r>
            <a:endParaRPr lang="tr-TR" sz="3600" i="1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39952" y="908720"/>
            <a:ext cx="4824536" cy="576064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SOSYAL POLİTİKA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Sosyal Politikanın Tarihsel Gelişimi</a:t>
            </a:r>
          </a:p>
          <a:p>
            <a:pPr lvl="1"/>
            <a:r>
              <a:rPr lang="tr-TR" dirty="0" smtClean="0"/>
              <a:t>Sanayi Devrimi Öncesi Sosyal Politika</a:t>
            </a:r>
          </a:p>
          <a:p>
            <a:pPr lvl="1"/>
            <a:r>
              <a:rPr lang="tr-TR" dirty="0" smtClean="0"/>
              <a:t>Sanayi Devrimi Ve Sosyal Politikanın Oluşumuna Etkileri</a:t>
            </a:r>
          </a:p>
          <a:p>
            <a:pPr lvl="1"/>
            <a:r>
              <a:rPr lang="tr-TR" dirty="0" smtClean="0"/>
              <a:t>Sosyal Protesto ve Muhalefet Hareketleri</a:t>
            </a:r>
          </a:p>
          <a:p>
            <a:pPr lvl="1"/>
            <a:r>
              <a:rPr lang="tr-TR" dirty="0" smtClean="0"/>
              <a:t>Devletin Niteliğinin Değişmesi: Müdahaleci Kapitalizm ve Sosyal Refah Devleti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6" name="3 İçerik Yer Tutucusu"/>
          <p:cNvSpPr txBox="1">
            <a:spLocks/>
          </p:cNvSpPr>
          <p:nvPr/>
        </p:nvSpPr>
        <p:spPr>
          <a:xfrm>
            <a:off x="179512" y="1052736"/>
            <a:ext cx="4316288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1" name="Picture 7" descr="C:\Users\Se7en\Desktop\sos pol resim\index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3240360" cy="1855093"/>
          </a:xfrm>
          <a:prstGeom prst="rect">
            <a:avLst/>
          </a:prstGeom>
          <a:noFill/>
        </p:spPr>
      </p:pic>
      <p:pic>
        <p:nvPicPr>
          <p:cNvPr id="1032" name="Picture 8" descr="C:\Users\Se7en\Desktop\sos pol resim\images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780928"/>
            <a:ext cx="2952328" cy="1671068"/>
          </a:xfrm>
          <a:prstGeom prst="rect">
            <a:avLst/>
          </a:prstGeom>
          <a:noFill/>
        </p:spPr>
      </p:pic>
      <p:pic>
        <p:nvPicPr>
          <p:cNvPr id="1033" name="Picture 9" descr="C:\Users\Se7en\Desktop\sos pol resim\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581128"/>
            <a:ext cx="2952328" cy="1905000"/>
          </a:xfrm>
          <a:prstGeom prst="rect">
            <a:avLst/>
          </a:prstGeom>
          <a:noFill/>
        </p:spPr>
      </p:pic>
      <p:pic>
        <p:nvPicPr>
          <p:cNvPr id="1035" name="Picture 11" descr="C:\Users\Se7en\Desktop\sos pol resim\Sosyal-politikag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1916832"/>
            <a:ext cx="3528392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6588224" y="260648"/>
            <a:ext cx="2304256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 smtClean="0"/>
              <a:t>S</a:t>
            </a:r>
            <a:r>
              <a:rPr lang="tr-TR" sz="2700" dirty="0" smtClean="0"/>
              <a:t>OSYAL</a:t>
            </a:r>
            <a:r>
              <a:rPr lang="tr-TR" dirty="0" smtClean="0"/>
              <a:t> </a:t>
            </a:r>
            <a:r>
              <a:rPr lang="tr-TR" sz="3600" dirty="0" smtClean="0"/>
              <a:t>P</a:t>
            </a:r>
            <a:r>
              <a:rPr lang="tr-TR" sz="2700" dirty="0" smtClean="0"/>
              <a:t>OLİTİKANIN</a:t>
            </a:r>
            <a:r>
              <a:rPr lang="tr-TR" dirty="0" smtClean="0"/>
              <a:t> </a:t>
            </a:r>
            <a:r>
              <a:rPr lang="tr-TR" sz="3600" dirty="0" smtClean="0"/>
              <a:t>T</a:t>
            </a:r>
            <a:r>
              <a:rPr lang="tr-TR" sz="2700" dirty="0" smtClean="0"/>
              <a:t>ARİHSEL </a:t>
            </a:r>
            <a:r>
              <a:rPr lang="tr-TR" sz="3600" dirty="0" smtClean="0"/>
              <a:t>G</a:t>
            </a:r>
            <a:r>
              <a:rPr lang="tr-TR" sz="2700" dirty="0" smtClean="0"/>
              <a:t>ELİŞİMİ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6480720" cy="561662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dirty="0"/>
              <a:t>Modern anlamda sosyal politikanın doğuşu ve gelişimi 18. yüzyıl ve onu takip eden dönemde ele alınmaktadır.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/>
              <a:t>Ekonomik yapının tarıma dayandığı ilk çağlarda toplum yapısının aile </a:t>
            </a:r>
            <a:r>
              <a:rPr lang="tr-TR" dirty="0" smtClean="0"/>
              <a:t>ekonomisi </a:t>
            </a:r>
            <a:r>
              <a:rPr lang="tr-TR" dirty="0"/>
              <a:t>ve kölelik düzenine dayalı bir yapıda oluştuğu görülmektedir.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toplum </a:t>
            </a:r>
            <a:r>
              <a:rPr lang="tr-TR" dirty="0" smtClean="0"/>
              <a:t>yapısında </a:t>
            </a:r>
            <a:r>
              <a:rPr lang="tr-TR" dirty="0"/>
              <a:t>beden gücüne dayalı olarak çalışmak ve üretmek, köleler ve tutsaklar için geçerli bir çalışma anlayışıdır.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Çalışma </a:t>
            </a:r>
            <a:r>
              <a:rPr lang="tr-TR" dirty="0"/>
              <a:t>hür insanlar için onur kırıcı kabul edilmiş ve bu grubun askerlik, sanat, felsefe ve devlet işleri ile ilgilendikleri görülmüştür.</a:t>
            </a:r>
          </a:p>
          <a:p>
            <a:endParaRPr lang="tr-TR" dirty="0"/>
          </a:p>
        </p:txBody>
      </p:sp>
      <p:pic>
        <p:nvPicPr>
          <p:cNvPr id="1026" name="Picture 2" descr="C:\Users\Se7e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9744" y="2852936"/>
            <a:ext cx="1980728" cy="2376264"/>
          </a:xfrm>
          <a:prstGeom prst="rect">
            <a:avLst/>
          </a:prstGeom>
          <a:noFill/>
        </p:spPr>
      </p:pic>
      <p:sp>
        <p:nvSpPr>
          <p:cNvPr id="9" name="5 İçerik Yer Tutucusu"/>
          <p:cNvSpPr txBox="1">
            <a:spLocks/>
          </p:cNvSpPr>
          <p:nvPr/>
        </p:nvSpPr>
        <p:spPr>
          <a:xfrm>
            <a:off x="6156176" y="4869160"/>
            <a:ext cx="2520280" cy="1800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395536" y="332656"/>
            <a:ext cx="633670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/>
              <a:t>Sanayi Devrimi Öncesinde Sosyal Politika</a:t>
            </a:r>
            <a:endParaRPr lang="tr-T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6552728" cy="58326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dirty="0"/>
              <a:t>Orta Çağ’ın sosyal, ekonomik, siyasal ve hukuki düzenini belirleyen sistem </a:t>
            </a:r>
            <a:r>
              <a:rPr lang="tr-TR" b="1" dirty="0" smtClean="0"/>
              <a:t>feodalitedir</a:t>
            </a:r>
            <a:r>
              <a:rPr lang="tr-TR" b="1" dirty="0"/>
              <a:t>. </a:t>
            </a:r>
            <a:endParaRPr lang="tr-TR" b="1" dirty="0" smtClean="0"/>
          </a:p>
          <a:p>
            <a:pPr algn="just"/>
            <a:endParaRPr lang="tr-TR" b="1" dirty="0"/>
          </a:p>
          <a:p>
            <a:pPr algn="just"/>
            <a:r>
              <a:rPr lang="tr-TR" dirty="0" smtClean="0"/>
              <a:t>Feodal </a:t>
            </a:r>
            <a:r>
              <a:rPr lang="tr-TR" dirty="0"/>
              <a:t>ekonomik düzen genellikle kapalı tarım ekonomisi olarak </a:t>
            </a:r>
            <a:r>
              <a:rPr lang="tr-TR" dirty="0" smtClean="0"/>
              <a:t>tanımlanmıştır</a:t>
            </a:r>
            <a:r>
              <a:rPr lang="tr-TR" dirty="0"/>
              <a:t>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Orta </a:t>
            </a:r>
            <a:r>
              <a:rPr lang="tr-TR" dirty="0"/>
              <a:t>Çağ’da gerek istilalar gerekse de İslam egemenliğinin etkisi ile ticaret yollarının kesilmesi Avrupa’da kendi içinde kapalı bir ekonomik düzenin oluşmasına neden olmuştur.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Ticaret </a:t>
            </a:r>
            <a:r>
              <a:rPr lang="tr-TR" dirty="0"/>
              <a:t>ve şehir hayatının sönmesi insanların kırsal alanlara yönelmesine ve büyük malikâneler etrafında toplanmalarına neden </a:t>
            </a:r>
            <a:r>
              <a:rPr lang="tr-TR" dirty="0" smtClean="0"/>
              <a:t>olmuştur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 smtClean="0"/>
              <a:t>Feodal </a:t>
            </a:r>
            <a:r>
              <a:rPr lang="tr-TR" dirty="0"/>
              <a:t>düzende sosyal yapıyı belirleyen özellik kişilerin toprakla olan </a:t>
            </a:r>
            <a:r>
              <a:rPr lang="tr-TR" dirty="0" smtClean="0"/>
              <a:t>ilişkileridir.</a:t>
            </a:r>
            <a:endParaRPr lang="tr-TR" dirty="0"/>
          </a:p>
        </p:txBody>
      </p:sp>
      <p:sp>
        <p:nvSpPr>
          <p:cNvPr id="9" name="5 İçerik Yer Tutucusu"/>
          <p:cNvSpPr txBox="1">
            <a:spLocks/>
          </p:cNvSpPr>
          <p:nvPr/>
        </p:nvSpPr>
        <p:spPr>
          <a:xfrm>
            <a:off x="6156176" y="4869160"/>
            <a:ext cx="2520280" cy="1800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323528" y="260648"/>
            <a:ext cx="835292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Sanayi Devrimi Öncesinde Sosyal Politika</a:t>
            </a:r>
            <a:endParaRPr lang="tr-TR" sz="2400" b="1" dirty="0"/>
          </a:p>
        </p:txBody>
      </p:sp>
      <p:pic>
        <p:nvPicPr>
          <p:cNvPr id="2050" name="Picture 2" descr="C:\Users\Se7en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124744"/>
            <a:ext cx="2050926" cy="518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2555776" y="764704"/>
            <a:ext cx="6408712" cy="5832648"/>
          </a:xfrm>
        </p:spPr>
        <p:txBody>
          <a:bodyPr>
            <a:normAutofit fontScale="85000" lnSpcReduction="20000"/>
          </a:bodyPr>
          <a:lstStyle/>
          <a:p>
            <a:r>
              <a:rPr lang="tr-TR" sz="2800" dirty="0"/>
              <a:t>Toprağın tek ve en büyük zenginlik kaynağı olduğu feodal düzende toplumsal yapının da çeşitli sınıflardan oluştuğu görülmektedir. 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Bu </a:t>
            </a:r>
            <a:r>
              <a:rPr lang="tr-TR" sz="2800" dirty="0"/>
              <a:t>sınıflar içinde asiller </a:t>
            </a:r>
            <a:r>
              <a:rPr lang="de-DE" sz="2800" dirty="0"/>
              <a:t>(</a:t>
            </a:r>
            <a:r>
              <a:rPr lang="de-DE" sz="2800" dirty="0" err="1" smtClean="0"/>
              <a:t>aristokratlar</a:t>
            </a:r>
            <a:r>
              <a:rPr lang="de-DE" sz="2800" dirty="0"/>
              <a:t>)</a:t>
            </a:r>
            <a:r>
              <a:rPr lang="tr-TR" sz="2800" dirty="0"/>
              <a:t> krala vergi vermeleri ve elde ettikleri imtiyazlar ile önemli bir gücün </a:t>
            </a:r>
            <a:r>
              <a:rPr lang="tr-TR" sz="2800" dirty="0" smtClean="0"/>
              <a:t>sahibi </a:t>
            </a:r>
            <a:r>
              <a:rPr lang="tr-TR" sz="2800" dirty="0"/>
              <a:t>durumunda olmuşlardır. 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Para </a:t>
            </a:r>
            <a:r>
              <a:rPr lang="tr-TR" sz="2800" dirty="0"/>
              <a:t>ekonomisinin çok sönük kaldığı Orta Çağ’da, esas zenginlik kaynağı toprak olduğundan, özgür insanlar arasında da görülen </a:t>
            </a:r>
            <a:r>
              <a:rPr lang="tr-TR" sz="2800" dirty="0" smtClean="0"/>
              <a:t>hizmetlerin </a:t>
            </a:r>
            <a:r>
              <a:rPr lang="tr-TR" sz="2800" dirty="0"/>
              <a:t>karşılığı toprak üzerinde sözleşme ile tanınan bir hak olarak </a:t>
            </a:r>
            <a:r>
              <a:rPr lang="tr-TR" sz="2800" dirty="0" smtClean="0"/>
              <a:t>ödenmektedir</a:t>
            </a:r>
            <a:r>
              <a:rPr lang="tr-TR" sz="2800" dirty="0"/>
              <a:t>. 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Toplumun </a:t>
            </a:r>
            <a:r>
              <a:rPr lang="tr-TR" sz="2800" dirty="0"/>
              <a:t>siyasal yönetiminde, aristokratlar ve onlar arasındaki hiyerarşinin etkili olduğu görülmüştür.</a:t>
            </a:r>
          </a:p>
        </p:txBody>
      </p:sp>
      <p:sp>
        <p:nvSpPr>
          <p:cNvPr id="9" name="5 İçerik Yer Tutucusu"/>
          <p:cNvSpPr txBox="1">
            <a:spLocks/>
          </p:cNvSpPr>
          <p:nvPr/>
        </p:nvSpPr>
        <p:spPr>
          <a:xfrm>
            <a:off x="6156176" y="4869160"/>
            <a:ext cx="2520280" cy="1800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323528" y="260648"/>
            <a:ext cx="835292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Sanayi Devrimi Öncesinde Sosyal Politika</a:t>
            </a:r>
            <a:endParaRPr lang="tr-TR" sz="2400" b="1" dirty="0"/>
          </a:p>
        </p:txBody>
      </p:sp>
      <p:pic>
        <p:nvPicPr>
          <p:cNvPr id="3074" name="Picture 2" descr="C:\Users\Se7en\Desktop\imagesoo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2304256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6120680" cy="5733256"/>
          </a:xfrm>
        </p:spPr>
        <p:txBody>
          <a:bodyPr>
            <a:normAutofit fontScale="70000" lnSpcReduction="20000"/>
          </a:bodyPr>
          <a:lstStyle/>
          <a:p>
            <a:endParaRPr lang="tr-TR" sz="2800" dirty="0"/>
          </a:p>
          <a:p>
            <a:pPr algn="ctr">
              <a:buNone/>
            </a:pPr>
            <a:r>
              <a:rPr lang="tr-TR" sz="2900" b="1" u="sng" dirty="0" smtClean="0"/>
              <a:t>Tarım Toplumlarının Genel Özellikleri</a:t>
            </a:r>
            <a:endParaRPr lang="tr-TR" sz="2400" b="1" u="sng" dirty="0" smtClean="0"/>
          </a:p>
          <a:p>
            <a:pPr algn="ctr">
              <a:buNone/>
            </a:pPr>
            <a:endParaRPr lang="tr-TR" sz="2400" b="1" u="sng" dirty="0" smtClean="0"/>
          </a:p>
          <a:p>
            <a:pPr lvl="0">
              <a:buFont typeface="Wingdings" pitchFamily="2" charset="2"/>
              <a:buChar char="ü"/>
            </a:pPr>
            <a:r>
              <a:rPr lang="tr-TR" sz="2800" dirty="0"/>
              <a:t>Basit üretimin gerçekleştiği,</a:t>
            </a:r>
          </a:p>
          <a:p>
            <a:pPr lvl="0">
              <a:buFont typeface="Wingdings" pitchFamily="2" charset="2"/>
              <a:buChar char="ü"/>
            </a:pPr>
            <a:r>
              <a:rPr lang="tr-TR" sz="2800" dirty="0"/>
              <a:t>Yakın pazarlara yönelik üretimin yapıldığı,</a:t>
            </a:r>
          </a:p>
          <a:p>
            <a:pPr lvl="0">
              <a:buFont typeface="Wingdings" pitchFamily="2" charset="2"/>
              <a:buChar char="ü"/>
            </a:pPr>
            <a:r>
              <a:rPr lang="tr-TR" sz="2800" dirty="0"/>
              <a:t>Sistematik bir çalışma disiplin ve kültürünün olmadığı,</a:t>
            </a:r>
          </a:p>
          <a:p>
            <a:pPr lvl="0">
              <a:buFont typeface="Wingdings" pitchFamily="2" charset="2"/>
              <a:buChar char="ü"/>
            </a:pPr>
            <a:r>
              <a:rPr lang="tr-TR" sz="2800" dirty="0"/>
              <a:t>Küçük yerleşim birimlerinden oluşan,</a:t>
            </a:r>
          </a:p>
          <a:p>
            <a:pPr lvl="0">
              <a:buFont typeface="Wingdings" pitchFamily="2" charset="2"/>
              <a:buChar char="ü"/>
            </a:pPr>
            <a:r>
              <a:rPr lang="tr-TR" sz="2800" dirty="0"/>
              <a:t>Ataerkil yapıya sahip,</a:t>
            </a:r>
          </a:p>
          <a:p>
            <a:pPr lvl="0">
              <a:buFont typeface="Wingdings" pitchFamily="2" charset="2"/>
              <a:buChar char="ü"/>
            </a:pPr>
            <a:r>
              <a:rPr lang="tr-TR" sz="2800" dirty="0"/>
              <a:t>Fiziki gücün önem kazandığı,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/>
              <a:t>Toplumsal </a:t>
            </a:r>
            <a:r>
              <a:rPr lang="tr-TR" sz="2800" dirty="0"/>
              <a:t>kontrolün bireyler üzerinde belirleyici olduğu,</a:t>
            </a:r>
          </a:p>
          <a:p>
            <a:pPr lvl="0">
              <a:buFont typeface="Wingdings" pitchFamily="2" charset="2"/>
              <a:buChar char="ü"/>
            </a:pPr>
            <a:r>
              <a:rPr lang="tr-TR" sz="2800" dirty="0"/>
              <a:t>Bireysellik ve farklılıklara izin verilmeyen,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/>
              <a:t>Dinin </a:t>
            </a:r>
            <a:r>
              <a:rPr lang="tr-TR" sz="2800" dirty="0"/>
              <a:t>önem kazandığı,</a:t>
            </a:r>
          </a:p>
          <a:p>
            <a:pPr lvl="0">
              <a:buFont typeface="Wingdings" pitchFamily="2" charset="2"/>
              <a:buChar char="ü"/>
            </a:pPr>
            <a:r>
              <a:rPr lang="tr-TR" sz="2800" dirty="0"/>
              <a:t>Kazanç hırsı, sermaye birikimi, faiz, bireycilik gibi değerlere toplumun geniş bölümünün olumsuz değer atfettiği,</a:t>
            </a:r>
          </a:p>
          <a:p>
            <a:pPr lvl="0">
              <a:buFont typeface="Wingdings" pitchFamily="2" charset="2"/>
              <a:buChar char="ü"/>
            </a:pPr>
            <a:r>
              <a:rPr lang="tr-TR" sz="2800" dirty="0"/>
              <a:t>Toplumsal dayanışmanın öne çıktığı toplumlardır.</a:t>
            </a:r>
          </a:p>
          <a:p>
            <a:pPr algn="ctr">
              <a:buNone/>
            </a:pPr>
            <a:endParaRPr lang="tr-TR" sz="2800" b="1" u="sng" dirty="0"/>
          </a:p>
        </p:txBody>
      </p:sp>
      <p:sp>
        <p:nvSpPr>
          <p:cNvPr id="9" name="5 İçerik Yer Tutucusu"/>
          <p:cNvSpPr txBox="1">
            <a:spLocks/>
          </p:cNvSpPr>
          <p:nvPr/>
        </p:nvSpPr>
        <p:spPr>
          <a:xfrm>
            <a:off x="6156176" y="4869160"/>
            <a:ext cx="2520280" cy="1800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51520" y="188640"/>
            <a:ext cx="8712968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Sanayi Devrimi Öncesinde Sosyal Politika</a:t>
            </a:r>
          </a:p>
          <a:p>
            <a:pPr lvl="0" algn="ctr"/>
            <a:r>
              <a:rPr lang="tr-TR" sz="2000" b="1" dirty="0" smtClean="0">
                <a:latin typeface="Times New Roman"/>
                <a:cs typeface="Times New Roman"/>
              </a:rPr>
              <a:t>[</a:t>
            </a:r>
            <a:r>
              <a:rPr lang="tr-TR" sz="2000" b="1" dirty="0" smtClean="0"/>
              <a:t>TARIM TOPLUMLARINDA SOSYO-EKONOMİK YAPI</a:t>
            </a:r>
            <a:r>
              <a:rPr lang="tr-TR" sz="2000" b="1" dirty="0" smtClean="0">
                <a:latin typeface="Times New Roman"/>
                <a:cs typeface="Times New Roman"/>
              </a:rPr>
              <a:t>]</a:t>
            </a:r>
            <a:endParaRPr lang="tr-TR" sz="2000" b="1" dirty="0" smtClean="0"/>
          </a:p>
          <a:p>
            <a:pPr algn="ctr"/>
            <a:endParaRPr lang="tr-TR" sz="2400" b="1" dirty="0"/>
          </a:p>
        </p:txBody>
      </p:sp>
      <p:pic>
        <p:nvPicPr>
          <p:cNvPr id="6146" name="Picture 2" descr="C:\Users\Se7en\Desktop\nihonnoruutsu-yayoi-ric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340768"/>
            <a:ext cx="2915816" cy="2880320"/>
          </a:xfrm>
          <a:prstGeom prst="rect">
            <a:avLst/>
          </a:prstGeom>
          <a:noFill/>
        </p:spPr>
      </p:pic>
      <p:pic>
        <p:nvPicPr>
          <p:cNvPr id="6147" name="Picture 3" descr="C:\Users\Se7en\Desktop\index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221088"/>
            <a:ext cx="2915816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tr-TR" sz="2800" b="1" dirty="0"/>
              <a:t>SANAYİ DEVRİMİ VE SOSYAL POLİTİKANIN OLUŞUMUNA </a:t>
            </a:r>
            <a:r>
              <a:rPr lang="tr-TR" sz="2800" b="1" dirty="0" smtClean="0"/>
              <a:t>ETKİLERİ</a:t>
            </a:r>
            <a:endParaRPr lang="tr-TR" sz="2800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395536" y="1124744"/>
            <a:ext cx="6984776" cy="5472608"/>
          </a:xfrm>
        </p:spPr>
        <p:txBody>
          <a:bodyPr>
            <a:normAutofit fontScale="85000" lnSpcReduction="20000"/>
          </a:bodyPr>
          <a:lstStyle/>
          <a:p>
            <a:r>
              <a:rPr lang="tr-TR" sz="2800" dirty="0"/>
              <a:t>Sanayi Devrimi, tarım toplumlarında köklü dönüşümler </a:t>
            </a:r>
            <a:r>
              <a:rPr lang="tr-TR" sz="2800" dirty="0" smtClean="0"/>
              <a:t>yaratarak</a:t>
            </a:r>
            <a:r>
              <a:rPr lang="tr-TR" sz="2800" dirty="0"/>
              <a:t>, yeni bir toplumsal yapının şekillenmesinde temel rol oynamıştır. </a:t>
            </a:r>
            <a:endParaRPr lang="tr-TR" sz="2800" dirty="0" smtClean="0"/>
          </a:p>
          <a:p>
            <a:pPr>
              <a:buNone/>
            </a:pPr>
            <a:endParaRPr lang="tr-TR" sz="2800" dirty="0"/>
          </a:p>
          <a:p>
            <a:r>
              <a:rPr lang="tr-TR" sz="2800" dirty="0" smtClean="0"/>
              <a:t>Sanayileşme </a:t>
            </a:r>
            <a:r>
              <a:rPr lang="tr-TR" sz="2800" dirty="0"/>
              <a:t>sürecinin özellikle ilk dönemlerinde geçmişe ait yapılar ortadan kalkarken, toplumsal kaos, anarşi, istikrarsızlık yükselmiştir</a:t>
            </a:r>
            <a:r>
              <a:rPr lang="tr-TR" sz="2800" dirty="0" smtClean="0"/>
              <a:t>.</a:t>
            </a:r>
          </a:p>
          <a:p>
            <a:endParaRPr lang="tr-TR" sz="2800" dirty="0"/>
          </a:p>
          <a:p>
            <a:r>
              <a:rPr lang="tr-TR" sz="2800" dirty="0" smtClean="0"/>
              <a:t>Daha öncede ifade ettiğimiz gibi, </a:t>
            </a:r>
            <a:r>
              <a:rPr lang="tr-TR" sz="2800" b="1" dirty="0" smtClean="0"/>
              <a:t>sosyal </a:t>
            </a:r>
            <a:r>
              <a:rPr lang="tr-TR" sz="2800" b="1" dirty="0"/>
              <a:t>politikanın çıkış noktasını; </a:t>
            </a:r>
            <a:endParaRPr lang="tr-TR" sz="2800" b="1" dirty="0" smtClean="0"/>
          </a:p>
          <a:p>
            <a:endParaRPr lang="tr-TR" sz="2800" b="1" dirty="0" smtClean="0"/>
          </a:p>
          <a:p>
            <a:pPr algn="ctr">
              <a:buNone/>
            </a:pPr>
            <a:r>
              <a:rPr lang="tr-TR" sz="2800" dirty="0" smtClean="0"/>
              <a:t>sanayileşme </a:t>
            </a:r>
            <a:r>
              <a:rPr lang="tr-TR" sz="2800" dirty="0"/>
              <a:t>sürecinde gerek toplumsal </a:t>
            </a:r>
            <a:r>
              <a:rPr lang="tr-TR" sz="2800" dirty="0" smtClean="0"/>
              <a:t>hayat</a:t>
            </a:r>
          </a:p>
          <a:p>
            <a:pPr algn="ctr">
              <a:buNone/>
            </a:pPr>
            <a:r>
              <a:rPr lang="tr-TR" sz="2800" dirty="0" smtClean="0"/>
              <a:t> </a:t>
            </a:r>
            <a:r>
              <a:rPr lang="tr-TR" sz="2800" dirty="0"/>
              <a:t>gerekse çalışma </a:t>
            </a:r>
            <a:r>
              <a:rPr lang="tr-TR" sz="2800" dirty="0" smtClean="0"/>
              <a:t>hayatında </a:t>
            </a:r>
            <a:r>
              <a:rPr lang="tr-TR" sz="2800" dirty="0"/>
              <a:t>ortaya çıkan ve </a:t>
            </a:r>
            <a:endParaRPr lang="tr-TR" sz="2800" dirty="0" smtClean="0"/>
          </a:p>
          <a:p>
            <a:pPr algn="ctr">
              <a:buNone/>
            </a:pPr>
            <a:r>
              <a:rPr lang="tr-TR" sz="2800" dirty="0" smtClean="0"/>
              <a:t>giderek artan </a:t>
            </a:r>
            <a:r>
              <a:rPr lang="tr-TR" sz="2800" dirty="0"/>
              <a:t>eşitsizlikleri, düzensizlikleri ve çatışmaları </a:t>
            </a:r>
            <a:endParaRPr lang="tr-TR" sz="2800" dirty="0" smtClean="0"/>
          </a:p>
          <a:p>
            <a:pPr algn="ctr">
              <a:buNone/>
            </a:pPr>
            <a:r>
              <a:rPr lang="tr-TR" sz="2800" b="1" dirty="0" smtClean="0"/>
              <a:t>bir </a:t>
            </a:r>
            <a:r>
              <a:rPr lang="tr-TR" sz="2800" b="1" dirty="0"/>
              <a:t>dengeye getirme ve bu süreçte güçsüzleşen kesimleri koruma çabası</a:t>
            </a:r>
            <a:r>
              <a:rPr lang="tr-TR" sz="2800" dirty="0"/>
              <a:t> oluşturmaktadır. </a:t>
            </a:r>
          </a:p>
          <a:p>
            <a:endParaRPr lang="tr-TR" sz="2800" dirty="0"/>
          </a:p>
          <a:p>
            <a:endParaRPr lang="tr-TR" sz="2800" dirty="0"/>
          </a:p>
        </p:txBody>
      </p:sp>
      <p:sp>
        <p:nvSpPr>
          <p:cNvPr id="9" name="5 İçerik Yer Tutucusu"/>
          <p:cNvSpPr txBox="1">
            <a:spLocks/>
          </p:cNvSpPr>
          <p:nvPr/>
        </p:nvSpPr>
        <p:spPr>
          <a:xfrm>
            <a:off x="6156176" y="4869160"/>
            <a:ext cx="2520280" cy="1800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C:\Users\Se7en\Desktop\images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776" y="3789040"/>
            <a:ext cx="2016224" cy="1753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78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tr-TR" sz="2800" b="1" dirty="0">
                <a:solidFill>
                  <a:srgbClr val="00B050"/>
                </a:solidFill>
              </a:rPr>
              <a:t>SANAYİ TOPLUMU VE SOSYAL POLİTİKANIN OLUŞUMU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5112568" cy="55446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sz="2800" dirty="0"/>
          </a:p>
          <a:p>
            <a:r>
              <a:rPr lang="tr-TR" dirty="0"/>
              <a:t>Sanayi toplumları, "toplumsal hayatın, sanayileşme ve fabrika </a:t>
            </a:r>
            <a:r>
              <a:rPr lang="tr-TR" dirty="0" smtClean="0"/>
              <a:t>etrafında </a:t>
            </a:r>
            <a:r>
              <a:rPr lang="tr-TR" dirty="0"/>
              <a:t>yeniden şekillenmesini" ifade etmektedir.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Sanayileşme </a:t>
            </a:r>
            <a:r>
              <a:rPr lang="tr-TR" dirty="0"/>
              <a:t>ile </a:t>
            </a:r>
            <a:r>
              <a:rPr lang="tr-TR" dirty="0" smtClean="0"/>
              <a:t>birlikte </a:t>
            </a:r>
            <a:r>
              <a:rPr lang="tr-TR" dirty="0"/>
              <a:t>tarım toplumlarında aile, eğitim, siyaset, çalışma gibi birçok alanda önemli değişimler yaşanmıştır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/>
              <a:t>Freyer'in</a:t>
            </a:r>
            <a:r>
              <a:rPr lang="tr-TR" dirty="0"/>
              <a:t> İngiltere'yi merkeze alarak ortaya koyduğu teknik gelişme aşamaları, sanayileşme sürecinin </a:t>
            </a:r>
            <a:r>
              <a:rPr lang="tr-TR" dirty="0" smtClean="0"/>
              <a:t>anlaşılması açısından </a:t>
            </a:r>
            <a:r>
              <a:rPr lang="tr-TR" dirty="0"/>
              <a:t>önemli bir çerçeve </a:t>
            </a:r>
            <a:r>
              <a:rPr lang="tr-TR" dirty="0" smtClean="0"/>
              <a:t>sunmaktadır.</a:t>
            </a:r>
            <a:endParaRPr lang="tr-TR" dirty="0"/>
          </a:p>
          <a:p>
            <a:endParaRPr lang="tr-TR" sz="2800" dirty="0"/>
          </a:p>
        </p:txBody>
      </p:sp>
      <p:sp>
        <p:nvSpPr>
          <p:cNvPr id="9" name="5 İçerik Yer Tutucusu"/>
          <p:cNvSpPr txBox="1">
            <a:spLocks/>
          </p:cNvSpPr>
          <p:nvPr/>
        </p:nvSpPr>
        <p:spPr>
          <a:xfrm>
            <a:off x="6156176" y="4869160"/>
            <a:ext cx="2520280" cy="1800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 descr="C:\Users\Se7en\Desktop\indexas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068960"/>
            <a:ext cx="3009900" cy="1514475"/>
          </a:xfrm>
          <a:prstGeom prst="rect">
            <a:avLst/>
          </a:prstGeom>
          <a:noFill/>
        </p:spPr>
      </p:pic>
      <p:pic>
        <p:nvPicPr>
          <p:cNvPr id="7171" name="Picture 3" descr="C:\Users\Se7en\Desktop\index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124744"/>
            <a:ext cx="3024336" cy="1847850"/>
          </a:xfrm>
          <a:prstGeom prst="rect">
            <a:avLst/>
          </a:prstGeom>
          <a:noFill/>
        </p:spPr>
      </p:pic>
      <p:pic>
        <p:nvPicPr>
          <p:cNvPr id="7172" name="Picture 4" descr="C:\Users\Se7en\Desktop\images+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725144"/>
            <a:ext cx="3096344" cy="1933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3528392" cy="13681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tr-TR" sz="2400" b="1" dirty="0"/>
              <a:t>Fabrikalar: Değişen Üretim ve Çalışma İlişkileri, Artan Eşitsizlik ve Gerilimler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half" idx="1"/>
          </p:nvPr>
        </p:nvSpPr>
        <p:spPr>
          <a:xfrm>
            <a:off x="179512" y="1844824"/>
            <a:ext cx="3600400" cy="4824536"/>
          </a:xfrm>
        </p:spPr>
        <p:txBody>
          <a:bodyPr>
            <a:normAutofit fontScale="40000" lnSpcReduction="20000"/>
          </a:bodyPr>
          <a:lstStyle/>
          <a:p>
            <a:r>
              <a:rPr lang="tr-TR" sz="4400" dirty="0"/>
              <a:t>18. yüzyılın ikinci yarısında başlayan Sanayi Devrimi ile siyasal alanda önemli dönüşümler gerçekleştiren, ulusçuluk akımlarını besleyen "Fransız Devrimi" aynı dönemlerde etkilerini arttırmışlardır. </a:t>
            </a:r>
            <a:endParaRPr lang="tr-TR" sz="4400" dirty="0" smtClean="0"/>
          </a:p>
          <a:p>
            <a:endParaRPr lang="tr-TR" sz="4400" dirty="0"/>
          </a:p>
          <a:p>
            <a:r>
              <a:rPr lang="tr-TR" sz="4400" dirty="0" smtClean="0"/>
              <a:t>19</a:t>
            </a:r>
            <a:r>
              <a:rPr lang="tr-TR" sz="4400" dirty="0"/>
              <a:t>. yüzyıl; bir taraftan </a:t>
            </a:r>
            <a:r>
              <a:rPr lang="tr-TR" sz="4400" dirty="0" smtClean="0"/>
              <a:t>sanayileşmenin </a:t>
            </a:r>
            <a:r>
              <a:rPr lang="tr-TR" sz="4400" dirty="0"/>
              <a:t>artan gücüne, diğer taraftan da imparatorlukların güçlerini </a:t>
            </a:r>
            <a:r>
              <a:rPr lang="tr-TR" sz="4400" dirty="0" smtClean="0"/>
              <a:t>kaybetmesine </a:t>
            </a:r>
            <a:r>
              <a:rPr lang="tr-TR" sz="4400" dirty="0"/>
              <a:t>ve ulus devletlerin giderek ön plana çıkmasına tanıklık </a:t>
            </a:r>
            <a:r>
              <a:rPr lang="tr-TR" sz="4400" dirty="0" smtClean="0"/>
              <a:t>etmiştir</a:t>
            </a:r>
            <a:r>
              <a:rPr lang="tr-TR" sz="2000" dirty="0"/>
              <a:t>. </a:t>
            </a:r>
          </a:p>
        </p:txBody>
      </p:sp>
      <p:sp>
        <p:nvSpPr>
          <p:cNvPr id="9" name="5 İçerik Yer Tutucusu"/>
          <p:cNvSpPr txBox="1">
            <a:spLocks/>
          </p:cNvSpPr>
          <p:nvPr/>
        </p:nvSpPr>
        <p:spPr>
          <a:xfrm>
            <a:off x="6156176" y="4869160"/>
            <a:ext cx="2520280" cy="1800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İçerik Yer Tutucusu"/>
          <p:cNvSpPr>
            <a:spLocks noGrp="1"/>
          </p:cNvSpPr>
          <p:nvPr>
            <p:ph sz="half" idx="2"/>
          </p:nvPr>
        </p:nvSpPr>
        <p:spPr>
          <a:xfrm>
            <a:off x="3779912" y="1628800"/>
            <a:ext cx="5112568" cy="5040560"/>
          </a:xfrm>
        </p:spPr>
        <p:txBody>
          <a:bodyPr>
            <a:normAutofit fontScale="40000" lnSpcReduction="20000"/>
          </a:bodyPr>
          <a:lstStyle/>
          <a:p>
            <a:r>
              <a:rPr lang="tr-TR" sz="4300" dirty="0"/>
              <a:t>Sanayi toplumu, üretimin dev fabrikalarda gerçekleştiği toplumlardır. </a:t>
            </a:r>
            <a:endParaRPr lang="tr-TR" sz="4300" dirty="0" smtClean="0"/>
          </a:p>
          <a:p>
            <a:endParaRPr lang="tr-TR" sz="4300" dirty="0"/>
          </a:p>
          <a:p>
            <a:r>
              <a:rPr lang="tr-TR" sz="4300" dirty="0" smtClean="0"/>
              <a:t>Sanayileşmeden </a:t>
            </a:r>
            <a:r>
              <a:rPr lang="tr-TR" sz="4300" dirty="0"/>
              <a:t>önce çalışmanın büyük bir bölümü evde </a:t>
            </a:r>
            <a:r>
              <a:rPr lang="tr-TR" sz="4300" dirty="0" smtClean="0"/>
              <a:t>yapılmış</a:t>
            </a:r>
            <a:r>
              <a:rPr lang="tr-TR" sz="4300" dirty="0"/>
              <a:t>, ev halkının tüm üyeleri birlikte çalışarak çalışmayı tamamlamıştır. </a:t>
            </a:r>
            <a:endParaRPr lang="tr-TR" sz="4300" dirty="0" smtClean="0"/>
          </a:p>
          <a:p>
            <a:endParaRPr lang="tr-TR" sz="4300" dirty="0"/>
          </a:p>
          <a:p>
            <a:r>
              <a:rPr lang="tr-TR" sz="4300" dirty="0" smtClean="0"/>
              <a:t>Sanayi </a:t>
            </a:r>
            <a:r>
              <a:rPr lang="tr-TR" sz="4300" dirty="0"/>
              <a:t>teknolojisindeki ilerlemeler sonrasında iş ile ev birbirinden </a:t>
            </a:r>
            <a:r>
              <a:rPr lang="tr-TR" sz="4300" dirty="0" smtClean="0"/>
              <a:t>ayrılmış</a:t>
            </a:r>
            <a:r>
              <a:rPr lang="tr-TR" sz="4300" dirty="0"/>
              <a:t>, fabrikalar, sanayinin gelişiminin odak noktası haline gelmiştir. </a:t>
            </a:r>
            <a:endParaRPr lang="tr-TR" sz="4300" dirty="0" smtClean="0"/>
          </a:p>
          <a:p>
            <a:endParaRPr lang="tr-TR" sz="4300" dirty="0"/>
          </a:p>
          <a:p>
            <a:r>
              <a:rPr lang="tr-TR" sz="4300" dirty="0" smtClean="0"/>
              <a:t>Tarım </a:t>
            </a:r>
            <a:r>
              <a:rPr lang="tr-TR" sz="4300" dirty="0"/>
              <a:t>toplumundaki zanaata dayalı yapılanmalar sanayileşme </a:t>
            </a:r>
            <a:r>
              <a:rPr lang="tr-TR" sz="4300" dirty="0" smtClean="0"/>
              <a:t>sürecinde </a:t>
            </a:r>
            <a:r>
              <a:rPr lang="tr-TR" sz="4300" dirty="0"/>
              <a:t>büyük güç kaybetmiştir. </a:t>
            </a:r>
            <a:endParaRPr lang="tr-TR" sz="4300" dirty="0" smtClean="0"/>
          </a:p>
          <a:p>
            <a:endParaRPr lang="tr-TR" sz="4300" dirty="0"/>
          </a:p>
          <a:p>
            <a:r>
              <a:rPr lang="tr-TR" sz="4300" dirty="0" smtClean="0"/>
              <a:t>Kitle </a:t>
            </a:r>
            <a:r>
              <a:rPr lang="tr-TR" sz="4300" dirty="0"/>
              <a:t>üretimi ve bu üretimle birlikte ortaya çıkan maliyet avantajı küçük ölçekli üreticilerin zamanla sanayi kuruluşları ile bütünleşmesini beraberinde getirmiştir. </a:t>
            </a:r>
            <a:endParaRPr lang="tr-TR" sz="4300" dirty="0" smtClean="0"/>
          </a:p>
          <a:p>
            <a:endParaRPr lang="tr-TR" sz="4300" dirty="0"/>
          </a:p>
          <a:p>
            <a:r>
              <a:rPr lang="tr-TR" sz="4300" dirty="0" smtClean="0"/>
              <a:t>Bu </a:t>
            </a:r>
            <a:r>
              <a:rPr lang="tr-TR" sz="4300" dirty="0"/>
              <a:t>süreçte birçok zanaat ustası teknik ustabaşı olarak fabrikalarda görev yapmaya </a:t>
            </a:r>
            <a:r>
              <a:rPr lang="tr-TR" sz="4300" dirty="0" smtClean="0"/>
              <a:t>başlamıştır</a:t>
            </a:r>
            <a:r>
              <a:rPr lang="tr-TR" sz="4300" dirty="0"/>
              <a:t>.</a:t>
            </a:r>
          </a:p>
          <a:p>
            <a:endParaRPr lang="tr-TR" sz="1400" dirty="0"/>
          </a:p>
        </p:txBody>
      </p:sp>
      <p:pic>
        <p:nvPicPr>
          <p:cNvPr id="10242" name="Picture 2" descr="C:\Users\Se7en\Desktop\index89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88640"/>
            <a:ext cx="522007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1091</Words>
  <Application>Microsoft Office PowerPoint</Application>
  <PresentationFormat>Ekran Gösterisi (4:3)</PresentationFormat>
  <Paragraphs>139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Ofis Teması</vt:lpstr>
      <vt:lpstr>T.C. ANKARA ÜNİVERSİTESİ   AYAŞ MESLEK YÜKSEK OKULU</vt:lpstr>
      <vt:lpstr>İÇİNDEKİLER</vt:lpstr>
      <vt:lpstr>SOSYAL POLİTİKANIN TARİHSEL GELİŞİMİ</vt:lpstr>
      <vt:lpstr>PowerPoint Sunusu</vt:lpstr>
      <vt:lpstr>PowerPoint Sunusu</vt:lpstr>
      <vt:lpstr>PowerPoint Sunusu</vt:lpstr>
      <vt:lpstr>SANAYİ DEVRİMİ VE SOSYAL POLİTİKANIN OLUŞUMUNA ETKİLERİ</vt:lpstr>
      <vt:lpstr>SANAYİ TOPLUMU VE SOSYAL POLİTİKANIN OLUŞUMU</vt:lpstr>
      <vt:lpstr>Fabrikalar: Değişen Üretim ve Çalışma İlişkileri, Artan Eşitsizlik ve Gerilimler</vt:lpstr>
      <vt:lpstr>Kentleşme: Suç ve Kaosun Yükselişi, Sosyal Yapıların Çözülüşü</vt:lpstr>
      <vt:lpstr>SOSYAL PROTESTO VE MUHALEFET HAREKETLERİ</vt:lpstr>
      <vt:lpstr>ÜTOPİK SOSYALİSTLER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50</cp:revision>
  <dcterms:created xsi:type="dcterms:W3CDTF">2018-02-17T07:36:27Z</dcterms:created>
  <dcterms:modified xsi:type="dcterms:W3CDTF">2020-01-11T17:16:14Z</dcterms:modified>
</cp:coreProperties>
</file>