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80" r:id="rId5"/>
    <p:sldId id="275" r:id="rId6"/>
    <p:sldId id="264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1458"/>
  </p:normalViewPr>
  <p:slideViewPr>
    <p:cSldViewPr snapToGrid="0" snapToObjects="1">
      <p:cViewPr>
        <p:scale>
          <a:sx n="92" d="100"/>
          <a:sy n="92" d="100"/>
        </p:scale>
        <p:origin x="78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8E195-0FAE-46C6-A389-74D855FDB3BB}" type="doc">
      <dgm:prSet loTypeId="urn:microsoft.com/office/officeart/2005/8/layout/gear1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D5E0D20-80EF-4AD6-A955-1E4E35F9EA94}">
      <dgm:prSet phldrT="[Metin]"/>
      <dgm:spPr/>
      <dgm:t>
        <a:bodyPr/>
        <a:lstStyle/>
        <a:p>
          <a:r>
            <a:rPr lang="tr-TR" b="1" dirty="0" err="1" smtClean="0">
              <a:solidFill>
                <a:schemeClr val="tx1"/>
              </a:solidFill>
            </a:rPr>
            <a:t>System</a:t>
          </a:r>
          <a:r>
            <a:rPr lang="tr-TR" b="1" dirty="0" smtClean="0">
              <a:solidFill>
                <a:schemeClr val="tx1"/>
              </a:solidFill>
            </a:rPr>
            <a:t> </a:t>
          </a:r>
          <a:r>
            <a:rPr lang="tr-TR" b="1" dirty="0" err="1" smtClean="0">
              <a:solidFill>
                <a:schemeClr val="tx1"/>
              </a:solidFill>
            </a:rPr>
            <a:t>based</a:t>
          </a:r>
          <a:endParaRPr lang="tr-TR" b="1" dirty="0">
            <a:solidFill>
              <a:schemeClr val="tx1"/>
            </a:solidFill>
          </a:endParaRPr>
        </a:p>
      </dgm:t>
    </dgm:pt>
    <dgm:pt modelId="{FF081146-80C8-4CDF-9325-F371BCB27DE8}" type="parTrans" cxnId="{273A94D3-E017-4F60-86CE-3C42E35BE43C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EE274690-377D-4E10-829C-F9CAE8944423}" type="sibTrans" cxnId="{273A94D3-E017-4F60-86CE-3C42E35BE43C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100F4AED-FCCA-4B66-B79F-F07826125222}">
      <dgm:prSet phldrT="[Metin]"/>
      <dgm:spPr/>
      <dgm:t>
        <a:bodyPr/>
        <a:lstStyle/>
        <a:p>
          <a:r>
            <a:rPr lang="tr-TR" b="1" dirty="0" err="1" smtClean="0"/>
            <a:t>Integrated</a:t>
          </a:r>
          <a:endParaRPr lang="tr-TR" b="1" dirty="0"/>
        </a:p>
      </dgm:t>
    </dgm:pt>
    <dgm:pt modelId="{E9634AFA-29D4-4348-ADED-E9DB44B2B940}" type="parTrans" cxnId="{FF79DA68-0914-4E62-8F06-250C43847CB4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D10FA64F-1C9A-4B2D-99EA-12CDE634F4AC}" type="sibTrans" cxnId="{FF79DA68-0914-4E62-8F06-250C43847CB4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674B509F-2BC3-4F23-8856-981626A0A697}">
      <dgm:prSet phldrT="[Metin]"/>
      <dgm:spPr/>
      <dgm:t>
        <a:bodyPr/>
        <a:lstStyle/>
        <a:p>
          <a:r>
            <a:rPr lang="tr-TR" b="1" dirty="0" smtClean="0"/>
            <a:t>Problem </a:t>
          </a:r>
          <a:r>
            <a:rPr lang="tr-TR" b="1" dirty="0" err="1" smtClean="0"/>
            <a:t>based</a:t>
          </a:r>
          <a:endParaRPr lang="tr-TR" b="1" dirty="0"/>
        </a:p>
      </dgm:t>
    </dgm:pt>
    <dgm:pt modelId="{6180E4EB-DFA6-4E32-A1C7-FEA57774CE27}" type="parTrans" cxnId="{AB8EA1C0-43D6-4D6F-9B06-F874776CCC21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7AAC880D-9D87-49B7-9D9F-DCB3189B4CA8}" type="sibTrans" cxnId="{AB8EA1C0-43D6-4D6F-9B06-F874776CCC21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741FC755-91E9-421B-823A-076F1FE79962}">
      <dgm:prSet phldrT="[Metin]" phldr="1"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118BA75F-93B3-4F3A-9268-629417AA3A22}" type="parTrans" cxnId="{9F8B562C-277A-4ED9-A6E5-B6913048A6FF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0941F834-F2BE-412D-AAD2-7302C91809D0}" type="sibTrans" cxnId="{9F8B562C-277A-4ED9-A6E5-B6913048A6FF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ED5867DA-84CC-4BF8-9F51-C2EA792F5D63}" type="pres">
      <dgm:prSet presAssocID="{7888E195-0FAE-46C6-A389-74D855FDB3B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A6F338-479C-4807-92E3-0F07417D6052}" type="pres">
      <dgm:prSet presAssocID="{BD5E0D20-80EF-4AD6-A955-1E4E35F9EA9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599884-ACA4-44CE-A09B-4F68A160DD0F}" type="pres">
      <dgm:prSet presAssocID="{BD5E0D20-80EF-4AD6-A955-1E4E35F9EA94}" presName="gear1srcNode" presStyleLbl="node1" presStyleIdx="0" presStyleCnt="3"/>
      <dgm:spPr/>
      <dgm:t>
        <a:bodyPr/>
        <a:lstStyle/>
        <a:p>
          <a:endParaRPr lang="en-US"/>
        </a:p>
      </dgm:t>
    </dgm:pt>
    <dgm:pt modelId="{3E786F40-C91E-498D-AD54-D0A239FA415A}" type="pres">
      <dgm:prSet presAssocID="{BD5E0D20-80EF-4AD6-A955-1E4E35F9EA94}" presName="gear1dstNode" presStyleLbl="node1" presStyleIdx="0" presStyleCnt="3"/>
      <dgm:spPr/>
      <dgm:t>
        <a:bodyPr/>
        <a:lstStyle/>
        <a:p>
          <a:endParaRPr lang="en-US"/>
        </a:p>
      </dgm:t>
    </dgm:pt>
    <dgm:pt modelId="{95904092-B9DE-4B07-B7C0-C009D8B1E2DE}" type="pres">
      <dgm:prSet presAssocID="{100F4AED-FCCA-4B66-B79F-F0782612522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59E3F-80E0-4499-B14C-C205AB655004}" type="pres">
      <dgm:prSet presAssocID="{100F4AED-FCCA-4B66-B79F-F07826125222}" presName="gear2srcNode" presStyleLbl="node1" presStyleIdx="1" presStyleCnt="3"/>
      <dgm:spPr/>
      <dgm:t>
        <a:bodyPr/>
        <a:lstStyle/>
        <a:p>
          <a:endParaRPr lang="en-US"/>
        </a:p>
      </dgm:t>
    </dgm:pt>
    <dgm:pt modelId="{38D6CD11-915A-4A2F-8B85-725BB9A97A02}" type="pres">
      <dgm:prSet presAssocID="{100F4AED-FCCA-4B66-B79F-F07826125222}" presName="gear2dstNode" presStyleLbl="node1" presStyleIdx="1" presStyleCnt="3"/>
      <dgm:spPr/>
      <dgm:t>
        <a:bodyPr/>
        <a:lstStyle/>
        <a:p>
          <a:endParaRPr lang="en-US"/>
        </a:p>
      </dgm:t>
    </dgm:pt>
    <dgm:pt modelId="{2E173191-91E7-410C-BA6F-DED631576919}" type="pres">
      <dgm:prSet presAssocID="{674B509F-2BC3-4F23-8856-981626A0A697}" presName="gear3" presStyleLbl="node1" presStyleIdx="2" presStyleCnt="3"/>
      <dgm:spPr/>
      <dgm:t>
        <a:bodyPr/>
        <a:lstStyle/>
        <a:p>
          <a:endParaRPr lang="en-US"/>
        </a:p>
      </dgm:t>
    </dgm:pt>
    <dgm:pt modelId="{D1C5E709-2EBE-4433-8C56-268ECAC92C4E}" type="pres">
      <dgm:prSet presAssocID="{674B509F-2BC3-4F23-8856-981626A0A69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0254F-0B93-4CB6-A071-8EEA25CE2D5F}" type="pres">
      <dgm:prSet presAssocID="{674B509F-2BC3-4F23-8856-981626A0A697}" presName="gear3srcNode" presStyleLbl="node1" presStyleIdx="2" presStyleCnt="3"/>
      <dgm:spPr/>
      <dgm:t>
        <a:bodyPr/>
        <a:lstStyle/>
        <a:p>
          <a:endParaRPr lang="en-US"/>
        </a:p>
      </dgm:t>
    </dgm:pt>
    <dgm:pt modelId="{444F23AE-7776-495D-82BD-2797C0968DDE}" type="pres">
      <dgm:prSet presAssocID="{674B509F-2BC3-4F23-8856-981626A0A697}" presName="gear3dstNode" presStyleLbl="node1" presStyleIdx="2" presStyleCnt="3"/>
      <dgm:spPr/>
      <dgm:t>
        <a:bodyPr/>
        <a:lstStyle/>
        <a:p>
          <a:endParaRPr lang="en-US"/>
        </a:p>
      </dgm:t>
    </dgm:pt>
    <dgm:pt modelId="{68BFD5BB-546D-46C5-A42E-22CE440F1088}" type="pres">
      <dgm:prSet presAssocID="{EE274690-377D-4E10-829C-F9CAE894442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B78523C-458B-4981-A778-434F4BAE290D}" type="pres">
      <dgm:prSet presAssocID="{D10FA64F-1C9A-4B2D-99EA-12CDE634F4A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C2C73B8-E1D5-48F2-996E-6CCF605B835B}" type="pres">
      <dgm:prSet presAssocID="{7AAC880D-9D87-49B7-9D9F-DCB3189B4CA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652583E-8D19-124E-BFA4-8B06BB0A1065}" type="presOf" srcId="{674B509F-2BC3-4F23-8856-981626A0A697}" destId="{A1C0254F-0B93-4CB6-A071-8EEA25CE2D5F}" srcOrd="2" destOrd="0" presId="urn:microsoft.com/office/officeart/2005/8/layout/gear1"/>
    <dgm:cxn modelId="{FF79DA68-0914-4E62-8F06-250C43847CB4}" srcId="{7888E195-0FAE-46C6-A389-74D855FDB3BB}" destId="{100F4AED-FCCA-4B66-B79F-F07826125222}" srcOrd="1" destOrd="0" parTransId="{E9634AFA-29D4-4348-ADED-E9DB44B2B940}" sibTransId="{D10FA64F-1C9A-4B2D-99EA-12CDE634F4AC}"/>
    <dgm:cxn modelId="{2442EC9F-D9BE-BC48-B0CB-8A4D6D8FB9BD}" type="presOf" srcId="{BD5E0D20-80EF-4AD6-A955-1E4E35F9EA94}" destId="{3D599884-ACA4-44CE-A09B-4F68A160DD0F}" srcOrd="1" destOrd="0" presId="urn:microsoft.com/office/officeart/2005/8/layout/gear1"/>
    <dgm:cxn modelId="{273A94D3-E017-4F60-86CE-3C42E35BE43C}" srcId="{7888E195-0FAE-46C6-A389-74D855FDB3BB}" destId="{BD5E0D20-80EF-4AD6-A955-1E4E35F9EA94}" srcOrd="0" destOrd="0" parTransId="{FF081146-80C8-4CDF-9325-F371BCB27DE8}" sibTransId="{EE274690-377D-4E10-829C-F9CAE8944423}"/>
    <dgm:cxn modelId="{F591A703-AC5F-1840-BE09-A73999FBB6D3}" type="presOf" srcId="{BD5E0D20-80EF-4AD6-A955-1E4E35F9EA94}" destId="{3E786F40-C91E-498D-AD54-D0A239FA415A}" srcOrd="2" destOrd="0" presId="urn:microsoft.com/office/officeart/2005/8/layout/gear1"/>
    <dgm:cxn modelId="{97238713-FF2B-4747-B08D-7C92FD4DA9F9}" type="presOf" srcId="{BD5E0D20-80EF-4AD6-A955-1E4E35F9EA94}" destId="{D1A6F338-479C-4807-92E3-0F07417D6052}" srcOrd="0" destOrd="0" presId="urn:microsoft.com/office/officeart/2005/8/layout/gear1"/>
    <dgm:cxn modelId="{AA77498E-D91A-1341-ACEC-E17532DE3A69}" type="presOf" srcId="{100F4AED-FCCA-4B66-B79F-F07826125222}" destId="{38D6CD11-915A-4A2F-8B85-725BB9A97A02}" srcOrd="2" destOrd="0" presId="urn:microsoft.com/office/officeart/2005/8/layout/gear1"/>
    <dgm:cxn modelId="{E7A55CE2-4C2A-C14E-A7EC-A55703AF0BA4}" type="presOf" srcId="{674B509F-2BC3-4F23-8856-981626A0A697}" destId="{444F23AE-7776-495D-82BD-2797C0968DDE}" srcOrd="3" destOrd="0" presId="urn:microsoft.com/office/officeart/2005/8/layout/gear1"/>
    <dgm:cxn modelId="{8AFFB64C-93C5-8248-9CE4-F2963F6C2159}" type="presOf" srcId="{EE274690-377D-4E10-829C-F9CAE8944423}" destId="{68BFD5BB-546D-46C5-A42E-22CE440F1088}" srcOrd="0" destOrd="0" presId="urn:microsoft.com/office/officeart/2005/8/layout/gear1"/>
    <dgm:cxn modelId="{9F8B562C-277A-4ED9-A6E5-B6913048A6FF}" srcId="{7888E195-0FAE-46C6-A389-74D855FDB3BB}" destId="{741FC755-91E9-421B-823A-076F1FE79962}" srcOrd="3" destOrd="0" parTransId="{118BA75F-93B3-4F3A-9268-629417AA3A22}" sibTransId="{0941F834-F2BE-412D-AAD2-7302C91809D0}"/>
    <dgm:cxn modelId="{4A3D324D-5712-D848-93D6-12403241AC77}" type="presOf" srcId="{D10FA64F-1C9A-4B2D-99EA-12CDE634F4AC}" destId="{5B78523C-458B-4981-A778-434F4BAE290D}" srcOrd="0" destOrd="0" presId="urn:microsoft.com/office/officeart/2005/8/layout/gear1"/>
    <dgm:cxn modelId="{AB8EA1C0-43D6-4D6F-9B06-F874776CCC21}" srcId="{7888E195-0FAE-46C6-A389-74D855FDB3BB}" destId="{674B509F-2BC3-4F23-8856-981626A0A697}" srcOrd="2" destOrd="0" parTransId="{6180E4EB-DFA6-4E32-A1C7-FEA57774CE27}" sibTransId="{7AAC880D-9D87-49B7-9D9F-DCB3189B4CA8}"/>
    <dgm:cxn modelId="{9067DED5-E0D7-EA49-8354-6FA81E394BE1}" type="presOf" srcId="{674B509F-2BC3-4F23-8856-981626A0A697}" destId="{2E173191-91E7-410C-BA6F-DED631576919}" srcOrd="0" destOrd="0" presId="urn:microsoft.com/office/officeart/2005/8/layout/gear1"/>
    <dgm:cxn modelId="{E89339C9-FBDF-9F4B-AE7E-C5A8A9526568}" type="presOf" srcId="{7AAC880D-9D87-49B7-9D9F-DCB3189B4CA8}" destId="{2C2C73B8-E1D5-48F2-996E-6CCF605B835B}" srcOrd="0" destOrd="0" presId="urn:microsoft.com/office/officeart/2005/8/layout/gear1"/>
    <dgm:cxn modelId="{76CDC46E-75DD-B042-A990-21BAFF3557BC}" type="presOf" srcId="{100F4AED-FCCA-4B66-B79F-F07826125222}" destId="{95904092-B9DE-4B07-B7C0-C009D8B1E2DE}" srcOrd="0" destOrd="0" presId="urn:microsoft.com/office/officeart/2005/8/layout/gear1"/>
    <dgm:cxn modelId="{6540BEBA-71AA-AF43-89C3-51E9AC641866}" type="presOf" srcId="{100F4AED-FCCA-4B66-B79F-F07826125222}" destId="{F2A59E3F-80E0-4499-B14C-C205AB655004}" srcOrd="1" destOrd="0" presId="urn:microsoft.com/office/officeart/2005/8/layout/gear1"/>
    <dgm:cxn modelId="{32D2D7F5-E6FC-1249-9851-9CE595A14D0C}" type="presOf" srcId="{674B509F-2BC3-4F23-8856-981626A0A697}" destId="{D1C5E709-2EBE-4433-8C56-268ECAC92C4E}" srcOrd="1" destOrd="0" presId="urn:microsoft.com/office/officeart/2005/8/layout/gear1"/>
    <dgm:cxn modelId="{020596A6-93FF-3A4C-9AB0-93DED19B6E0E}" type="presOf" srcId="{7888E195-0FAE-46C6-A389-74D855FDB3BB}" destId="{ED5867DA-84CC-4BF8-9F51-C2EA792F5D63}" srcOrd="0" destOrd="0" presId="urn:microsoft.com/office/officeart/2005/8/layout/gear1"/>
    <dgm:cxn modelId="{2FAAE2CA-1CBE-6746-BD3F-BDAF772206D4}" type="presParOf" srcId="{ED5867DA-84CC-4BF8-9F51-C2EA792F5D63}" destId="{D1A6F338-479C-4807-92E3-0F07417D6052}" srcOrd="0" destOrd="0" presId="urn:microsoft.com/office/officeart/2005/8/layout/gear1"/>
    <dgm:cxn modelId="{D6673358-2BA2-8A4C-BE0E-360D87683E41}" type="presParOf" srcId="{ED5867DA-84CC-4BF8-9F51-C2EA792F5D63}" destId="{3D599884-ACA4-44CE-A09B-4F68A160DD0F}" srcOrd="1" destOrd="0" presId="urn:microsoft.com/office/officeart/2005/8/layout/gear1"/>
    <dgm:cxn modelId="{0CFBE49E-53E9-B047-A955-DBDDB82C6064}" type="presParOf" srcId="{ED5867DA-84CC-4BF8-9F51-C2EA792F5D63}" destId="{3E786F40-C91E-498D-AD54-D0A239FA415A}" srcOrd="2" destOrd="0" presId="urn:microsoft.com/office/officeart/2005/8/layout/gear1"/>
    <dgm:cxn modelId="{E9763692-ECCE-C242-8BBA-A184E67629E1}" type="presParOf" srcId="{ED5867DA-84CC-4BF8-9F51-C2EA792F5D63}" destId="{95904092-B9DE-4B07-B7C0-C009D8B1E2DE}" srcOrd="3" destOrd="0" presId="urn:microsoft.com/office/officeart/2005/8/layout/gear1"/>
    <dgm:cxn modelId="{2CB7291A-4B91-0A4B-8937-D9F51022BEE8}" type="presParOf" srcId="{ED5867DA-84CC-4BF8-9F51-C2EA792F5D63}" destId="{F2A59E3F-80E0-4499-B14C-C205AB655004}" srcOrd="4" destOrd="0" presId="urn:microsoft.com/office/officeart/2005/8/layout/gear1"/>
    <dgm:cxn modelId="{6C89035C-6BFD-914B-B50F-32DD25A95AE4}" type="presParOf" srcId="{ED5867DA-84CC-4BF8-9F51-C2EA792F5D63}" destId="{38D6CD11-915A-4A2F-8B85-725BB9A97A02}" srcOrd="5" destOrd="0" presId="urn:microsoft.com/office/officeart/2005/8/layout/gear1"/>
    <dgm:cxn modelId="{3C715BC9-27E9-6749-8DEE-EB6AB265B306}" type="presParOf" srcId="{ED5867DA-84CC-4BF8-9F51-C2EA792F5D63}" destId="{2E173191-91E7-410C-BA6F-DED631576919}" srcOrd="6" destOrd="0" presId="urn:microsoft.com/office/officeart/2005/8/layout/gear1"/>
    <dgm:cxn modelId="{19AB075E-481D-314B-9A72-43E5FFA99449}" type="presParOf" srcId="{ED5867DA-84CC-4BF8-9F51-C2EA792F5D63}" destId="{D1C5E709-2EBE-4433-8C56-268ECAC92C4E}" srcOrd="7" destOrd="0" presId="urn:microsoft.com/office/officeart/2005/8/layout/gear1"/>
    <dgm:cxn modelId="{F83E7285-7928-684E-9269-093B988B0394}" type="presParOf" srcId="{ED5867DA-84CC-4BF8-9F51-C2EA792F5D63}" destId="{A1C0254F-0B93-4CB6-A071-8EEA25CE2D5F}" srcOrd="8" destOrd="0" presId="urn:microsoft.com/office/officeart/2005/8/layout/gear1"/>
    <dgm:cxn modelId="{2B8F33EE-6D68-4D49-883F-3B736A64DC28}" type="presParOf" srcId="{ED5867DA-84CC-4BF8-9F51-C2EA792F5D63}" destId="{444F23AE-7776-495D-82BD-2797C0968DDE}" srcOrd="9" destOrd="0" presId="urn:microsoft.com/office/officeart/2005/8/layout/gear1"/>
    <dgm:cxn modelId="{377B3CC0-94CF-7942-944B-1EC9335675A3}" type="presParOf" srcId="{ED5867DA-84CC-4BF8-9F51-C2EA792F5D63}" destId="{68BFD5BB-546D-46C5-A42E-22CE440F1088}" srcOrd="10" destOrd="0" presId="urn:microsoft.com/office/officeart/2005/8/layout/gear1"/>
    <dgm:cxn modelId="{F0BB306C-E3AD-0845-B159-E928B8211B8E}" type="presParOf" srcId="{ED5867DA-84CC-4BF8-9F51-C2EA792F5D63}" destId="{5B78523C-458B-4981-A778-434F4BAE290D}" srcOrd="11" destOrd="0" presId="urn:microsoft.com/office/officeart/2005/8/layout/gear1"/>
    <dgm:cxn modelId="{5936066D-F60B-9049-BE07-15DF24548CC4}" type="presParOf" srcId="{ED5867DA-84CC-4BF8-9F51-C2EA792F5D63}" destId="{2C2C73B8-E1D5-48F2-996E-6CCF605B835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6F338-479C-4807-92E3-0F07417D6052}">
      <dsp:nvSpPr>
        <dsp:cNvPr id="0" name=""/>
        <dsp:cNvSpPr/>
      </dsp:nvSpPr>
      <dsp:spPr>
        <a:xfrm>
          <a:off x="3837426" y="1642347"/>
          <a:ext cx="2007314" cy="2007314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solidFill>
                <a:schemeClr val="tx1"/>
              </a:solidFill>
            </a:rPr>
            <a:t>System</a:t>
          </a:r>
          <a:r>
            <a:rPr lang="tr-TR" sz="1200" b="1" kern="1200" dirty="0" smtClean="0">
              <a:solidFill>
                <a:schemeClr val="tx1"/>
              </a:solidFill>
            </a:rPr>
            <a:t> </a:t>
          </a:r>
          <a:r>
            <a:rPr lang="tr-TR" sz="1200" b="1" kern="1200" dirty="0" err="1" smtClean="0">
              <a:solidFill>
                <a:schemeClr val="tx1"/>
              </a:solidFill>
            </a:rPr>
            <a:t>based</a:t>
          </a:r>
          <a:endParaRPr lang="tr-TR" sz="1200" b="1" kern="1200" dirty="0">
            <a:solidFill>
              <a:schemeClr val="tx1"/>
            </a:solidFill>
          </a:endParaRPr>
        </a:p>
      </dsp:txBody>
      <dsp:txXfrm>
        <a:off x="4240985" y="2112551"/>
        <a:ext cx="1200196" cy="1031801"/>
      </dsp:txXfrm>
    </dsp:sp>
    <dsp:sp modelId="{95904092-B9DE-4B07-B7C0-C009D8B1E2DE}">
      <dsp:nvSpPr>
        <dsp:cNvPr id="0" name=""/>
        <dsp:cNvSpPr/>
      </dsp:nvSpPr>
      <dsp:spPr>
        <a:xfrm>
          <a:off x="2669534" y="1167891"/>
          <a:ext cx="1459864" cy="1459864"/>
        </a:xfrm>
        <a:prstGeom prst="gear6">
          <a:avLst/>
        </a:prstGeom>
        <a:solidFill>
          <a:schemeClr val="accent4">
            <a:hueOff val="-1357050"/>
            <a:satOff val="13656"/>
            <a:lumOff val="78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/>
            <a:t>Integrated</a:t>
          </a:r>
          <a:endParaRPr lang="tr-TR" sz="1200" b="1" kern="1200" dirty="0"/>
        </a:p>
      </dsp:txBody>
      <dsp:txXfrm>
        <a:off x="3037059" y="1537637"/>
        <a:ext cx="724814" cy="720372"/>
      </dsp:txXfrm>
    </dsp:sp>
    <dsp:sp modelId="{2E173191-91E7-410C-BA6F-DED631576919}">
      <dsp:nvSpPr>
        <dsp:cNvPr id="0" name=""/>
        <dsp:cNvSpPr/>
      </dsp:nvSpPr>
      <dsp:spPr>
        <a:xfrm rot="20700000">
          <a:off x="3487207" y="160734"/>
          <a:ext cx="1430369" cy="1430369"/>
        </a:xfrm>
        <a:prstGeom prst="gear6">
          <a:avLst/>
        </a:prstGeom>
        <a:solidFill>
          <a:schemeClr val="accent4">
            <a:hueOff val="-2714100"/>
            <a:satOff val="27312"/>
            <a:lumOff val="156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Problem </a:t>
          </a:r>
          <a:r>
            <a:rPr lang="tr-TR" sz="1200" b="1" kern="1200" dirty="0" err="1" smtClean="0"/>
            <a:t>based</a:t>
          </a:r>
          <a:endParaRPr lang="tr-TR" sz="1200" b="1" kern="1200" dirty="0"/>
        </a:p>
      </dsp:txBody>
      <dsp:txXfrm rot="-20700000">
        <a:off x="3800929" y="474456"/>
        <a:ext cx="802925" cy="802925"/>
      </dsp:txXfrm>
    </dsp:sp>
    <dsp:sp modelId="{68BFD5BB-546D-46C5-A42E-22CE440F1088}">
      <dsp:nvSpPr>
        <dsp:cNvPr id="0" name=""/>
        <dsp:cNvSpPr/>
      </dsp:nvSpPr>
      <dsp:spPr>
        <a:xfrm>
          <a:off x="3677191" y="1342781"/>
          <a:ext cx="2569362" cy="2569362"/>
        </a:xfrm>
        <a:prstGeom prst="circularArrow">
          <a:avLst>
            <a:gd name="adj1" fmla="val 4687"/>
            <a:gd name="adj2" fmla="val 299029"/>
            <a:gd name="adj3" fmla="val 2501744"/>
            <a:gd name="adj4" fmla="val 15892700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78523C-458B-4981-A778-434F4BAE290D}">
      <dsp:nvSpPr>
        <dsp:cNvPr id="0" name=""/>
        <dsp:cNvSpPr/>
      </dsp:nvSpPr>
      <dsp:spPr>
        <a:xfrm>
          <a:off x="2410995" y="847216"/>
          <a:ext cx="1866802" cy="18668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1357050"/>
            <a:satOff val="13656"/>
            <a:lumOff val="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2C73B8-E1D5-48F2-996E-6CCF605B835B}">
      <dsp:nvSpPr>
        <dsp:cNvPr id="0" name=""/>
        <dsp:cNvSpPr/>
      </dsp:nvSpPr>
      <dsp:spPr>
        <a:xfrm>
          <a:off x="3156348" y="-150233"/>
          <a:ext cx="2012788" cy="201278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2714100"/>
            <a:satOff val="27312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Ana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Ana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>ANKARA </a:t>
            </a:r>
            <a:r>
              <a:rPr lang="tr-TR" b="1" dirty="0"/>
              <a:t>UNIVERSITY</a:t>
            </a:r>
            <a:br>
              <a:rPr lang="tr-TR" b="1" dirty="0"/>
            </a:br>
            <a:r>
              <a:rPr lang="tr-TR" b="1" dirty="0"/>
              <a:t>FACULTY OF MEDICINE</a:t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>INTERNATIONAL PROGRAM</a:t>
            </a:r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tr-TR" sz="2800" dirty="0" err="1" smtClean="0"/>
              <a:t>Prof</a:t>
            </a:r>
            <a:r>
              <a:rPr lang="tr-TR" sz="2800" dirty="0" smtClean="0"/>
              <a:t> </a:t>
            </a:r>
            <a:r>
              <a:rPr lang="tr-TR" sz="2800" dirty="0" err="1" smtClean="0"/>
              <a:t>dr</a:t>
            </a:r>
            <a:r>
              <a:rPr lang="tr-TR" sz="2800" dirty="0" smtClean="0"/>
              <a:t> vesile </a:t>
            </a:r>
            <a:r>
              <a:rPr lang="tr-TR" sz="2800" dirty="0" err="1" smtClean="0"/>
              <a:t>şentürk</a:t>
            </a:r>
            <a:r>
              <a:rPr lang="tr-TR" sz="2800" dirty="0" smtClean="0"/>
              <a:t> </a:t>
            </a:r>
            <a:r>
              <a:rPr lang="tr-TR" sz="2800" dirty="0" err="1" smtClean="0"/>
              <a:t>cankorur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7117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Ankara </a:t>
            </a:r>
            <a:r>
              <a:rPr lang="tr-TR" sz="3600" dirty="0" err="1"/>
              <a:t>University</a:t>
            </a:r>
            <a:r>
              <a:rPr lang="tr-TR" sz="3600" dirty="0"/>
              <a:t> </a:t>
            </a:r>
            <a:r>
              <a:rPr lang="tr-TR" sz="3600" dirty="0" err="1" smtClean="0"/>
              <a:t>Faculty</a:t>
            </a:r>
            <a:r>
              <a:rPr lang="tr-TR" sz="3600" dirty="0" smtClean="0"/>
              <a:t> </a:t>
            </a:r>
            <a:r>
              <a:rPr lang="tr-TR" sz="3600" dirty="0"/>
              <a:t>of </a:t>
            </a:r>
            <a:r>
              <a:rPr lang="tr-TR" sz="3600" dirty="0" err="1"/>
              <a:t>Medicine</a:t>
            </a:r>
            <a:r>
              <a:rPr lang="tr-TR" sz="3600" dirty="0" smtClean="0"/>
              <a:t> is </a:t>
            </a:r>
            <a:r>
              <a:rPr lang="tr-TR" sz="3600" dirty="0"/>
              <a:t>a </a:t>
            </a:r>
            <a:r>
              <a:rPr lang="tr-TR" sz="3600" dirty="0" err="1"/>
              <a:t>world</a:t>
            </a:r>
            <a:r>
              <a:rPr lang="tr-TR" sz="3600" dirty="0"/>
              <a:t> </a:t>
            </a:r>
            <a:r>
              <a:rPr lang="tr-TR" sz="3600" dirty="0" err="1" smtClean="0"/>
              <a:t>class</a:t>
            </a:r>
            <a:r>
              <a:rPr lang="tr-TR" sz="3600" dirty="0" smtClean="0"/>
              <a:t> </a:t>
            </a:r>
            <a:r>
              <a:rPr lang="tr-TR" sz="3600" dirty="0" err="1" smtClean="0"/>
              <a:t>medical</a:t>
            </a:r>
            <a:r>
              <a:rPr lang="tr-TR" sz="3600" dirty="0" smtClean="0"/>
              <a:t> </a:t>
            </a:r>
            <a:r>
              <a:rPr lang="tr-TR" sz="3600" dirty="0" err="1" smtClean="0"/>
              <a:t>school</a:t>
            </a:r>
            <a:r>
              <a:rPr lang="tr-TR" sz="3600" dirty="0" smtClean="0"/>
              <a:t>  </a:t>
            </a:r>
          </a:p>
          <a:p>
            <a:endParaRPr lang="tr-TR" sz="3600" dirty="0" smtClean="0"/>
          </a:p>
        </p:txBody>
      </p:sp>
    </p:spTree>
    <p:extLst>
      <p:ext uri="{BB962C8B-B14F-4D97-AF65-F5344CB8AC3E}">
        <p14:creationId xmlns:p14="http://schemas.microsoft.com/office/powerpoint/2010/main" val="32848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r-TR" sz="2800" dirty="0" err="1"/>
              <a:t>Consistent</a:t>
            </a:r>
            <a:r>
              <a:rPr lang="tr-TR" sz="2800" dirty="0"/>
              <a:t> </a:t>
            </a:r>
            <a:r>
              <a:rPr lang="tr-TR" sz="2800" dirty="0" err="1"/>
              <a:t>with</a:t>
            </a:r>
            <a:r>
              <a:rPr lang="tr-TR" sz="2800" dirty="0"/>
              <a:t> </a:t>
            </a:r>
            <a:r>
              <a:rPr lang="tr-TR" sz="2800" dirty="0" err="1"/>
              <a:t>its</a:t>
            </a:r>
            <a:r>
              <a:rPr lang="tr-TR" sz="2800" dirty="0"/>
              <a:t> </a:t>
            </a:r>
            <a:r>
              <a:rPr lang="tr-TR" sz="2800" dirty="0" err="1"/>
              <a:t>history</a:t>
            </a:r>
            <a:r>
              <a:rPr lang="tr-TR" sz="2800" dirty="0"/>
              <a:t>, </a:t>
            </a:r>
            <a:r>
              <a:rPr lang="tr-TR" sz="2800" dirty="0" err="1"/>
              <a:t>tradition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mission</a:t>
            </a:r>
            <a:r>
              <a:rPr lang="tr-TR" sz="2800" dirty="0"/>
              <a:t> </a:t>
            </a:r>
            <a:r>
              <a:rPr lang="tr-TR" sz="2800" dirty="0" err="1"/>
              <a:t>statement</a:t>
            </a:r>
            <a:r>
              <a:rPr lang="tr-TR" sz="2800" dirty="0"/>
              <a:t> </a:t>
            </a:r>
            <a:r>
              <a:rPr lang="tr-TR" sz="2800" dirty="0" smtClean="0"/>
              <a:t>Ankara </a:t>
            </a:r>
            <a:r>
              <a:rPr lang="tr-TR" sz="2800" dirty="0" err="1" smtClean="0"/>
              <a:t>University</a:t>
            </a:r>
            <a:r>
              <a:rPr lang="tr-TR" sz="2800" dirty="0" smtClean="0"/>
              <a:t> </a:t>
            </a:r>
            <a:r>
              <a:rPr lang="tr-TR" sz="2800" dirty="0" err="1" smtClean="0"/>
              <a:t>Faculty</a:t>
            </a:r>
            <a:r>
              <a:rPr lang="tr-TR" sz="2800" dirty="0" smtClean="0"/>
              <a:t> of </a:t>
            </a:r>
            <a:r>
              <a:rPr lang="tr-TR" sz="2800" dirty="0" err="1" smtClean="0"/>
              <a:t>Medicine</a:t>
            </a:r>
            <a:r>
              <a:rPr lang="tr-TR" sz="2800" dirty="0" smtClean="0"/>
              <a:t> has </a:t>
            </a:r>
            <a:r>
              <a:rPr lang="tr-TR" sz="2800" dirty="0" err="1"/>
              <a:t>designed</a:t>
            </a:r>
            <a:r>
              <a:rPr lang="tr-TR" sz="2800" dirty="0"/>
              <a:t> </a:t>
            </a:r>
            <a:r>
              <a:rPr lang="tr-TR" sz="2800" dirty="0" err="1" smtClean="0"/>
              <a:t>its</a:t>
            </a:r>
            <a:r>
              <a:rPr lang="tr-TR" sz="2800" dirty="0"/>
              <a:t> </a:t>
            </a:r>
            <a:r>
              <a:rPr lang="tr-TR" sz="2800" dirty="0" err="1" smtClean="0"/>
              <a:t>international</a:t>
            </a:r>
            <a:r>
              <a:rPr lang="tr-TR" sz="2800" dirty="0" smtClean="0"/>
              <a:t> program in English </a:t>
            </a:r>
          </a:p>
          <a:p>
            <a:pPr fontAlgn="base"/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aim</a:t>
            </a:r>
            <a:r>
              <a:rPr lang="tr-TR" sz="2800" dirty="0" smtClean="0"/>
              <a:t> of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programme</a:t>
            </a:r>
            <a:r>
              <a:rPr lang="tr-TR" sz="2800" dirty="0" smtClean="0"/>
              <a:t> is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develop</a:t>
            </a:r>
            <a:r>
              <a:rPr lang="tr-TR" sz="2800" dirty="0" smtClean="0"/>
              <a:t> </a:t>
            </a:r>
            <a:r>
              <a:rPr lang="tr-TR" sz="2800" dirty="0" err="1" smtClean="0"/>
              <a:t>medical</a:t>
            </a:r>
            <a:r>
              <a:rPr lang="tr-TR" sz="2800" dirty="0" smtClean="0"/>
              <a:t> </a:t>
            </a:r>
            <a:r>
              <a:rPr lang="tr-TR" sz="2800" dirty="0" err="1" smtClean="0"/>
              <a:t>doctors</a:t>
            </a:r>
            <a:r>
              <a:rPr lang="tr-TR" sz="2800" dirty="0" smtClean="0"/>
              <a:t> </a:t>
            </a:r>
            <a:r>
              <a:rPr lang="tr-TR" sz="2800" dirty="0" err="1" smtClean="0"/>
              <a:t>who</a:t>
            </a:r>
            <a:r>
              <a:rPr lang="tr-TR" sz="2800" dirty="0" smtClean="0"/>
              <a:t> </a:t>
            </a:r>
            <a:r>
              <a:rPr lang="tr-TR" sz="2800" dirty="0" err="1"/>
              <a:t>possess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 smtClean="0"/>
              <a:t>skills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/>
              <a:t>education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accept</a:t>
            </a:r>
            <a:r>
              <a:rPr lang="tr-TR" sz="2800" dirty="0"/>
              <a:t> </a:t>
            </a:r>
            <a:r>
              <a:rPr lang="tr-TR" sz="2800" dirty="0" err="1"/>
              <a:t>management</a:t>
            </a:r>
            <a:r>
              <a:rPr lang="tr-TR" sz="2800" dirty="0"/>
              <a:t> </a:t>
            </a:r>
            <a:r>
              <a:rPr lang="tr-TR" sz="2800" dirty="0" err="1"/>
              <a:t>responsibilities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creative</a:t>
            </a:r>
            <a:r>
              <a:rPr lang="tr-TR" sz="2800" dirty="0"/>
              <a:t> </a:t>
            </a:r>
            <a:r>
              <a:rPr lang="tr-TR" sz="2800" dirty="0" err="1"/>
              <a:t>leadership</a:t>
            </a:r>
            <a:r>
              <a:rPr lang="tr-TR" sz="2800" dirty="0"/>
              <a:t> </a:t>
            </a:r>
            <a:r>
              <a:rPr lang="tr-TR" sz="2800" dirty="0" err="1"/>
              <a:t>positions</a:t>
            </a:r>
            <a:r>
              <a:rPr lang="tr-TR" sz="2800" dirty="0"/>
              <a:t> in </a:t>
            </a:r>
            <a:r>
              <a:rPr lang="tr-TR" sz="2800" dirty="0" err="1"/>
              <a:t>regional</a:t>
            </a:r>
            <a:r>
              <a:rPr lang="tr-TR" sz="2800" dirty="0"/>
              <a:t>, </a:t>
            </a:r>
            <a:r>
              <a:rPr lang="tr-TR" sz="2800" dirty="0" err="1"/>
              <a:t>national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international</a:t>
            </a:r>
            <a:r>
              <a:rPr lang="tr-TR" sz="2800" dirty="0"/>
              <a:t> </a:t>
            </a:r>
            <a:r>
              <a:rPr lang="tr-TR" sz="2800" dirty="0" err="1"/>
              <a:t>organizations</a:t>
            </a:r>
            <a:r>
              <a:rPr lang="tr-TR" sz="28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665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up 3"/>
          <p:cNvGrpSpPr>
            <a:grpSpLocks/>
          </p:cNvGrpSpPr>
          <p:nvPr/>
        </p:nvGrpSpPr>
        <p:grpSpPr bwMode="auto">
          <a:xfrm>
            <a:off x="3070225" y="1357793"/>
            <a:ext cx="5576888" cy="5084763"/>
            <a:chOff x="2928269" y="1277200"/>
            <a:chExt cx="5791200" cy="5397500"/>
          </a:xfrm>
        </p:grpSpPr>
        <p:pic>
          <p:nvPicPr>
            <p:cNvPr id="5125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269" y="1277200"/>
              <a:ext cx="5791200" cy="5397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Box 6"/>
            <p:cNvSpPr txBox="1">
              <a:spLocks noChangeArrowheads="1"/>
            </p:cNvSpPr>
            <p:nvPr/>
          </p:nvSpPr>
          <p:spPr bwMode="auto">
            <a:xfrm>
              <a:off x="5181646" y="1777014"/>
              <a:ext cx="133150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tr-TR" sz="1800"/>
                <a:t>Professional</a:t>
              </a:r>
            </a:p>
          </p:txBody>
        </p:sp>
        <p:sp>
          <p:nvSpPr>
            <p:cNvPr id="5127" name="TextBox 7"/>
            <p:cNvSpPr txBox="1">
              <a:spLocks noChangeArrowheads="1"/>
            </p:cNvSpPr>
            <p:nvPr/>
          </p:nvSpPr>
          <p:spPr bwMode="auto">
            <a:xfrm>
              <a:off x="6805751" y="2757852"/>
              <a:ext cx="1710348" cy="392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tr-TR" sz="1800" dirty="0">
                  <a:solidFill>
                    <a:schemeClr val="bg1"/>
                  </a:solidFill>
                </a:rPr>
                <a:t>Communicative</a:t>
              </a:r>
            </a:p>
          </p:txBody>
        </p:sp>
        <p:sp>
          <p:nvSpPr>
            <p:cNvPr id="5128" name="TextBox 8"/>
            <p:cNvSpPr txBox="1">
              <a:spLocks noChangeArrowheads="1"/>
            </p:cNvSpPr>
            <p:nvPr/>
          </p:nvSpPr>
          <p:spPr bwMode="auto">
            <a:xfrm>
              <a:off x="3408795" y="4631502"/>
              <a:ext cx="1395647" cy="6860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tr-TR" sz="1800" dirty="0">
                  <a:solidFill>
                    <a:schemeClr val="bg1"/>
                  </a:solidFill>
                </a:rPr>
                <a:t>Health defenders</a:t>
              </a:r>
            </a:p>
          </p:txBody>
        </p:sp>
        <p:sp>
          <p:nvSpPr>
            <p:cNvPr id="5129" name="TextBox 9"/>
            <p:cNvSpPr txBox="1">
              <a:spLocks noChangeArrowheads="1"/>
            </p:cNvSpPr>
            <p:nvPr/>
          </p:nvSpPr>
          <p:spPr bwMode="auto">
            <a:xfrm>
              <a:off x="3559679" y="2757852"/>
              <a:ext cx="1066878" cy="392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tr-TR" sz="1800" dirty="0">
                  <a:solidFill>
                    <a:schemeClr val="bg1"/>
                  </a:solidFill>
                </a:rPr>
                <a:t>Scientific</a:t>
              </a:r>
            </a:p>
          </p:txBody>
        </p:sp>
        <p:sp>
          <p:nvSpPr>
            <p:cNvPr id="5130" name="TextBox 10"/>
            <p:cNvSpPr txBox="1">
              <a:spLocks noChangeArrowheads="1"/>
            </p:cNvSpPr>
            <p:nvPr/>
          </p:nvSpPr>
          <p:spPr bwMode="auto">
            <a:xfrm>
              <a:off x="5169075" y="3726114"/>
              <a:ext cx="1388347" cy="4900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tr-TR" dirty="0">
                  <a:solidFill>
                    <a:schemeClr val="bg1"/>
                  </a:solidFill>
                </a:rPr>
                <a:t>Physician</a:t>
              </a:r>
            </a:p>
          </p:txBody>
        </p:sp>
        <p:sp>
          <p:nvSpPr>
            <p:cNvPr id="5131" name="TextBox 11"/>
            <p:cNvSpPr txBox="1">
              <a:spLocks noChangeArrowheads="1"/>
            </p:cNvSpPr>
            <p:nvPr/>
          </p:nvSpPr>
          <p:spPr bwMode="auto">
            <a:xfrm>
              <a:off x="6894511" y="4770001"/>
              <a:ext cx="1600550" cy="392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9pPr>
            </a:lstStyle>
            <a:p>
              <a:pPr eaLnBrk="1" hangingPunct="1"/>
              <a:r>
                <a:rPr lang="tr-TR" altLang="tr-TR" sz="1800" dirty="0">
                  <a:solidFill>
                    <a:schemeClr val="bg1"/>
                  </a:solidFill>
                </a:rPr>
                <a:t>Team </a:t>
              </a:r>
              <a:r>
                <a:rPr lang="tr-TR" altLang="tr-TR" sz="1800" dirty="0" err="1">
                  <a:solidFill>
                    <a:schemeClr val="bg1"/>
                  </a:solidFill>
                </a:rPr>
                <a:t>member</a:t>
              </a:r>
              <a:endParaRPr lang="en-US" altLang="tr-TR" sz="1800" dirty="0">
                <a:solidFill>
                  <a:schemeClr val="bg1"/>
                </a:solidFill>
              </a:endParaRPr>
            </a:p>
          </p:txBody>
        </p:sp>
        <p:sp>
          <p:nvSpPr>
            <p:cNvPr id="5132" name="TextBox 11"/>
            <p:cNvSpPr txBox="1">
              <a:spLocks noChangeArrowheads="1"/>
            </p:cNvSpPr>
            <p:nvPr/>
          </p:nvSpPr>
          <p:spPr bwMode="auto">
            <a:xfrm>
              <a:off x="5264623" y="5767547"/>
              <a:ext cx="1254711" cy="392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-94"/>
                  <a:ea typeface="ＭＳ Ｐゴシック" charset="-128"/>
                </a:defRPr>
              </a:lvl9pPr>
            </a:lstStyle>
            <a:p>
              <a:pPr eaLnBrk="1" hangingPunct="1"/>
              <a:r>
                <a:rPr lang="tr-TR" altLang="tr-TR" sz="1800" dirty="0" err="1">
                  <a:solidFill>
                    <a:schemeClr val="bg1"/>
                  </a:solidFill>
                </a:rPr>
                <a:t>Leadership</a:t>
              </a:r>
              <a:endParaRPr lang="en-US" altLang="tr-TR" sz="1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2" name="Picture 187" descr="ankara_tip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63" y="539750"/>
            <a:ext cx="15382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http://www.ankara.edu.tr/wp-content/themes/ankarauni/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85763"/>
            <a:ext cx="14763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Unvan 1"/>
          <p:cNvSpPr>
            <a:spLocks noGrp="1"/>
          </p:cNvSpPr>
          <p:nvPr>
            <p:ph type="title"/>
          </p:nvPr>
        </p:nvSpPr>
        <p:spPr>
          <a:xfrm>
            <a:off x="3773488" y="282575"/>
            <a:ext cx="4873625" cy="1325563"/>
          </a:xfrm>
        </p:spPr>
        <p:txBody>
          <a:bodyPr/>
          <a:lstStyle/>
          <a:p>
            <a:pPr eaLnBrk="1" hangingPunct="1"/>
            <a:r>
              <a:rPr lang="tr-TR" altLang="tr-TR" b="1">
                <a:solidFill>
                  <a:srgbClr val="C00000"/>
                </a:solidFill>
                <a:latin typeface="Calibri" charset="-94"/>
                <a:ea typeface="ＭＳ Ｐゴシック" charset="-128"/>
              </a:rPr>
              <a:t>COMPETENCIES</a:t>
            </a:r>
          </a:p>
        </p:txBody>
      </p:sp>
    </p:spTree>
    <p:extLst>
      <p:ext uri="{BB962C8B-B14F-4D97-AF65-F5344CB8AC3E}">
        <p14:creationId xmlns:p14="http://schemas.microsoft.com/office/powerpoint/2010/main" val="19951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 err="1" smtClean="0">
                <a:latin typeface="Calibri" charset="-94"/>
                <a:ea typeface="ＭＳ Ｐゴシック" charset="-128"/>
              </a:rPr>
              <a:t>EducatIon</a:t>
            </a:r>
            <a:r>
              <a:rPr lang="tr-TR" altLang="tr-TR" b="1" dirty="0" smtClean="0">
                <a:latin typeface="Calibri" charset="-94"/>
                <a:ea typeface="ＭＳ Ｐゴシック" charset="-128"/>
              </a:rPr>
              <a:t> </a:t>
            </a:r>
            <a:r>
              <a:rPr lang="tr-TR" altLang="tr-TR" b="1" dirty="0">
                <a:latin typeface="Calibri" charset="-94"/>
                <a:ea typeface="ＭＳ Ｐゴシック" charset="-128"/>
              </a:rPr>
              <a:t>Model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158984"/>
              </p:ext>
            </p:extLst>
          </p:nvPr>
        </p:nvGraphicFramePr>
        <p:xfrm>
          <a:off x="2122098" y="2141538"/>
          <a:ext cx="8039819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252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err="1" smtClean="0"/>
              <a:t>CurrIculum</a:t>
            </a:r>
            <a:r>
              <a:rPr lang="tr-TR" b="1" dirty="0" smtClean="0"/>
              <a:t> </a:t>
            </a:r>
            <a:r>
              <a:rPr lang="tr-TR" b="1" dirty="0" err="1"/>
              <a:t>outlIne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708031"/>
            <a:ext cx="10131425" cy="4083170"/>
          </a:xfrm>
        </p:spPr>
        <p:txBody>
          <a:bodyPr>
            <a:normAutofit/>
          </a:bodyPr>
          <a:lstStyle/>
          <a:p>
            <a:r>
              <a:rPr lang="tr-TR" sz="2800" dirty="0"/>
              <a:t>As </a:t>
            </a:r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train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medical</a:t>
            </a:r>
            <a:r>
              <a:rPr lang="tr-TR" sz="2800" dirty="0"/>
              <a:t> </a:t>
            </a:r>
            <a:r>
              <a:rPr lang="tr-TR" sz="2800" dirty="0" err="1"/>
              <a:t>leaders</a:t>
            </a:r>
            <a:r>
              <a:rPr lang="tr-TR" sz="2800" dirty="0"/>
              <a:t> of </a:t>
            </a:r>
            <a:r>
              <a:rPr lang="tr-TR" sz="2800" dirty="0" err="1"/>
              <a:t>tomorrow</a:t>
            </a:r>
            <a:r>
              <a:rPr lang="tr-TR" sz="2800" dirty="0"/>
              <a:t>, </a:t>
            </a:r>
            <a:r>
              <a:rPr lang="tr-TR" sz="2800" dirty="0" err="1"/>
              <a:t>this</a:t>
            </a:r>
            <a:r>
              <a:rPr lang="tr-TR" sz="2800" dirty="0"/>
              <a:t> </a:t>
            </a:r>
            <a:r>
              <a:rPr lang="tr-TR" sz="2800" dirty="0" err="1"/>
              <a:t>curriculum</a:t>
            </a:r>
            <a:r>
              <a:rPr lang="tr-TR" sz="2800" dirty="0"/>
              <a:t> is </a:t>
            </a:r>
            <a:r>
              <a:rPr lang="tr-TR" sz="2800" dirty="0" err="1"/>
              <a:t>distinctive</a:t>
            </a:r>
            <a:r>
              <a:rPr lang="tr-TR" sz="2800" dirty="0"/>
              <a:t> in </a:t>
            </a:r>
            <a:r>
              <a:rPr lang="tr-TR" sz="2800" dirty="0" err="1"/>
              <a:t>both</a:t>
            </a:r>
            <a:r>
              <a:rPr lang="tr-TR" sz="2800" dirty="0"/>
              <a:t> </a:t>
            </a:r>
            <a:r>
              <a:rPr lang="tr-TR" sz="2800" dirty="0" err="1"/>
              <a:t>ambition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approach</a:t>
            </a:r>
            <a:r>
              <a:rPr lang="tr-TR" sz="2800" dirty="0"/>
              <a:t>. </a:t>
            </a:r>
            <a:endParaRPr lang="tr-TR" sz="2800" dirty="0" smtClean="0"/>
          </a:p>
          <a:p>
            <a:r>
              <a:rPr lang="tr-TR" sz="2800" dirty="0" err="1" smtClean="0"/>
              <a:t>It</a:t>
            </a:r>
            <a:r>
              <a:rPr lang="tr-TR" sz="2800" dirty="0" smtClean="0"/>
              <a:t> is </a:t>
            </a:r>
            <a:r>
              <a:rPr lang="tr-TR" sz="2800" dirty="0" err="1"/>
              <a:t>fully</a:t>
            </a:r>
            <a:r>
              <a:rPr lang="tr-TR" sz="2800" dirty="0"/>
              <a:t> </a:t>
            </a:r>
            <a:r>
              <a:rPr lang="tr-TR" sz="2800" dirty="0" err="1"/>
              <a:t>integrated</a:t>
            </a:r>
            <a:r>
              <a:rPr lang="tr-TR" sz="2800" dirty="0"/>
              <a:t>. </a:t>
            </a:r>
            <a:endParaRPr lang="tr-TR" sz="2800" dirty="0" smtClean="0"/>
          </a:p>
          <a:p>
            <a:r>
              <a:rPr lang="tr-TR" sz="2800" dirty="0" err="1" smtClean="0"/>
              <a:t>Blending</a:t>
            </a:r>
            <a:r>
              <a:rPr lang="tr-TR" sz="2800" dirty="0" smtClean="0"/>
              <a:t> </a:t>
            </a:r>
            <a:r>
              <a:rPr lang="tr-TR" sz="2800" dirty="0" err="1"/>
              <a:t>biomedical</a:t>
            </a:r>
            <a:r>
              <a:rPr lang="tr-TR" sz="2800" dirty="0"/>
              <a:t> </a:t>
            </a:r>
            <a:r>
              <a:rPr lang="tr-TR" sz="2800" dirty="0" err="1"/>
              <a:t>sciences</a:t>
            </a:r>
            <a:r>
              <a:rPr lang="tr-TR" sz="2800" dirty="0"/>
              <a:t>, </a:t>
            </a:r>
            <a:r>
              <a:rPr lang="tr-TR" sz="2800" dirty="0" err="1"/>
              <a:t>population</a:t>
            </a:r>
            <a:r>
              <a:rPr lang="tr-TR" sz="2800" dirty="0"/>
              <a:t> </a:t>
            </a:r>
            <a:r>
              <a:rPr lang="tr-TR" sz="2800" dirty="0" err="1"/>
              <a:t>sciences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clinical</a:t>
            </a:r>
            <a:r>
              <a:rPr lang="tr-TR" sz="2800" dirty="0"/>
              <a:t> </a:t>
            </a:r>
            <a:r>
              <a:rPr lang="tr-TR" sz="2800" dirty="0" err="1"/>
              <a:t>practice</a:t>
            </a:r>
            <a:r>
              <a:rPr lang="tr-TR" sz="2800" dirty="0"/>
              <a:t>, </a:t>
            </a:r>
            <a:endParaRPr lang="tr-TR" sz="2800" dirty="0" smtClean="0"/>
          </a:p>
          <a:p>
            <a:r>
              <a:rPr lang="tr-TR" sz="2800" dirty="0" err="1"/>
              <a:t>I</a:t>
            </a:r>
            <a:r>
              <a:rPr lang="tr-TR" sz="2800" dirty="0" err="1" smtClean="0"/>
              <a:t>t</a:t>
            </a:r>
            <a:r>
              <a:rPr lang="tr-TR" sz="2800" dirty="0" smtClean="0"/>
              <a:t> </a:t>
            </a:r>
            <a:r>
              <a:rPr lang="tr-TR" sz="2800" dirty="0" err="1"/>
              <a:t>provides</a:t>
            </a:r>
            <a:r>
              <a:rPr lang="tr-TR" sz="2800" dirty="0"/>
              <a:t> </a:t>
            </a:r>
            <a:r>
              <a:rPr lang="tr-TR" sz="2800" dirty="0" err="1"/>
              <a:t>early</a:t>
            </a:r>
            <a:r>
              <a:rPr lang="tr-TR" sz="2800" dirty="0"/>
              <a:t> </a:t>
            </a:r>
            <a:r>
              <a:rPr lang="tr-TR" sz="2800" dirty="0" err="1" smtClean="0"/>
              <a:t>clinical</a:t>
            </a:r>
            <a:r>
              <a:rPr lang="tr-TR" sz="2800" dirty="0" smtClean="0"/>
              <a:t> </a:t>
            </a:r>
            <a:r>
              <a:rPr lang="tr-TR" sz="2800" dirty="0" err="1"/>
              <a:t>experiences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truly</a:t>
            </a:r>
            <a:r>
              <a:rPr lang="tr-TR" sz="2800" dirty="0"/>
              <a:t> </a:t>
            </a:r>
            <a:r>
              <a:rPr lang="tr-TR" sz="2800" dirty="0" err="1"/>
              <a:t>bring</a:t>
            </a:r>
            <a:r>
              <a:rPr lang="tr-TR" sz="2800" dirty="0"/>
              <a:t> </a:t>
            </a:r>
            <a:r>
              <a:rPr lang="tr-TR" sz="2800" dirty="0" err="1"/>
              <a:t>medicine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life.</a:t>
            </a:r>
          </a:p>
        </p:txBody>
      </p:sp>
    </p:spTree>
    <p:extLst>
      <p:ext uri="{BB962C8B-B14F-4D97-AF65-F5344CB8AC3E}">
        <p14:creationId xmlns:p14="http://schemas.microsoft.com/office/powerpoint/2010/main" val="173831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CurrIculum</a:t>
            </a:r>
            <a:r>
              <a:rPr lang="tr-TR" b="1" dirty="0" smtClean="0"/>
              <a:t> </a:t>
            </a:r>
            <a:r>
              <a:rPr lang="tr-TR" b="1" dirty="0" err="1" smtClean="0"/>
              <a:t>outlIne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Curriculum</a:t>
            </a:r>
            <a:r>
              <a:rPr lang="tr-TR" sz="3200" dirty="0"/>
              <a:t>  </a:t>
            </a:r>
            <a:r>
              <a:rPr lang="tr-TR" sz="3200" dirty="0" err="1"/>
              <a:t>provides</a:t>
            </a:r>
            <a:r>
              <a:rPr lang="tr-TR" sz="3200" dirty="0"/>
              <a:t> </a:t>
            </a:r>
            <a:r>
              <a:rPr lang="tr-TR" sz="3200" dirty="0" err="1"/>
              <a:t>meaningful</a:t>
            </a:r>
            <a:r>
              <a:rPr lang="tr-TR" sz="3200" dirty="0"/>
              <a:t> </a:t>
            </a:r>
            <a:r>
              <a:rPr lang="tr-TR" sz="3200" dirty="0" err="1"/>
              <a:t>early</a:t>
            </a:r>
            <a:r>
              <a:rPr lang="tr-TR" sz="3200" dirty="0"/>
              <a:t> </a:t>
            </a:r>
            <a:r>
              <a:rPr lang="tr-TR" sz="3200" dirty="0" err="1"/>
              <a:t>patient</a:t>
            </a:r>
            <a:r>
              <a:rPr lang="tr-TR" sz="3200" dirty="0"/>
              <a:t> </a:t>
            </a:r>
            <a:r>
              <a:rPr lang="tr-TR" sz="3200" dirty="0" err="1"/>
              <a:t>experience</a:t>
            </a:r>
            <a:r>
              <a:rPr lang="tr-TR" sz="3200" dirty="0"/>
              <a:t> </a:t>
            </a:r>
            <a:r>
              <a:rPr lang="tr-TR" sz="3200" dirty="0" err="1"/>
              <a:t>and</a:t>
            </a:r>
            <a:r>
              <a:rPr lang="tr-TR" sz="3200" dirty="0"/>
              <a:t> has </a:t>
            </a:r>
            <a:r>
              <a:rPr lang="tr-TR" sz="3200" dirty="0" err="1" smtClean="0"/>
              <a:t>four</a:t>
            </a:r>
            <a:r>
              <a:rPr lang="tr-TR" sz="3200" dirty="0" smtClean="0"/>
              <a:t> </a:t>
            </a:r>
            <a:r>
              <a:rPr lang="tr-TR" sz="3200" dirty="0" err="1" smtClean="0"/>
              <a:t>phases</a:t>
            </a:r>
            <a:r>
              <a:rPr lang="tr-TR" sz="3200" dirty="0" smtClean="0"/>
              <a:t>:</a:t>
            </a:r>
            <a:endParaRPr 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967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PHASE </a:t>
            </a:r>
            <a:r>
              <a:rPr lang="tr-TR" b="1" dirty="0"/>
              <a:t>1 </a:t>
            </a:r>
            <a:r>
              <a:rPr lang="tr-TR" b="1" dirty="0" err="1" smtClean="0"/>
              <a:t>FoundatIons</a:t>
            </a:r>
            <a:r>
              <a:rPr lang="tr-TR" b="1" dirty="0" smtClean="0"/>
              <a:t> </a:t>
            </a:r>
            <a:r>
              <a:rPr lang="tr-TR" b="1" dirty="0"/>
              <a:t>of </a:t>
            </a:r>
            <a:r>
              <a:rPr lang="tr-TR" b="1" dirty="0" err="1" smtClean="0"/>
              <a:t>MedIcIne</a:t>
            </a:r>
            <a:r>
              <a:rPr lang="tr-TR" b="1" dirty="0" smtClean="0"/>
              <a:t> </a:t>
            </a:r>
            <a:r>
              <a:rPr lang="tr-TR" b="1" dirty="0"/>
              <a:t>(</a:t>
            </a:r>
            <a:r>
              <a:rPr lang="tr-TR" b="1" dirty="0" err="1"/>
              <a:t>Year</a:t>
            </a:r>
            <a:r>
              <a:rPr lang="tr-TR" b="1" dirty="0"/>
              <a:t> 1)</a:t>
            </a:r>
            <a:r>
              <a:rPr lang="tr-TR" dirty="0"/>
              <a:t> 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err="1"/>
              <a:t>I</a:t>
            </a:r>
            <a:r>
              <a:rPr lang="tr-TR" sz="3200" dirty="0" err="1" smtClean="0"/>
              <a:t>ntroduces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ethics</a:t>
            </a:r>
            <a:r>
              <a:rPr lang="tr-TR" sz="3200" dirty="0" smtClean="0"/>
              <a:t>, </a:t>
            </a:r>
            <a:r>
              <a:rPr lang="tr-TR" sz="3200" dirty="0" err="1" smtClean="0"/>
              <a:t>cell</a:t>
            </a:r>
            <a:r>
              <a:rPr lang="tr-TR" sz="3200" dirty="0" smtClean="0"/>
              <a:t> </a:t>
            </a:r>
            <a:r>
              <a:rPr lang="tr-TR" sz="3200" dirty="0" err="1" smtClean="0"/>
              <a:t>biolohy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population</a:t>
            </a:r>
            <a:r>
              <a:rPr lang="tr-TR" sz="3200" dirty="0" smtClean="0"/>
              <a:t> </a:t>
            </a:r>
            <a:r>
              <a:rPr lang="tr-TR" sz="3200" dirty="0" err="1"/>
              <a:t>sciences</a:t>
            </a:r>
            <a:r>
              <a:rPr lang="tr-TR" sz="3200" dirty="0"/>
              <a:t> </a:t>
            </a:r>
            <a:r>
              <a:rPr lang="tr-TR" sz="3200" dirty="0" err="1" smtClean="0"/>
              <a:t>while</a:t>
            </a:r>
            <a:r>
              <a:rPr lang="tr-TR" sz="3200" dirty="0" smtClean="0"/>
              <a:t> </a:t>
            </a:r>
            <a:r>
              <a:rPr lang="tr-TR" sz="3200" dirty="0" err="1"/>
              <a:t>students</a:t>
            </a:r>
            <a:r>
              <a:rPr lang="tr-TR" sz="3200" dirty="0"/>
              <a:t> </a:t>
            </a:r>
            <a:r>
              <a:rPr lang="tr-TR" sz="3200" dirty="0" err="1"/>
              <a:t>develop</a:t>
            </a:r>
            <a:r>
              <a:rPr lang="tr-TR" sz="3200" dirty="0"/>
              <a:t> </a:t>
            </a:r>
            <a:r>
              <a:rPr lang="tr-TR" sz="3200" dirty="0" err="1"/>
              <a:t>their</a:t>
            </a:r>
            <a:r>
              <a:rPr lang="tr-TR" sz="3200" dirty="0"/>
              <a:t> </a:t>
            </a:r>
            <a:r>
              <a:rPr lang="tr-TR" sz="3200" dirty="0" smtClean="0"/>
              <a:t> </a:t>
            </a:r>
            <a:r>
              <a:rPr lang="tr-TR" sz="3200" dirty="0" err="1" smtClean="0"/>
              <a:t>research</a:t>
            </a:r>
            <a:r>
              <a:rPr lang="tr-TR" sz="3200" dirty="0" smtClean="0"/>
              <a:t> </a:t>
            </a:r>
            <a:r>
              <a:rPr lang="tr-TR" sz="3200" dirty="0" err="1" smtClean="0"/>
              <a:t>skills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75523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kyüzü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Gökyüzü</Template>
  <TotalTime>449</TotalTime>
  <Words>159</Words>
  <Application>Microsoft Macintosh PowerPoint</Application>
  <PresentationFormat>Geniş Ekran</PresentationFormat>
  <Paragraphs>26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ＭＳ Ｐゴシック</vt:lpstr>
      <vt:lpstr>Arial</vt:lpstr>
      <vt:lpstr>Gökyüzü</vt:lpstr>
      <vt:lpstr>      ANKARA UNIVERSITY FACULTY OF MEDICINE  INTERNATIONAL PROGRAM</vt:lpstr>
      <vt:lpstr>PowerPoint Sunusu</vt:lpstr>
      <vt:lpstr>PowerPoint Sunusu</vt:lpstr>
      <vt:lpstr>COMPETENCIES</vt:lpstr>
      <vt:lpstr>EducatIon Model</vt:lpstr>
      <vt:lpstr> CurrIculum outlIne </vt:lpstr>
      <vt:lpstr>CurrIculum outlIne </vt:lpstr>
      <vt:lpstr>PHASE 1 FoundatIons of MedIcIne (Year 1) 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25</cp:revision>
  <dcterms:created xsi:type="dcterms:W3CDTF">2018-09-18T16:38:13Z</dcterms:created>
  <dcterms:modified xsi:type="dcterms:W3CDTF">2020-07-12T12:56:27Z</dcterms:modified>
</cp:coreProperties>
</file>