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3" r:id="rId1"/>
  </p:sldMasterIdLst>
  <p:notesMasterIdLst>
    <p:notesMasterId r:id="rId8"/>
  </p:notesMasterIdLst>
  <p:handoutMasterIdLst>
    <p:handoutMasterId r:id="rId9"/>
  </p:handoutMasterIdLst>
  <p:sldIdLst>
    <p:sldId id="505" r:id="rId2"/>
    <p:sldId id="641" r:id="rId3"/>
    <p:sldId id="642" r:id="rId4"/>
    <p:sldId id="643" r:id="rId5"/>
    <p:sldId id="644" r:id="rId6"/>
    <p:sldId id="265" r:id="rId7"/>
  </p:sldIdLst>
  <p:sldSz cx="9144000" cy="6858000" type="screen4x3"/>
  <p:notesSz cx="6794500" cy="99314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131"/>
    <a:srgbClr val="000099"/>
    <a:srgbClr val="FF0000"/>
    <a:srgbClr val="FFFF00"/>
    <a:srgbClr val="080808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2" autoAdjust="0"/>
    <p:restoredTop sz="94615" autoAdjust="0"/>
  </p:normalViewPr>
  <p:slideViewPr>
    <p:cSldViewPr>
      <p:cViewPr varScale="1">
        <p:scale>
          <a:sx n="69" d="100"/>
          <a:sy n="69" d="100"/>
        </p:scale>
        <p:origin x="15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8A5E4B92-4483-487E-B420-EA91E4E250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14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071166D0-8638-4256-9029-F84D2D165BB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22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30A9B-D354-4426-AB0E-1E968149D152}" type="slidenum">
              <a:rPr lang="tr-TR"/>
              <a:pPr/>
              <a:t>1</a:t>
            </a:fld>
            <a:endParaRPr lang="tr-T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89CB4-856A-4D11-A080-BAB5400D3BD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5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B250B-9576-4552-9812-8C772C7B5F9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7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2A01E-C299-4E51-8499-2F49BFA550B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75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1B45-460E-4E6E-8133-F54D62CB6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96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27CDF-0470-4A7C-953C-02BC338EE28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00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1B657-80B9-4B9A-91DB-DD234B5CB2D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92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8927-43B9-4C8F-85D1-4ADD8D9B2FF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0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03E09-FA27-408B-99BD-B943404EFEE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17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7F84-FF61-4D02-8BD4-833C691482E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69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AB607-77B8-4DCE-89A5-C679F6BC802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74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FF0EB-3FF3-40C3-B032-C741890F1E6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3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42E28E-6FBB-4908-B3C5-E94AE6C2D1E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30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403648" y="188640"/>
            <a:ext cx="6120680" cy="1340720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«AGRICULTURAL POLICY»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763713" y="4638615"/>
            <a:ext cx="738028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r"/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Prof. Dr. İlkay DELLAL</a:t>
            </a:r>
          </a:p>
          <a:p>
            <a:pPr lvl="0" algn="r"/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Prof. Yener ATASEVEN</a:t>
            </a:r>
          </a:p>
          <a:p>
            <a:pPr algn="r"/>
            <a:r>
              <a:rPr lang="en-A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Ilkay.Dellal@ankara.edu.tr</a:t>
            </a:r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1400" b="1" dirty="0">
                <a:latin typeface="Times New Roman" pitchFamily="18" charset="0"/>
                <a:cs typeface="Times New Roman" pitchFamily="18" charset="0"/>
              </a:rPr>
              <a:t>hotmail.com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Ankara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Faculty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Agriculture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Deparment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Agricultural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Economics</a:t>
            </a:r>
            <a:endParaRPr lang="tr-TR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Picture 2" descr="https://upload.wikimedia.org/wikipedia/commons/thumb/5/5e/Ankara_%C3%9Cniversitesi_Ziraat_Fak%C3%BCltesi.jpg/220px-Ankara_%C3%9Cniversitesi_Ziraat_Fak%C3%BCltes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60648"/>
            <a:ext cx="1300857" cy="126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ocplayer.biz.tr/docs-images/88/116185330/images/1-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35410" cy="132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İlgili resi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4" y="2492895"/>
            <a:ext cx="4489876" cy="421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İlgili resi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735" y="1628800"/>
            <a:ext cx="381181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528193"/>
            <a:ext cx="8229600" cy="6046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altLang="tr-TR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Concepts Related to Agricultural Policy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tr-TR" sz="3600" b="1" u="sng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CONTENT</a:t>
            </a:r>
            <a:endParaRPr lang="en-US" sz="3600" b="1" u="sng" dirty="0" smtClean="0">
              <a:solidFill>
                <a:srgbClr val="FF010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91522" y="2204864"/>
            <a:ext cx="8229600" cy="7486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tr-TR" altLang="tr-TR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tr-TR" altLang="tr-TR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altLang="tr-TR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Agricultural</a:t>
            </a:r>
            <a:r>
              <a:rPr lang="tr-TR" altLang="tr-TR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lang="tr-TR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91522" y="2996952"/>
            <a:ext cx="8229600" cy="7486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tr-TR" altLang="tr-TR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Tools of </a:t>
            </a:r>
            <a:r>
              <a:rPr lang="tr-TR" altLang="tr-TR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Agricultural</a:t>
            </a:r>
            <a:r>
              <a:rPr lang="tr-TR" altLang="tr-TR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591522" y="3789040"/>
            <a:ext cx="8229600" cy="6766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Executives of Agricultural Policy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</a:t>
            </a:fld>
            <a:endParaRPr lang="tr-TR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584982" y="4509120"/>
            <a:ext cx="822960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Application Areas of Agricultural Policy</a:t>
            </a: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539552" y="5157192"/>
            <a:ext cx="827503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tr-TR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Agricultural</a:t>
            </a:r>
            <a:r>
              <a:rPr lang="tr-TR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tr-TR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539552" y="5805264"/>
            <a:ext cx="8301608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tr-TR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Agricultural</a:t>
            </a:r>
            <a:r>
              <a:rPr lang="tr-TR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tr-TR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tr-TR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51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566453"/>
            <a:ext cx="4277072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b="1" spc="-5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</a:t>
            </a:r>
            <a:r>
              <a:rPr lang="tr-TR" b="1" spc="-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b="1" spc="-5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b="1" spc="-5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8267" y="1843628"/>
            <a:ext cx="8467090" cy="4414157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469900" marR="37465" indent="-457200">
              <a:lnSpc>
                <a:spcPct val="80000"/>
              </a:lnSpc>
              <a:spcBef>
                <a:spcPts val="765"/>
              </a:spcBef>
              <a:buClr>
                <a:srgbClr val="330066"/>
              </a:buClr>
              <a:buSzPct val="69642"/>
              <a:buFont typeface="Wingdings" panose="05000000000000000000" pitchFamily="2" charset="2"/>
              <a:buChar char="v"/>
              <a:tabLst>
                <a:tab pos="354965" algn="l"/>
                <a:tab pos="355600" algn="l"/>
              </a:tabLst>
            </a:pPr>
            <a:r>
              <a:rPr lang="en-US" sz="2800" spc="-5" dirty="0">
                <a:latin typeface="Times New Roman"/>
                <a:cs typeface="Times New Roman"/>
              </a:rPr>
              <a:t>It is a choice between existing ways to achieve a </a:t>
            </a:r>
            <a:r>
              <a:rPr lang="en-US" sz="2800" spc="-5" dirty="0" smtClean="0">
                <a:latin typeface="Times New Roman"/>
                <a:cs typeface="Times New Roman"/>
              </a:rPr>
              <a:t>goal.</a:t>
            </a:r>
            <a:endParaRPr lang="tr-TR" sz="2800" spc="-5" dirty="0">
              <a:latin typeface="Times New Roman"/>
              <a:cs typeface="Times New Roman"/>
            </a:endParaRPr>
          </a:p>
          <a:p>
            <a:pPr marL="469900" marR="37465" indent="-457200">
              <a:lnSpc>
                <a:spcPct val="80000"/>
              </a:lnSpc>
              <a:spcBef>
                <a:spcPts val="765"/>
              </a:spcBef>
              <a:buClr>
                <a:srgbClr val="330066"/>
              </a:buClr>
              <a:buSzPct val="69642"/>
              <a:buFont typeface="Wingdings" panose="05000000000000000000" pitchFamily="2" charset="2"/>
              <a:buChar char="v"/>
              <a:tabLst>
                <a:tab pos="354965" algn="l"/>
                <a:tab pos="355600" algn="l"/>
              </a:tabLst>
            </a:pPr>
            <a:endParaRPr lang="tr-TR" sz="2800" spc="-5" dirty="0" smtClean="0">
              <a:latin typeface="Times New Roman"/>
              <a:cs typeface="Times New Roman"/>
            </a:endParaRPr>
          </a:p>
          <a:p>
            <a:pPr marL="469900" marR="37465" indent="-457200">
              <a:lnSpc>
                <a:spcPct val="80000"/>
              </a:lnSpc>
              <a:spcBef>
                <a:spcPts val="765"/>
              </a:spcBef>
              <a:buClr>
                <a:srgbClr val="330066"/>
              </a:buClr>
              <a:buSzPct val="69642"/>
              <a:buFont typeface="Wingdings" panose="05000000000000000000" pitchFamily="2" charset="2"/>
              <a:buChar char="v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latin typeface="Times New Roman"/>
                <a:cs typeface="Times New Roman"/>
              </a:rPr>
              <a:t>Determining </a:t>
            </a:r>
            <a:r>
              <a:rPr lang="en-US" sz="2800" spc="-5" dirty="0">
                <a:latin typeface="Times New Roman"/>
                <a:cs typeface="Times New Roman"/>
              </a:rPr>
              <a:t>the policy to be implemented requires the existence of the decision body and the existence of a political </a:t>
            </a:r>
            <a:r>
              <a:rPr lang="en-US" sz="2800" spc="-5" dirty="0" smtClean="0">
                <a:latin typeface="Times New Roman"/>
                <a:cs typeface="Times New Roman"/>
              </a:rPr>
              <a:t>power.</a:t>
            </a:r>
            <a:endParaRPr lang="tr-TR" sz="2800" spc="-5" dirty="0">
              <a:latin typeface="Times New Roman"/>
              <a:cs typeface="Times New Roman"/>
            </a:endParaRPr>
          </a:p>
          <a:p>
            <a:pPr marL="12700" marR="37465">
              <a:lnSpc>
                <a:spcPct val="80000"/>
              </a:lnSpc>
              <a:spcBef>
                <a:spcPts val="765"/>
              </a:spcBef>
              <a:buClr>
                <a:srgbClr val="330066"/>
              </a:buClr>
              <a:buSzPct val="69642"/>
              <a:tabLst>
                <a:tab pos="354965" algn="l"/>
                <a:tab pos="355600" algn="l"/>
              </a:tabLst>
            </a:pPr>
            <a:endParaRPr lang="tr-TR" sz="2800" spc="-5" dirty="0" smtClean="0">
              <a:latin typeface="Times New Roman"/>
              <a:cs typeface="Times New Roman"/>
            </a:endParaRPr>
          </a:p>
          <a:p>
            <a:pPr marL="469900" marR="37465" indent="-457200">
              <a:lnSpc>
                <a:spcPct val="80000"/>
              </a:lnSpc>
              <a:spcBef>
                <a:spcPts val="765"/>
              </a:spcBef>
              <a:buClr>
                <a:srgbClr val="330066"/>
              </a:buClr>
              <a:buSzPct val="69642"/>
              <a:buFont typeface="Wingdings" panose="05000000000000000000" pitchFamily="2" charset="2"/>
              <a:buChar char="v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latin typeface="Times New Roman"/>
                <a:cs typeface="Times New Roman"/>
              </a:rPr>
              <a:t>Elements </a:t>
            </a:r>
            <a:r>
              <a:rPr lang="en-US" sz="2800" spc="-5" dirty="0">
                <a:latin typeface="Times New Roman"/>
                <a:cs typeface="Times New Roman"/>
              </a:rPr>
              <a:t>that make up the policy</a:t>
            </a:r>
            <a:r>
              <a:rPr lang="en-US" sz="2800" spc="-5" dirty="0" smtClean="0">
                <a:latin typeface="Times New Roman"/>
                <a:cs typeface="Times New Roman"/>
              </a:rPr>
              <a:t>:</a:t>
            </a:r>
            <a:endParaRPr lang="tr-TR" sz="2800" spc="-5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buClr>
                <a:srgbClr val="330066"/>
              </a:buClr>
              <a:buSzPct val="69642"/>
              <a:tabLst>
                <a:tab pos="354965" algn="l"/>
                <a:tab pos="355600" algn="l"/>
              </a:tabLst>
            </a:pPr>
            <a:endParaRPr sz="3300" dirty="0"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buClr>
                <a:srgbClr val="330066"/>
              </a:buClr>
              <a:buSzPct val="70312"/>
              <a:tabLst>
                <a:tab pos="354965" algn="l"/>
                <a:tab pos="355600" algn="l"/>
              </a:tabLst>
            </a:pPr>
            <a:r>
              <a:rPr lang="en-US"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AUTHORITY → POLITICAL POWER → PURPOSE → TOOL</a:t>
            </a:r>
            <a:endParaRPr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666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7666" y="231724"/>
            <a:ext cx="658240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tr-TR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  <a:r>
              <a:rPr lang="tr-TR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436409"/>
            <a:ext cx="7772400" cy="2333972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583565" indent="-571500">
              <a:lnSpc>
                <a:spcPct val="100000"/>
              </a:lnSpc>
              <a:spcBef>
                <a:spcPts val="1160"/>
              </a:spcBef>
              <a:buClr>
                <a:srgbClr val="330066"/>
              </a:buClr>
              <a:buSzPct val="69318"/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tr-TR" sz="4400" dirty="0" err="1" smtClean="0">
                <a:latin typeface="Times New Roman"/>
                <a:cs typeface="Times New Roman"/>
              </a:rPr>
              <a:t>Economic</a:t>
            </a:r>
            <a:r>
              <a:rPr lang="tr-TR" sz="4400" dirty="0" smtClean="0">
                <a:latin typeface="Times New Roman"/>
                <a:cs typeface="Times New Roman"/>
              </a:rPr>
              <a:t> </a:t>
            </a:r>
            <a:r>
              <a:rPr lang="tr-TR" sz="4400" dirty="0" err="1" smtClean="0">
                <a:latin typeface="Times New Roman"/>
                <a:cs typeface="Times New Roman"/>
              </a:rPr>
              <a:t>well</a:t>
            </a:r>
            <a:r>
              <a:rPr lang="tr-TR" sz="4400" dirty="0" smtClean="0">
                <a:latin typeface="Times New Roman"/>
                <a:cs typeface="Times New Roman"/>
              </a:rPr>
              <a:t>-fare</a:t>
            </a:r>
          </a:p>
          <a:p>
            <a:pPr marL="583565" indent="-571500">
              <a:lnSpc>
                <a:spcPct val="100000"/>
              </a:lnSpc>
              <a:spcBef>
                <a:spcPts val="1160"/>
              </a:spcBef>
              <a:buClr>
                <a:srgbClr val="330066"/>
              </a:buClr>
              <a:buSzPct val="69318"/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tr-TR" sz="4400" dirty="0" err="1" smtClean="0">
                <a:latin typeface="Times New Roman"/>
                <a:cs typeface="Times New Roman"/>
              </a:rPr>
              <a:t>Providing</a:t>
            </a:r>
            <a:r>
              <a:rPr lang="tr-TR" sz="4400" dirty="0" smtClean="0">
                <a:latin typeface="Times New Roman"/>
                <a:cs typeface="Times New Roman"/>
              </a:rPr>
              <a:t> </a:t>
            </a:r>
            <a:r>
              <a:rPr lang="tr-TR" sz="4400" dirty="0" err="1">
                <a:latin typeface="Times New Roman"/>
                <a:cs typeface="Times New Roman"/>
              </a:rPr>
              <a:t>Social-Political</a:t>
            </a:r>
            <a:r>
              <a:rPr lang="tr-TR" sz="4400" dirty="0">
                <a:latin typeface="Times New Roman"/>
                <a:cs typeface="Times New Roman"/>
              </a:rPr>
              <a:t> </a:t>
            </a:r>
            <a:r>
              <a:rPr lang="tr-TR" sz="4400" dirty="0" err="1">
                <a:latin typeface="Times New Roman"/>
                <a:cs typeface="Times New Roman"/>
              </a:rPr>
              <a:t>Welfare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431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016" y="615549"/>
            <a:ext cx="7671434" cy="6739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tr-TR" sz="4300" b="1" spc="-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r>
              <a:rPr lang="en-US" alt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</a:t>
            </a:r>
            <a:r>
              <a:rPr lang="en-US" altLang="tr-T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sz="4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9448" y="2289597"/>
            <a:ext cx="634492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  <a:buClr>
                <a:srgbClr val="330066"/>
              </a:buClr>
              <a:buSzPct val="69230"/>
              <a:tabLst>
                <a:tab pos="355600" algn="l"/>
              </a:tabLst>
            </a:pPr>
            <a:r>
              <a:rPr lang="en-US"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Reasons Requiring </a:t>
            </a:r>
            <a:r>
              <a:rPr lang="en-US" sz="40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sz="40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40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 in Agricultural Sector ????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27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85728"/>
            <a:ext cx="7989887" cy="4903811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tr-TR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THANKS…</a:t>
            </a:r>
          </a:p>
          <a:p>
            <a:pPr algn="ctr" eaLnBrk="1" hangingPunct="1">
              <a:buFontTx/>
              <a:buNone/>
              <a:defRPr/>
            </a:pPr>
            <a:r>
              <a:rPr lang="tr-TR" altLang="tr-TR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QUESTIONS…</a:t>
            </a:r>
            <a:endParaRPr lang="en-GB" altLang="tr-TR" sz="4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7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tr-TR" sz="7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7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DEACD-36C3-40B8-B4A6-543E76CF8EF2}" type="slidenum">
              <a:rPr lang="tr-TR"/>
              <a:pPr>
                <a:defRPr/>
              </a:pPr>
              <a:t>6</a:t>
            </a:fld>
            <a:endParaRPr lang="tr-TR"/>
          </a:p>
        </p:txBody>
      </p:sp>
      <p:pic>
        <p:nvPicPr>
          <p:cNvPr id="11265" name="Picture 1" descr="C:\Users\w7u\Desktop\81427d75-bdf8-4a02-8fa7-ab32000ed6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7072362" cy="38576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7241</TotalTime>
  <Words>140</Words>
  <Application>Microsoft Office PowerPoint</Application>
  <PresentationFormat>Ekran Gösterisi (4:3)</PresentationFormat>
  <Paragraphs>37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Comic Sans MS</vt:lpstr>
      <vt:lpstr>Times New Roman</vt:lpstr>
      <vt:lpstr>Wingdings</vt:lpstr>
      <vt:lpstr>Ofis Teması</vt:lpstr>
      <vt:lpstr>PowerPoint Sunusu</vt:lpstr>
      <vt:lpstr>PRESENTATION CONTENT</vt:lpstr>
      <vt:lpstr>Concept of Policy</vt:lpstr>
      <vt:lpstr>General Aims of Policy</vt:lpstr>
      <vt:lpstr>WHY Agricultural Policy</vt:lpstr>
      <vt:lpstr>PowerPoint Sunusu</vt:lpstr>
    </vt:vector>
  </TitlesOfParts>
  <Company>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TÜRKİYE’DE İŞLENMİŞ ORGANİK TARIM ÜRÜNLERİ ÜRETİMİ VE TİCARETİNDEKİ GELİŞMELER  Yener ATASEVEN Erdoğan GÜNEŞ       TARIM EKONOMİSİ KONGRESİ 25-27 HAZİRAN 2008, BURSA</dc:title>
  <dc:creator>Yener</dc:creator>
  <cp:lastModifiedBy>user</cp:lastModifiedBy>
  <cp:revision>944</cp:revision>
  <dcterms:created xsi:type="dcterms:W3CDTF">2008-06-04T02:57:44Z</dcterms:created>
  <dcterms:modified xsi:type="dcterms:W3CDTF">2022-10-05T19:31:47Z</dcterms:modified>
</cp:coreProperties>
</file>