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1" r:id="rId4"/>
    <p:sldId id="263" r:id="rId5"/>
    <p:sldId id="264" r:id="rId6"/>
    <p:sldId id="266" r:id="rId7"/>
    <p:sldId id="259" r:id="rId8"/>
    <p:sldId id="262"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660"/>
  </p:normalViewPr>
  <p:slideViewPr>
    <p:cSldViewPr>
      <p:cViewPr varScale="1">
        <p:scale>
          <a:sx n="68" d="100"/>
          <a:sy n="68" d="100"/>
        </p:scale>
        <p:origin x="-145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8E5F9C-D8FF-4D1E-BE75-3CF1245B77CE}" type="datetimeFigureOut">
              <a:rPr lang="tr-TR" smtClean="0"/>
              <a:pPr/>
              <a:t>26.10.2018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920296-67D3-4C20-B64A-A8BB0321C961}"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30308C9-BB7D-41B0-8F86-6171CB2B2AF6}"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99C353A-BC1F-485C-AE38-412EF73A0BA4}"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30308C9-BB7D-41B0-8F86-6171CB2B2AF6}"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99C353A-BC1F-485C-AE38-412EF73A0BA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30308C9-BB7D-41B0-8F86-6171CB2B2AF6}"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99C353A-BC1F-485C-AE38-412EF73A0BA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30308C9-BB7D-41B0-8F86-6171CB2B2AF6}"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99C353A-BC1F-485C-AE38-412EF73A0BA4}"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30308C9-BB7D-41B0-8F86-6171CB2B2AF6}"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99C353A-BC1F-485C-AE38-412EF73A0BA4}"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30308C9-BB7D-41B0-8F86-6171CB2B2AF6}"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99C353A-BC1F-485C-AE38-412EF73A0BA4}"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30308C9-BB7D-41B0-8F86-6171CB2B2AF6}" type="datetimeFigureOut">
              <a:rPr lang="tr-TR" smtClean="0"/>
              <a:pPr/>
              <a:t>26.10.2018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99C353A-BC1F-485C-AE38-412EF73A0BA4}"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30308C9-BB7D-41B0-8F86-6171CB2B2AF6}" type="datetimeFigureOut">
              <a:rPr lang="tr-TR" smtClean="0"/>
              <a:pPr/>
              <a:t>26.10.2018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99C353A-BC1F-485C-AE38-412EF73A0BA4}"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30308C9-BB7D-41B0-8F86-6171CB2B2AF6}" type="datetimeFigureOut">
              <a:rPr lang="tr-TR" smtClean="0"/>
              <a:pPr/>
              <a:t>26.10.2018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99C353A-BC1F-485C-AE38-412EF73A0BA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30308C9-BB7D-41B0-8F86-6171CB2B2AF6}"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99C353A-BC1F-485C-AE38-412EF73A0BA4}"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30308C9-BB7D-41B0-8F86-6171CB2B2AF6}"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99C353A-BC1F-485C-AE38-412EF73A0BA4}"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0308C9-BB7D-41B0-8F86-6171CB2B2AF6}" type="datetimeFigureOut">
              <a:rPr lang="tr-TR" smtClean="0"/>
              <a:pPr/>
              <a:t>26.10.2018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9C353A-BC1F-485C-AE38-412EF73A0BA4}"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052737"/>
            <a:ext cx="7772400" cy="1152127"/>
          </a:xfrm>
        </p:spPr>
        <p:txBody>
          <a:bodyPr>
            <a:normAutofit fontScale="90000"/>
          </a:bodyPr>
          <a:lstStyle/>
          <a:p>
            <a:r>
              <a:rPr lang="tr-TR" dirty="0" smtClean="0"/>
              <a:t>Savaş Sonrasında Hollywood ve 1950’ler</a:t>
            </a:r>
            <a:endParaRPr lang="tr-TR" dirty="0"/>
          </a:p>
        </p:txBody>
      </p:sp>
      <p:sp>
        <p:nvSpPr>
          <p:cNvPr id="3" name="2 Alt Başlık"/>
          <p:cNvSpPr>
            <a:spLocks noGrp="1"/>
          </p:cNvSpPr>
          <p:nvPr>
            <p:ph type="subTitle" idx="1"/>
          </p:nvPr>
        </p:nvSpPr>
        <p:spPr>
          <a:xfrm>
            <a:off x="971600" y="2348880"/>
            <a:ext cx="7560840" cy="3289920"/>
          </a:xfrm>
        </p:spPr>
        <p:txBody>
          <a:bodyPr>
            <a:normAutofit fontScale="92500"/>
          </a:bodyPr>
          <a:lstStyle/>
          <a:p>
            <a:pPr algn="just"/>
            <a:r>
              <a:rPr lang="tr-TR" sz="2400" dirty="0" smtClean="0">
                <a:solidFill>
                  <a:schemeClr val="tx1"/>
                </a:solidFill>
              </a:rPr>
              <a:t>2. Dünya savaşı sonrasında Hollywood film endüstrisi önemli bir dönüşümden geçmiştir. Bunun nedenleri şu şekilde sıralanabilir:</a:t>
            </a:r>
          </a:p>
          <a:p>
            <a:pPr algn="just">
              <a:buFont typeface="Arial" pitchFamily="34" charset="0"/>
              <a:buChar char="•"/>
            </a:pPr>
            <a:r>
              <a:rPr lang="tr-TR" sz="2400" dirty="0" smtClean="0">
                <a:solidFill>
                  <a:schemeClr val="tx1"/>
                </a:solidFill>
              </a:rPr>
              <a:t>Seyirci sayısı düştü. </a:t>
            </a:r>
          </a:p>
          <a:p>
            <a:pPr algn="just">
              <a:buFont typeface="Arial" pitchFamily="34" charset="0"/>
              <a:buChar char="•"/>
            </a:pPr>
            <a:r>
              <a:rPr lang="tr-TR" sz="2400" dirty="0" smtClean="0">
                <a:solidFill>
                  <a:schemeClr val="tx1"/>
                </a:solidFill>
              </a:rPr>
              <a:t>Savaş nedeniyle durdurulan anti tekel davası sonuçlandı.</a:t>
            </a:r>
          </a:p>
          <a:p>
            <a:pPr algn="just">
              <a:buFont typeface="Arial" pitchFamily="34" charset="0"/>
              <a:buChar char="•"/>
            </a:pPr>
            <a:r>
              <a:rPr lang="tr-TR" sz="2400" dirty="0" smtClean="0">
                <a:solidFill>
                  <a:schemeClr val="tx1"/>
                </a:solidFill>
              </a:rPr>
              <a:t>Amerikan halkının boş zaman alışkanlıkları değişti. Banliyöleşme filme gitmenin maliyetini yükseltti. Film izlemek için kent merkezine gitmek pahalı bir aktiviteye dönüştü.</a:t>
            </a:r>
          </a:p>
          <a:p>
            <a:pPr algn="just">
              <a:buFont typeface="Arial" pitchFamily="34" charset="0"/>
              <a:buChar char="•"/>
            </a:pPr>
            <a:r>
              <a:rPr lang="tr-TR" sz="2400" dirty="0" smtClean="0">
                <a:solidFill>
                  <a:schemeClr val="tx1"/>
                </a:solidFill>
              </a:rPr>
              <a:t> Televizyon önemli bir rakip olarak ortaya çıktı.</a:t>
            </a:r>
            <a:endParaRPr lang="tr-TR" sz="24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Savaş Sonrasında Hollywood ve 1950’ler</a:t>
            </a:r>
            <a:endParaRPr lang="tr-TR" dirty="0"/>
          </a:p>
        </p:txBody>
      </p:sp>
      <p:sp>
        <p:nvSpPr>
          <p:cNvPr id="3" name="2 İçerik Yer Tutucusu"/>
          <p:cNvSpPr>
            <a:spLocks noGrp="1"/>
          </p:cNvSpPr>
          <p:nvPr>
            <p:ph idx="1"/>
          </p:nvPr>
        </p:nvSpPr>
        <p:spPr/>
        <p:txBody>
          <a:bodyPr/>
          <a:lstStyle/>
          <a:p>
            <a:pPr>
              <a:buNone/>
            </a:pPr>
            <a:r>
              <a:rPr lang="tr-TR" sz="2800" u="sng" dirty="0" smtClean="0"/>
              <a:t>   Hollywood seyirci sayısının azalmasını engellemek için bazı önlemler aldı.</a:t>
            </a:r>
            <a:endParaRPr lang="tr-TR" sz="2800" u="sng" dirty="0"/>
          </a:p>
          <a:p>
            <a:r>
              <a:rPr lang="tr-TR" sz="2800" dirty="0" smtClean="0"/>
              <a:t>Banliyölerde arabalı salon inşaatına başlanır (400 arabalı salon inşa edildi).</a:t>
            </a:r>
          </a:p>
          <a:p>
            <a:r>
              <a:rPr lang="tr-TR" sz="2800" dirty="0" smtClean="0"/>
              <a:t> Alışveriş merkezi salonları açıldı.</a:t>
            </a:r>
          </a:p>
          <a:p>
            <a:r>
              <a:rPr lang="tr-TR" sz="2800" dirty="0" smtClean="0"/>
              <a:t>Daha fazla sayıda film renkli çekildi. Ama filmlerin tamamının renkli olması maliyeti yükselteceği için bütün filmler renkli çekilemedi.</a:t>
            </a:r>
          </a:p>
          <a:p>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274638"/>
            <a:ext cx="7787208" cy="922114"/>
          </a:xfrm>
        </p:spPr>
        <p:txBody>
          <a:bodyPr/>
          <a:lstStyle/>
          <a:p>
            <a:r>
              <a:rPr lang="tr-TR" dirty="0" smtClean="0"/>
              <a:t>Yapımcılıktaki Değişiklikler</a:t>
            </a:r>
            <a:endParaRPr lang="tr-TR" dirty="0"/>
          </a:p>
        </p:txBody>
      </p:sp>
      <p:sp>
        <p:nvSpPr>
          <p:cNvPr id="3" name="2 İçerik Yer Tutucusu"/>
          <p:cNvSpPr>
            <a:spLocks noGrp="1"/>
          </p:cNvSpPr>
          <p:nvPr>
            <p:ph idx="1"/>
          </p:nvPr>
        </p:nvSpPr>
        <p:spPr>
          <a:xfrm>
            <a:off x="457200" y="1124744"/>
            <a:ext cx="8229600" cy="5184576"/>
          </a:xfrm>
        </p:spPr>
        <p:txBody>
          <a:bodyPr>
            <a:noAutofit/>
          </a:bodyPr>
          <a:lstStyle/>
          <a:p>
            <a:pPr algn="just">
              <a:buNone/>
            </a:pPr>
            <a:r>
              <a:rPr lang="tr-TR" sz="2800" dirty="0" smtClean="0"/>
              <a:t>    “1950’lerdeki yeni ekonomik koşullara, basitçe televizyon yapımcılığına girilerek karşı konulamazdı; stüdyoların yapısında önemli değişikliklerin gerçekleşmesi kaçınılmazdı. Stüdyolar kendi stüdyo-içi üretim bantlarından kurtularak yeniden uyarlandılar… Konulu film yapmak için bağımsız yapımcılarla sözleşmeler imzalandı. İç Pazar daraldığında dış pazar daha önemli hale geldi ve stüdyolar, filmlerini tüm dünyaya dağıtma işine daha fazla yoğunlaştı. Bu değişiklikler RKO dışında, tüm büyük stüdyoların hayatta kalmasını sağladı.” (</a:t>
            </a:r>
            <a:r>
              <a:rPr lang="tr-TR" sz="2800" dirty="0" err="1" smtClean="0"/>
              <a:t>Douglas</a:t>
            </a:r>
            <a:r>
              <a:rPr lang="tr-TR" sz="2800" dirty="0" smtClean="0"/>
              <a:t> </a:t>
            </a:r>
            <a:r>
              <a:rPr lang="tr-TR" sz="2800" dirty="0" err="1" smtClean="0"/>
              <a:t>Gomery</a:t>
            </a:r>
            <a:r>
              <a:rPr lang="tr-TR" sz="2800" dirty="0" smtClean="0"/>
              <a:t>, s. 507-508).</a:t>
            </a:r>
            <a:endParaRPr lang="tr-T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Ürün</a:t>
            </a:r>
            <a:endParaRPr lang="tr-TR" dirty="0"/>
          </a:p>
        </p:txBody>
      </p:sp>
      <p:sp>
        <p:nvSpPr>
          <p:cNvPr id="3" name="2 İçerik Yer Tutucusu"/>
          <p:cNvSpPr>
            <a:spLocks noGrp="1"/>
          </p:cNvSpPr>
          <p:nvPr>
            <p:ph idx="1"/>
          </p:nvPr>
        </p:nvSpPr>
        <p:spPr/>
        <p:txBody>
          <a:bodyPr>
            <a:normAutofit fontScale="85000" lnSpcReduction="10000"/>
          </a:bodyPr>
          <a:lstStyle/>
          <a:p>
            <a:pPr algn="just"/>
            <a:r>
              <a:rPr lang="tr-TR" dirty="0" smtClean="0"/>
              <a:t>“Hollywood’daki yeni ekonomik düzen, klasik Hollywood anlatı üslubunun bir kenara atılması anlamına gelmez. Türler değişti, sisteme yeni sinemacılar girdi ve Hollywood stüdyo yapımcılığından bağımsız yapımcılığa geçti, ama öykü anlatım biçimi çoğunlukla aynı kaldı. Hollywood daha cüretkar temaları ele aldı, ama bunları klasik üslupla biçimlendirdi. Yönetmen olarak sanatçı olarak tanıtılıyor, yaratıcı sürecin merkezi olarak tanımlanarak övülüyordu; sinemacılar ve yıldızlar filmleri üzerinde daha fazla denetim kazandılar (</a:t>
            </a:r>
            <a:r>
              <a:rPr lang="tr-TR" dirty="0" err="1" smtClean="0"/>
              <a:t>Douglas</a:t>
            </a:r>
            <a:r>
              <a:rPr lang="tr-TR" dirty="0" smtClean="0"/>
              <a:t> </a:t>
            </a:r>
            <a:r>
              <a:rPr lang="tr-TR" dirty="0" err="1" smtClean="0"/>
              <a:t>Gomery</a:t>
            </a:r>
            <a:r>
              <a:rPr lang="tr-TR" dirty="0" smtClean="0"/>
              <a:t>, s.512).</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Oyunculuk</a:t>
            </a:r>
            <a:endParaRPr lang="tr-TR" dirty="0"/>
          </a:p>
        </p:txBody>
      </p:sp>
      <p:sp>
        <p:nvSpPr>
          <p:cNvPr id="3" name="2 İçerik Yer Tutucusu"/>
          <p:cNvSpPr>
            <a:spLocks noGrp="1"/>
          </p:cNvSpPr>
          <p:nvPr>
            <p:ph idx="1"/>
          </p:nvPr>
        </p:nvSpPr>
        <p:spPr>
          <a:xfrm>
            <a:off x="457200" y="1600201"/>
            <a:ext cx="8229600" cy="3917032"/>
          </a:xfrm>
        </p:spPr>
        <p:txBody>
          <a:bodyPr>
            <a:normAutofit/>
          </a:bodyPr>
          <a:lstStyle/>
          <a:p>
            <a:pPr algn="just">
              <a:buNone/>
            </a:pPr>
            <a:r>
              <a:rPr lang="tr-TR" dirty="0" smtClean="0"/>
              <a:t>    1947 yılında </a:t>
            </a:r>
            <a:r>
              <a:rPr lang="tr-TR" dirty="0" err="1" smtClean="0"/>
              <a:t>Actor’s</a:t>
            </a:r>
            <a:r>
              <a:rPr lang="tr-TR" dirty="0" smtClean="0"/>
              <a:t> </a:t>
            </a:r>
            <a:r>
              <a:rPr lang="tr-TR" dirty="0" err="1" smtClean="0"/>
              <a:t>Studio</a:t>
            </a:r>
            <a:r>
              <a:rPr lang="tr-TR" dirty="0" smtClean="0"/>
              <a:t> kuruldu. Sovyet oyuncu ve yönetmen </a:t>
            </a:r>
            <a:r>
              <a:rPr lang="tr-TR" dirty="0" err="1" smtClean="0"/>
              <a:t>Konstantin</a:t>
            </a:r>
            <a:r>
              <a:rPr lang="tr-TR" dirty="0"/>
              <a:t> </a:t>
            </a:r>
            <a:r>
              <a:rPr lang="tr-TR" dirty="0" err="1" smtClean="0"/>
              <a:t>Stanislavsky’nin</a:t>
            </a:r>
            <a:r>
              <a:rPr lang="tr-TR" dirty="0" smtClean="0"/>
              <a:t> görüşlerinden yola çıkılarak metot oyunculuğu benimsendi. Daha doğal ve gerçekçi bir oyunculuk tarzının temel alındığı görüldü. Bu anlayışın öncüleri; James </a:t>
            </a:r>
            <a:r>
              <a:rPr lang="tr-TR" dirty="0" err="1" smtClean="0"/>
              <a:t>Dean</a:t>
            </a:r>
            <a:r>
              <a:rPr lang="tr-TR" dirty="0"/>
              <a:t> </a:t>
            </a:r>
            <a:r>
              <a:rPr lang="tr-TR" dirty="0" smtClean="0"/>
              <a:t>ve </a:t>
            </a:r>
            <a:r>
              <a:rPr lang="tr-TR" dirty="0" err="1" smtClean="0"/>
              <a:t>Marlon</a:t>
            </a:r>
            <a:r>
              <a:rPr lang="tr-TR" dirty="0" smtClean="0"/>
              <a:t> </a:t>
            </a:r>
            <a:r>
              <a:rPr lang="tr-TR" dirty="0" err="1" smtClean="0"/>
              <a:t>Brando’dur</a:t>
            </a:r>
            <a:r>
              <a:rPr lang="tr-TR" smtClean="0"/>
              <a:t>.</a:t>
            </a:r>
            <a:endParaRPr lang="tr-TR"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Önemli Yönetmenler </a:t>
            </a:r>
            <a:endParaRPr lang="tr-TR" dirty="0"/>
          </a:p>
        </p:txBody>
      </p:sp>
      <p:sp>
        <p:nvSpPr>
          <p:cNvPr id="3" name="2 İçerik Yer Tutucusu"/>
          <p:cNvSpPr>
            <a:spLocks noGrp="1"/>
          </p:cNvSpPr>
          <p:nvPr>
            <p:ph sz="half" idx="1"/>
          </p:nvPr>
        </p:nvSpPr>
        <p:spPr/>
        <p:txBody>
          <a:bodyPr>
            <a:normAutofit/>
          </a:bodyPr>
          <a:lstStyle/>
          <a:p>
            <a:r>
              <a:rPr lang="tr-TR" sz="3600" dirty="0" err="1" smtClean="0"/>
              <a:t>Orson</a:t>
            </a:r>
            <a:r>
              <a:rPr lang="tr-TR" sz="3600" dirty="0" smtClean="0"/>
              <a:t> </a:t>
            </a:r>
            <a:r>
              <a:rPr lang="tr-TR" sz="3600" dirty="0" err="1" smtClean="0"/>
              <a:t>Welles</a:t>
            </a:r>
            <a:endParaRPr lang="tr-TR" sz="3600" dirty="0" smtClean="0"/>
          </a:p>
          <a:p>
            <a:r>
              <a:rPr lang="tr-TR" sz="3600" dirty="0" err="1" smtClean="0"/>
              <a:t>Nicholas</a:t>
            </a:r>
            <a:r>
              <a:rPr lang="tr-TR" sz="3600" dirty="0" smtClean="0"/>
              <a:t> Ray</a:t>
            </a:r>
          </a:p>
          <a:p>
            <a:r>
              <a:rPr lang="tr-TR" sz="3600" dirty="0" err="1" smtClean="0"/>
              <a:t>David</a:t>
            </a:r>
            <a:r>
              <a:rPr lang="tr-TR" sz="3600" dirty="0" smtClean="0"/>
              <a:t> </a:t>
            </a:r>
            <a:r>
              <a:rPr lang="tr-TR" sz="3600" dirty="0" err="1" smtClean="0"/>
              <a:t>Lean</a:t>
            </a:r>
            <a:endParaRPr lang="tr-TR" sz="3600" dirty="0" smtClean="0"/>
          </a:p>
          <a:p>
            <a:r>
              <a:rPr lang="tr-TR" sz="3600" dirty="0" err="1" smtClean="0"/>
              <a:t>Billy</a:t>
            </a:r>
            <a:r>
              <a:rPr lang="tr-TR" sz="3600" dirty="0" smtClean="0"/>
              <a:t> </a:t>
            </a:r>
            <a:r>
              <a:rPr lang="tr-TR" sz="3600" dirty="0" err="1" smtClean="0"/>
              <a:t>Wilder</a:t>
            </a:r>
            <a:endParaRPr lang="tr-TR" sz="3600" dirty="0" smtClean="0"/>
          </a:p>
          <a:p>
            <a:r>
              <a:rPr lang="tr-TR" sz="3600" dirty="0" err="1" smtClean="0"/>
              <a:t>Budd</a:t>
            </a:r>
            <a:r>
              <a:rPr lang="tr-TR" sz="3600" dirty="0" smtClean="0"/>
              <a:t> </a:t>
            </a:r>
            <a:r>
              <a:rPr lang="tr-TR" sz="3600" dirty="0" err="1" smtClean="0"/>
              <a:t>Boetticher</a:t>
            </a:r>
            <a:endParaRPr lang="tr-TR" sz="3600" dirty="0" smtClean="0"/>
          </a:p>
        </p:txBody>
      </p:sp>
      <p:sp>
        <p:nvSpPr>
          <p:cNvPr id="4" name="3 İçerik Yer Tutucusu"/>
          <p:cNvSpPr>
            <a:spLocks noGrp="1"/>
          </p:cNvSpPr>
          <p:nvPr>
            <p:ph sz="half" idx="2"/>
          </p:nvPr>
        </p:nvSpPr>
        <p:spPr/>
        <p:txBody>
          <a:bodyPr>
            <a:normAutofit/>
          </a:bodyPr>
          <a:lstStyle/>
          <a:p>
            <a:r>
              <a:rPr lang="tr-TR" sz="3600" dirty="0" err="1" smtClean="0"/>
              <a:t>Wiliam</a:t>
            </a:r>
            <a:r>
              <a:rPr lang="tr-TR" sz="3600" dirty="0" smtClean="0"/>
              <a:t> </a:t>
            </a:r>
            <a:r>
              <a:rPr lang="tr-TR" sz="3600" dirty="0" err="1" smtClean="0"/>
              <a:t>Wyler</a:t>
            </a:r>
            <a:endParaRPr lang="tr-TR" sz="3600" dirty="0" smtClean="0"/>
          </a:p>
          <a:p>
            <a:r>
              <a:rPr lang="tr-TR" sz="3600" dirty="0" err="1" smtClean="0"/>
              <a:t>Elia</a:t>
            </a:r>
            <a:r>
              <a:rPr lang="tr-TR" sz="3600" dirty="0" smtClean="0"/>
              <a:t> Kazan</a:t>
            </a:r>
          </a:p>
          <a:p>
            <a:r>
              <a:rPr lang="tr-TR" sz="3600" dirty="0" smtClean="0"/>
              <a:t>John </a:t>
            </a:r>
            <a:r>
              <a:rPr lang="tr-TR" sz="3600" dirty="0" err="1" smtClean="0"/>
              <a:t>Huston</a:t>
            </a:r>
            <a:endParaRPr lang="tr-TR" sz="3600" dirty="0" smtClean="0"/>
          </a:p>
          <a:p>
            <a:r>
              <a:rPr lang="tr-TR" sz="3600" dirty="0" err="1" smtClean="0"/>
              <a:t>Douglas</a:t>
            </a:r>
            <a:r>
              <a:rPr lang="tr-TR" sz="3600" dirty="0" smtClean="0"/>
              <a:t> Sirk</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dirty="0" err="1" smtClean="0">
                <a:latin typeface="+mn-lt"/>
                <a:ea typeface="+mn-ea"/>
                <a:cs typeface="+mn-cs"/>
              </a:rPr>
              <a:t>McCarthy</a:t>
            </a:r>
            <a:r>
              <a:rPr lang="tr-TR" sz="3200" dirty="0" smtClean="0">
                <a:latin typeface="+mn-lt"/>
                <a:ea typeface="+mn-ea"/>
                <a:cs typeface="+mn-cs"/>
              </a:rPr>
              <a:t> Dönemi </a:t>
            </a:r>
            <a:endParaRPr lang="tr-TR" sz="3200" dirty="0">
              <a:latin typeface="+mn-lt"/>
              <a:ea typeface="+mn-ea"/>
              <a:cs typeface="+mn-cs"/>
            </a:endParaRPr>
          </a:p>
        </p:txBody>
      </p:sp>
      <p:sp>
        <p:nvSpPr>
          <p:cNvPr id="3" name="2 İçerik Yer Tutucusu"/>
          <p:cNvSpPr>
            <a:spLocks noGrp="1"/>
          </p:cNvSpPr>
          <p:nvPr>
            <p:ph idx="1"/>
          </p:nvPr>
        </p:nvSpPr>
        <p:spPr/>
        <p:txBody>
          <a:bodyPr>
            <a:normAutofit fontScale="92500" lnSpcReduction="20000"/>
          </a:bodyPr>
          <a:lstStyle/>
          <a:p>
            <a:pPr algn="just">
              <a:buNone/>
            </a:pPr>
            <a:r>
              <a:rPr lang="tr-TR" dirty="0" smtClean="0"/>
              <a:t>    1947 yılında HUAC (Amerikan Aleyhtarı Faaliyetleri Araştırma Komitesi) kuruldu. Senatör </a:t>
            </a:r>
            <a:r>
              <a:rPr lang="tr-TR" dirty="0" err="1" smtClean="0"/>
              <a:t>McCarthy</a:t>
            </a:r>
            <a:r>
              <a:rPr lang="tr-TR" dirty="0" smtClean="0"/>
              <a:t> yönetimindeki komite Hollywood’daki komünistleri tespit etmek için cadı avı başlattı. 19 kişi ifade vermesi için çağrıldı. 10 kişi siyasi görüş, eylem ve tanıdıkları konusunda ifade vermeyi reddettiği için mahkum edildi (Hollywood ten). Stüdyolar devlet müdahalesinden korunmak için bu listeyi onayladılar. Bu kişileri komünist olmadıklarına yemin edene kadar işe almayacaklarını ifade ettiler.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normAutofit fontScale="92500" lnSpcReduction="10000"/>
          </a:bodyPr>
          <a:lstStyle/>
          <a:p>
            <a:r>
              <a:rPr lang="tr-TR" dirty="0" err="1"/>
              <a:t>Douglas</a:t>
            </a:r>
            <a:r>
              <a:rPr lang="tr-TR" dirty="0"/>
              <a:t> </a:t>
            </a:r>
            <a:r>
              <a:rPr lang="tr-TR" dirty="0" err="1"/>
              <a:t>Gomery</a:t>
            </a:r>
            <a:r>
              <a:rPr lang="tr-TR" dirty="0"/>
              <a:t>, “Hollywood Sisteminin Dönüşümü”, </a:t>
            </a:r>
            <a:r>
              <a:rPr lang="tr-TR" dirty="0" smtClean="0"/>
              <a:t>s.504-512.</a:t>
            </a:r>
          </a:p>
          <a:p>
            <a:pPr algn="just"/>
            <a:r>
              <a:rPr lang="tr-TR" dirty="0" err="1" smtClean="0"/>
              <a:t>Douglas</a:t>
            </a:r>
            <a:r>
              <a:rPr lang="tr-TR" dirty="0" smtClean="0"/>
              <a:t> </a:t>
            </a:r>
            <a:r>
              <a:rPr lang="tr-TR" dirty="0" err="1"/>
              <a:t>Gomery</a:t>
            </a:r>
            <a:r>
              <a:rPr lang="tr-TR" dirty="0"/>
              <a:t> “Bağımsızlar ve Bağlantısızlar”, s.513-522</a:t>
            </a:r>
            <a:r>
              <a:rPr lang="tr-TR" dirty="0" smtClean="0"/>
              <a:t>.</a:t>
            </a:r>
          </a:p>
          <a:p>
            <a:pPr algn="just"/>
            <a:endParaRPr lang="tr-TR" dirty="0"/>
          </a:p>
          <a:p>
            <a:pPr algn="just">
              <a:buNone/>
            </a:pPr>
            <a:r>
              <a:rPr lang="tr-TR" dirty="0" smtClean="0"/>
              <a:t>    </a:t>
            </a:r>
            <a:r>
              <a:rPr lang="tr-TR" dirty="0" smtClean="0"/>
              <a:t>(</a:t>
            </a:r>
            <a:r>
              <a:rPr lang="x-none" smtClean="0"/>
              <a:t>Okuma metinlerinde ayrıntılı kaynak belirtilmeyen bütün makaleler Geoffrey Nowell-Smith editörlüğünde hazırlanan </a:t>
            </a:r>
            <a:r>
              <a:rPr lang="x-none" i="1" smtClean="0"/>
              <a:t>Dünya Sinema Tarihi</a:t>
            </a:r>
            <a:r>
              <a:rPr lang="x-none" smtClean="0"/>
              <a:t> (Kabalcı yay, İstanbul, 2003, çeviren: Ahmet Fethi) kitabından alınmıştır</a:t>
            </a:r>
            <a:r>
              <a:rPr lang="tr-TR" dirty="0" smtClean="0"/>
              <a:t>)</a:t>
            </a:r>
            <a:r>
              <a:rPr lang="x-none" smtClean="0"/>
              <a:t>.</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476</Words>
  <Application>Microsoft Office PowerPoint</Application>
  <PresentationFormat>Ekran Gösterisi (4:3)</PresentationFormat>
  <Paragraphs>34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Savaş Sonrasında Hollywood ve 1950’ler</vt:lpstr>
      <vt:lpstr>Savaş Sonrasında Hollywood ve 1950’ler</vt:lpstr>
      <vt:lpstr>Yapımcılıktaki Değişiklikler</vt:lpstr>
      <vt:lpstr>Ürün</vt:lpstr>
      <vt:lpstr>Oyunculuk</vt:lpstr>
      <vt:lpstr>Önemli Yönetmenler </vt:lpstr>
      <vt:lpstr>McCarthy Dönemi </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Savaş Sonrasında Hollywood ve 1950’ler</dc:title>
  <dc:creator>Windows User</dc:creator>
  <cp:lastModifiedBy>Windows User</cp:lastModifiedBy>
  <cp:revision>17</cp:revision>
  <dcterms:created xsi:type="dcterms:W3CDTF">2018-10-25T23:10:49Z</dcterms:created>
  <dcterms:modified xsi:type="dcterms:W3CDTF">2018-10-26T06:15:57Z</dcterms:modified>
</cp:coreProperties>
</file>