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300" r:id="rId3"/>
    <p:sldId id="314" r:id="rId4"/>
    <p:sldId id="318" r:id="rId5"/>
    <p:sldId id="319" r:id="rId6"/>
    <p:sldId id="320" r:id="rId7"/>
    <p:sldId id="357" r:id="rId8"/>
    <p:sldId id="358" r:id="rId9"/>
    <p:sldId id="359" r:id="rId10"/>
    <p:sldId id="360" r:id="rId11"/>
    <p:sldId id="316" r:id="rId12"/>
    <p:sldId id="317" r:id="rId13"/>
    <p:sldId id="361" r:id="rId14"/>
    <p:sldId id="362" r:id="rId15"/>
    <p:sldId id="363" r:id="rId16"/>
    <p:sldId id="315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55E0-77D4-47F9-BE66-7880A78952C0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AFAB-A96D-4067-A2DB-3F59D3A29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7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96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1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2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4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6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76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6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2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10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3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k.oszk.hu/01100/01136/01136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0qEkZPS7u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64" y="922298"/>
            <a:ext cx="10555985" cy="2285937"/>
          </a:xfrm>
        </p:spPr>
        <p:txBody>
          <a:bodyPr>
            <a:normAutofit/>
          </a:bodyPr>
          <a:lstStyle/>
          <a:p>
            <a:r>
              <a:rPr lang="hu-HU" sz="8000" dirty="0">
                <a:solidFill>
                  <a:schemeClr val="bg1"/>
                </a:solidFill>
              </a:rPr>
              <a:t>Szigeti Veszedelem</a:t>
            </a:r>
            <a:endParaRPr lang="tr-TR" sz="8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33668" y="3446423"/>
            <a:ext cx="5791581" cy="2285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Szigeti=szigetvári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 Veszedelem=veszély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73E9FC8-2143-48A2-9DEE-AABBC7E30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8" r="-1" b="40900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5" name="Dikdörtgen 3">
            <a:extLst>
              <a:ext uri="{FF2B5EF4-FFF2-40B4-BE49-F238E27FC236}">
                <a16:creationId xmlns="" xmlns:a16="http://schemas.microsoft.com/office/drawing/2014/main" id="{A93DF984-8788-4AFE-BD9A-62FE1920868C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06095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5000" dirty="0">
                <a:solidFill>
                  <a:schemeClr val="bg1"/>
                </a:solidFill>
                <a:latin typeface="+mj-lt"/>
              </a:rPr>
              <a:t>15 ének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1205" y="4378190"/>
            <a:ext cx="410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+mj-lt"/>
              </a:rPr>
              <a:t>1566 (!!!!) négysoros + 1 ötsoros versszak</a:t>
            </a:r>
          </a:p>
        </p:txBody>
      </p:sp>
    </p:spTree>
    <p:extLst>
      <p:ext uri="{BB962C8B-B14F-4D97-AF65-F5344CB8AC3E}">
        <p14:creationId xmlns:p14="http://schemas.microsoft.com/office/powerpoint/2010/main" val="406893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6577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48516" y="6369671"/>
            <a:ext cx="453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https://mek.oszk.hu/01100/01136/01136.htm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395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91398" y="1483906"/>
            <a:ext cx="6127519" cy="4807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1.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 smtClean="0">
                <a:latin typeface="+mj-lt"/>
              </a:rPr>
              <a:t>Én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az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azelőtt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iffiu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elmével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err="1">
                <a:latin typeface="+mj-lt"/>
              </a:rPr>
              <a:t>Játszottam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szerelemnek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édes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versével</a:t>
            </a:r>
            <a:r>
              <a:rPr lang="en-US" sz="2000" dirty="0">
                <a:latin typeface="+mj-lt"/>
              </a:rPr>
              <a:t>,</a:t>
            </a:r>
            <a:br>
              <a:rPr lang="en-US" sz="2000" dirty="0">
                <a:latin typeface="+mj-lt"/>
              </a:rPr>
            </a:br>
            <a:r>
              <a:rPr lang="en-US" sz="2000" dirty="0" err="1">
                <a:latin typeface="+mj-lt"/>
              </a:rPr>
              <a:t>Küszködtem</a:t>
            </a:r>
            <a:r>
              <a:rPr lang="en-US" sz="2000" dirty="0">
                <a:latin typeface="+mj-lt"/>
              </a:rPr>
              <a:t> Viola </a:t>
            </a:r>
            <a:r>
              <a:rPr lang="en-US" sz="2000" dirty="0" err="1">
                <a:latin typeface="+mj-lt"/>
              </a:rPr>
              <a:t>kegyetlenségével</a:t>
            </a:r>
            <a:r>
              <a:rPr lang="en-US" sz="2000" dirty="0">
                <a:latin typeface="+mj-lt"/>
              </a:rPr>
              <a:t>:</a:t>
            </a:r>
            <a:br>
              <a:rPr lang="en-US" sz="2000" dirty="0">
                <a:latin typeface="+mj-lt"/>
              </a:rPr>
            </a:br>
            <a:r>
              <a:rPr lang="en-US" sz="2000" dirty="0" err="1">
                <a:latin typeface="+mj-lt"/>
              </a:rPr>
              <a:t>Mastan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immár</a:t>
            </a:r>
            <a:r>
              <a:rPr lang="en-US" sz="2000" dirty="0">
                <a:latin typeface="+mj-lt"/>
              </a:rPr>
              <a:t> </a:t>
            </a:r>
            <a:r>
              <a:rPr lang="en-US" sz="2000" u="sng" dirty="0" err="1">
                <a:latin typeface="+mj-lt"/>
              </a:rPr>
              <a:t>Mársnak</a:t>
            </a:r>
            <a:r>
              <a:rPr lang="en-US" sz="2000" u="sng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hangassabb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versével</a:t>
            </a:r>
            <a:endParaRPr lang="en-US" sz="2000" dirty="0" smtClean="0">
              <a:latin typeface="+mj-lt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                       	</a:t>
            </a:r>
            <a:endParaRPr lang="hu-HU" sz="2000" dirty="0" smtClean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2.</a:t>
            </a:r>
            <a:br>
              <a:rPr lang="en-US" sz="2000" dirty="0" smtClean="0">
                <a:latin typeface="+mj-lt"/>
              </a:rPr>
            </a:br>
            <a:r>
              <a:rPr lang="en-US" sz="2000" u="sng" dirty="0" err="1" smtClean="0">
                <a:latin typeface="+mj-lt"/>
              </a:rPr>
              <a:t>Fegyvert</a:t>
            </a:r>
            <a:r>
              <a:rPr lang="en-US" sz="2000" dirty="0" smtClean="0">
                <a:latin typeface="+mj-lt"/>
              </a:rPr>
              <a:t>, s </a:t>
            </a:r>
            <a:r>
              <a:rPr lang="en-US" sz="2000" dirty="0" err="1" smtClean="0">
                <a:latin typeface="+mj-lt"/>
              </a:rPr>
              <a:t>vitézt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éneklek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török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hatalmát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Ki meg </a:t>
            </a:r>
            <a:r>
              <a:rPr lang="en-US" sz="2000" dirty="0" err="1" smtClean="0">
                <a:latin typeface="+mj-lt"/>
              </a:rPr>
              <a:t>merte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várni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Szulimán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haragját</a:t>
            </a:r>
            <a:r>
              <a:rPr lang="en-US" sz="2000" dirty="0" smtClean="0">
                <a:latin typeface="+mj-lt"/>
              </a:rPr>
              <a:t>,</a:t>
            </a:r>
            <a:br>
              <a:rPr lang="en-US" sz="2000" dirty="0" smtClean="0">
                <a:latin typeface="+mj-lt"/>
              </a:rPr>
            </a:br>
            <a:r>
              <a:rPr lang="en-US" sz="2000" dirty="0" err="1" smtClean="0">
                <a:latin typeface="+mj-lt"/>
              </a:rPr>
              <a:t>Ama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nagy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Szulimánnak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hatalmas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karját</a:t>
            </a:r>
            <a:r>
              <a:rPr lang="en-US" sz="2000" dirty="0" smtClean="0">
                <a:latin typeface="+mj-lt"/>
              </a:rPr>
              <a:t>,</a:t>
            </a:r>
            <a:br>
              <a:rPr lang="en-US" sz="2000" dirty="0" smtClean="0">
                <a:latin typeface="+mj-lt"/>
              </a:rPr>
            </a:br>
            <a:r>
              <a:rPr lang="en-US" sz="2000" dirty="0" err="1" smtClean="0">
                <a:latin typeface="+mj-lt"/>
              </a:rPr>
              <a:t>Az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kinek</a:t>
            </a:r>
            <a:r>
              <a:rPr lang="en-US" sz="2000" dirty="0" smtClean="0">
                <a:latin typeface="+mj-lt"/>
              </a:rPr>
              <a:t> Europa </a:t>
            </a:r>
            <a:r>
              <a:rPr lang="en-US" sz="2000" dirty="0" err="1" smtClean="0">
                <a:latin typeface="+mj-lt"/>
              </a:rPr>
              <a:t>rettegte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u="sng" dirty="0" err="1" smtClean="0">
                <a:latin typeface="+mj-lt"/>
              </a:rPr>
              <a:t>szablyá</a:t>
            </a:r>
            <a:r>
              <a:rPr lang="en-US" sz="2000" dirty="0" err="1" smtClean="0">
                <a:latin typeface="+mj-lt"/>
              </a:rPr>
              <a:t>ját</a:t>
            </a:r>
            <a:r>
              <a:rPr lang="en-US" sz="2000" dirty="0" smtClean="0">
                <a:latin typeface="+mj-lt"/>
              </a:rPr>
              <a:t>.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err="1" smtClean="0">
                <a:latin typeface="+mj-lt"/>
              </a:rPr>
              <a:t>Melyik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eposzi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kellékre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ismer</a:t>
            </a:r>
            <a:r>
              <a:rPr lang="en-US" sz="2000" dirty="0" smtClean="0">
                <a:latin typeface="+mj-lt"/>
              </a:rPr>
              <a:t>? </a:t>
            </a:r>
            <a:r>
              <a:rPr lang="en-US" sz="1500" dirty="0" smtClean="0"/>
              <a:t>______________________________</a:t>
            </a:r>
            <a:br>
              <a:rPr lang="en-US" sz="1500" dirty="0" smtClean="0"/>
            </a:br>
            <a:endParaRPr lang="en-US" sz="1500" dirty="0"/>
          </a:p>
        </p:txBody>
      </p:sp>
      <p:sp>
        <p:nvSpPr>
          <p:cNvPr id="1032" name="Oval 74">
            <a:extLst>
              <a:ext uri="{FF2B5EF4-FFF2-40B4-BE49-F238E27FC236}">
                <a16:creationId xmlns="" xmlns:a16="http://schemas.microsoft.com/office/drawing/2014/main" id="{C99A8FB7-A79B-4BC9-9D56-B79587F6A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B23893E2-3349-46D7-A7AA-B9E447957F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039" y="2815229"/>
            <a:ext cx="1856095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ld weapons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r="9571" b="4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2B7592FE-10D1-4664-B623-353F47C8D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Image result for sword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r="-4" b="12971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3057D6AD-AC04-45F0-8ED0-1307FFAC3BDB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056717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15"/>
          <a:stretch/>
        </p:blipFill>
        <p:spPr bwMode="auto">
          <a:xfrm>
            <a:off x="4454333" y="0"/>
            <a:ext cx="7815003" cy="685800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=""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églalap 1"/>
          <p:cNvSpPr/>
          <p:nvPr/>
        </p:nvSpPr>
        <p:spPr>
          <a:xfrm>
            <a:off x="286907" y="797952"/>
            <a:ext cx="5675401" cy="5262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6300" dirty="0" smtClean="0">
                <a:latin typeface="+mj-lt"/>
              </a:rPr>
              <a:t>4.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u="sng" dirty="0" err="1" smtClean="0">
                <a:latin typeface="+mj-lt"/>
              </a:rPr>
              <a:t>Te</a:t>
            </a:r>
            <a:r>
              <a:rPr lang="en-US" sz="6300" u="sng" dirty="0">
                <a:latin typeface="+mj-lt"/>
              </a:rPr>
              <a:t>, </a:t>
            </a:r>
            <a:r>
              <a:rPr lang="en-US" sz="6300" u="sng" dirty="0" err="1">
                <a:latin typeface="+mj-lt"/>
              </a:rPr>
              <a:t>ki</a:t>
            </a:r>
            <a:r>
              <a:rPr lang="en-US" sz="6300" u="sng" dirty="0">
                <a:latin typeface="+mj-lt"/>
              </a:rPr>
              <a:t> </a:t>
            </a:r>
            <a:r>
              <a:rPr lang="en-US" sz="6300" u="sng" dirty="0" err="1">
                <a:latin typeface="+mj-lt"/>
              </a:rPr>
              <a:t>szűz</a:t>
            </a:r>
            <a:r>
              <a:rPr lang="en-US" sz="6300" u="sng" dirty="0">
                <a:latin typeface="+mj-lt"/>
              </a:rPr>
              <a:t> Anya </a:t>
            </a:r>
            <a:r>
              <a:rPr lang="en-US" sz="6300" u="sng" dirty="0" err="1">
                <a:latin typeface="+mj-lt"/>
              </a:rPr>
              <a:t>vagy</a:t>
            </a:r>
            <a:r>
              <a:rPr lang="en-US" sz="6300" dirty="0">
                <a:latin typeface="+mj-lt"/>
              </a:rPr>
              <a:t>, </a:t>
            </a:r>
            <a:r>
              <a:rPr lang="en-US" sz="6300" dirty="0" err="1">
                <a:latin typeface="+mj-lt"/>
              </a:rPr>
              <a:t>és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szülted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Uradat</a:t>
            </a:r>
            <a:r>
              <a:rPr lang="en-US" sz="6300" dirty="0">
                <a:latin typeface="+mj-lt"/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dirty="0" err="1">
                <a:latin typeface="+mj-lt"/>
              </a:rPr>
              <a:t>Az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ki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örökkén</a:t>
            </a:r>
            <a:r>
              <a:rPr lang="en-US" sz="6300" dirty="0">
                <a:latin typeface="+mj-lt"/>
              </a:rPr>
              <a:t> volt, </a:t>
            </a:r>
            <a:r>
              <a:rPr lang="en-US" sz="6300" u="sng" dirty="0">
                <a:latin typeface="+mj-lt"/>
              </a:rPr>
              <a:t>s </a:t>
            </a:r>
            <a:r>
              <a:rPr lang="en-US" sz="6300" u="sng" dirty="0" err="1">
                <a:latin typeface="+mj-lt"/>
              </a:rPr>
              <a:t>imádod</a:t>
            </a:r>
            <a:r>
              <a:rPr lang="en-US" sz="6300" u="sng" dirty="0">
                <a:latin typeface="+mj-lt"/>
              </a:rPr>
              <a:t> </a:t>
            </a:r>
            <a:r>
              <a:rPr lang="en-US" sz="6300" u="sng" dirty="0" err="1">
                <a:latin typeface="+mj-lt"/>
              </a:rPr>
              <a:t>fiadat</a:t>
            </a:r>
            <a:endParaRPr lang="en-US" sz="6300" u="sng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dirty="0" err="1">
                <a:latin typeface="+mj-lt"/>
              </a:rPr>
              <a:t>Ugy</a:t>
            </a:r>
            <a:r>
              <a:rPr lang="en-US" sz="6300" dirty="0">
                <a:latin typeface="+mj-lt"/>
              </a:rPr>
              <a:t>, mint </a:t>
            </a:r>
            <a:r>
              <a:rPr lang="en-US" sz="6300" dirty="0" err="1">
                <a:latin typeface="+mj-lt"/>
              </a:rPr>
              <a:t>Istenedet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és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nagy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monárchádat</a:t>
            </a:r>
            <a:r>
              <a:rPr lang="en-US" sz="6300" dirty="0">
                <a:latin typeface="+mj-lt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dirty="0" err="1">
                <a:latin typeface="+mj-lt"/>
              </a:rPr>
              <a:t>Szentséges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királyné</a:t>
            </a:r>
            <a:r>
              <a:rPr lang="en-US" sz="6300" dirty="0">
                <a:latin typeface="+mj-lt"/>
              </a:rPr>
              <a:t>! </a:t>
            </a:r>
            <a:r>
              <a:rPr lang="en-US" sz="6300" dirty="0" err="1">
                <a:latin typeface="+mj-lt"/>
              </a:rPr>
              <a:t>hivom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irgalmadat</a:t>
            </a:r>
            <a:r>
              <a:rPr lang="en-US" sz="6300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6300" dirty="0" smtClean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dirty="0" smtClean="0">
                <a:latin typeface="+mj-lt"/>
              </a:rPr>
              <a:t>5</a:t>
            </a:r>
            <a:r>
              <a:rPr lang="en-US" sz="6300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dirty="0" err="1">
                <a:latin typeface="+mj-lt"/>
              </a:rPr>
              <a:t>Adj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pennámnak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erőt</a:t>
            </a:r>
            <a:r>
              <a:rPr lang="en-US" sz="6300" dirty="0">
                <a:latin typeface="+mj-lt"/>
              </a:rPr>
              <a:t>, </a:t>
            </a:r>
            <a:r>
              <a:rPr lang="en-US" sz="6300" dirty="0" err="1">
                <a:latin typeface="+mj-lt"/>
              </a:rPr>
              <a:t>ugy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irhassak</a:t>
            </a:r>
            <a:r>
              <a:rPr lang="en-US" sz="6300" dirty="0">
                <a:latin typeface="+mj-lt"/>
              </a:rPr>
              <a:t> mint volt,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dirty="0" err="1">
                <a:latin typeface="+mj-lt"/>
              </a:rPr>
              <a:t>Arrol</a:t>
            </a:r>
            <a:r>
              <a:rPr lang="en-US" sz="6300" dirty="0">
                <a:latin typeface="+mj-lt"/>
              </a:rPr>
              <a:t>, </a:t>
            </a:r>
            <a:r>
              <a:rPr lang="en-US" sz="6300" dirty="0" err="1">
                <a:latin typeface="+mj-lt"/>
              </a:rPr>
              <a:t>ki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fiad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szent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nevéjért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bátran</a:t>
            </a:r>
            <a:r>
              <a:rPr lang="en-US" sz="6300" dirty="0">
                <a:latin typeface="+mj-lt"/>
              </a:rPr>
              <a:t> holt,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dirty="0" err="1">
                <a:latin typeface="+mj-lt"/>
              </a:rPr>
              <a:t>Megvetvén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világot</a:t>
            </a:r>
            <a:r>
              <a:rPr lang="en-US" sz="6300" dirty="0">
                <a:latin typeface="+mj-lt"/>
              </a:rPr>
              <a:t>, </a:t>
            </a:r>
            <a:r>
              <a:rPr lang="en-US" sz="6300" dirty="0" err="1">
                <a:latin typeface="+mj-lt"/>
              </a:rPr>
              <a:t>kiben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sok</a:t>
            </a:r>
            <a:r>
              <a:rPr lang="en-US" sz="6300" dirty="0">
                <a:latin typeface="+mj-lt"/>
              </a:rPr>
              <a:t> java volt;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u="sng" dirty="0" err="1">
                <a:latin typeface="+mj-lt"/>
              </a:rPr>
              <a:t>Kiért</a:t>
            </a:r>
            <a:r>
              <a:rPr lang="en-US" sz="6300" u="sng" dirty="0">
                <a:latin typeface="+mj-lt"/>
              </a:rPr>
              <a:t> </a:t>
            </a:r>
            <a:r>
              <a:rPr lang="en-US" sz="6300" u="sng" dirty="0" err="1">
                <a:latin typeface="+mj-lt"/>
              </a:rPr>
              <a:t>él</a:t>
            </a:r>
            <a:r>
              <a:rPr lang="en-US" sz="6300" u="sng" dirty="0">
                <a:latin typeface="+mj-lt"/>
              </a:rPr>
              <a:t> </a:t>
            </a:r>
            <a:r>
              <a:rPr lang="en-US" sz="6300" u="sng" dirty="0" err="1">
                <a:latin typeface="+mj-lt"/>
              </a:rPr>
              <a:t>szent</a:t>
            </a:r>
            <a:r>
              <a:rPr lang="en-US" sz="6300" u="sng" dirty="0">
                <a:latin typeface="+mj-lt"/>
              </a:rPr>
              <a:t> </a:t>
            </a:r>
            <a:r>
              <a:rPr lang="en-US" sz="6300" u="sng" dirty="0" err="1">
                <a:latin typeface="+mj-lt"/>
              </a:rPr>
              <a:t>lelke</a:t>
            </a:r>
            <a:r>
              <a:rPr lang="en-US" sz="6300" u="sng" dirty="0">
                <a:latin typeface="+mj-lt"/>
              </a:rPr>
              <a:t>, ha teste meg is holt.</a:t>
            </a:r>
            <a:br>
              <a:rPr lang="en-US" sz="6300" u="sng" dirty="0">
                <a:latin typeface="+mj-lt"/>
              </a:rPr>
            </a:br>
            <a:r>
              <a:rPr lang="en-US" sz="6300" dirty="0">
                <a:latin typeface="+mj-lt"/>
              </a:rPr>
              <a:t/>
            </a:r>
            <a:br>
              <a:rPr lang="en-US" sz="6300" dirty="0">
                <a:latin typeface="+mj-lt"/>
              </a:rPr>
            </a:br>
            <a:r>
              <a:rPr lang="en-US" sz="6300" dirty="0" err="1">
                <a:latin typeface="+mj-lt"/>
              </a:rPr>
              <a:t>Melyik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eposzi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kellékre</a:t>
            </a:r>
            <a:r>
              <a:rPr lang="en-US" sz="6300" dirty="0">
                <a:latin typeface="+mj-lt"/>
              </a:rPr>
              <a:t> </a:t>
            </a:r>
            <a:r>
              <a:rPr lang="en-US" sz="6300" dirty="0" err="1">
                <a:latin typeface="+mj-lt"/>
              </a:rPr>
              <a:t>ismer</a:t>
            </a:r>
            <a:r>
              <a:rPr lang="en-US" sz="6300" dirty="0">
                <a:latin typeface="+mj-lt"/>
              </a:rPr>
              <a:t>? </a:t>
            </a:r>
            <a:endParaRPr lang="hu-HU" sz="6300" dirty="0" smtClean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300" dirty="0" err="1" smtClean="0">
                <a:latin typeface="+mj-lt"/>
              </a:rPr>
              <a:t>Kihez</a:t>
            </a:r>
            <a:r>
              <a:rPr lang="en-US" sz="6300" dirty="0" smtClean="0">
                <a:latin typeface="+mj-lt"/>
              </a:rPr>
              <a:t> </a:t>
            </a:r>
            <a:r>
              <a:rPr lang="en-US" sz="6300" dirty="0" err="1" smtClean="0">
                <a:latin typeface="+mj-lt"/>
              </a:rPr>
              <a:t>beszél</a:t>
            </a:r>
            <a:r>
              <a:rPr lang="hu-HU" sz="6300" dirty="0">
                <a:latin typeface="+mj-lt"/>
              </a:rPr>
              <a:t> </a:t>
            </a:r>
            <a:r>
              <a:rPr lang="en-US" sz="6300" dirty="0" err="1" smtClean="0">
                <a:latin typeface="+mj-lt"/>
              </a:rPr>
              <a:t>Zrínyi</a:t>
            </a:r>
            <a:r>
              <a:rPr lang="en-US" sz="6300" dirty="0" smtClean="0">
                <a:latin typeface="+mj-lt"/>
              </a:rPr>
              <a:t>?</a:t>
            </a:r>
            <a:endParaRPr lang="en-US" sz="1100" dirty="0"/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761E4C91-06F2-4C1E-96C6-C2F6D16CDC89}"/>
              </a:ext>
            </a:extLst>
          </p:cNvPr>
          <p:cNvSpPr/>
          <p:nvPr/>
        </p:nvSpPr>
        <p:spPr>
          <a:xfrm>
            <a:off x="8675075" y="6488668"/>
            <a:ext cx="177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/>
              <a:t>Kép: freepik.com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89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szmán ser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3" r="20835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Freeform: Shape 70">
            <a:extLst>
              <a:ext uri="{FF2B5EF4-FFF2-40B4-BE49-F238E27FC236}">
                <a16:creationId xmlns=""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000">
              <a:latin typeface="+mj-lt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=""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000">
              <a:latin typeface="+mj-lt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04671" y="1105469"/>
            <a:ext cx="4941035" cy="494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latin typeface="+mj-lt"/>
              </a:rPr>
              <a:t>87.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u="sng" dirty="0" err="1">
                <a:latin typeface="+mj-lt"/>
              </a:rPr>
              <a:t>Ezek</a:t>
            </a:r>
            <a:r>
              <a:rPr lang="en-US" sz="3000" u="sng" dirty="0">
                <a:latin typeface="+mj-lt"/>
              </a:rPr>
              <a:t> </a:t>
            </a:r>
            <a:r>
              <a:rPr lang="en-US" sz="3000" u="sng" dirty="0" err="1">
                <a:latin typeface="+mj-lt"/>
              </a:rPr>
              <a:t>húszezeren</a:t>
            </a:r>
            <a:r>
              <a:rPr lang="en-US" sz="3000" u="sng" dirty="0">
                <a:latin typeface="+mj-lt"/>
              </a:rPr>
              <a:t> </a:t>
            </a:r>
            <a:r>
              <a:rPr lang="en-US" sz="3000" u="sng" dirty="0" err="1">
                <a:latin typeface="+mj-lt"/>
              </a:rPr>
              <a:t>jó</a:t>
            </a:r>
            <a:r>
              <a:rPr lang="en-US" sz="3000" u="sng" dirty="0">
                <a:latin typeface="+mj-lt"/>
              </a:rPr>
              <a:t> </a:t>
            </a:r>
            <a:r>
              <a:rPr lang="en-US" sz="3000" u="sng" dirty="0" err="1">
                <a:latin typeface="+mj-lt"/>
              </a:rPr>
              <a:t>lovasok</a:t>
            </a:r>
            <a:r>
              <a:rPr lang="en-US" sz="3000" u="sng" dirty="0">
                <a:latin typeface="+mj-lt"/>
              </a:rPr>
              <a:t> </a:t>
            </a:r>
            <a:r>
              <a:rPr lang="en-US" sz="3000" u="sng" dirty="0" err="1">
                <a:latin typeface="+mj-lt"/>
              </a:rPr>
              <a:t>vóltak</a:t>
            </a:r>
            <a:r>
              <a:rPr lang="en-US" sz="3000" u="sng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>
                <a:latin typeface="+mj-lt"/>
              </a:rPr>
              <a:t>Mert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Tommembejtől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vitézséget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tanúltak</a:t>
            </a:r>
            <a:r>
              <a:rPr lang="en-US" sz="3000" dirty="0">
                <a:latin typeface="+mj-lt"/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>
                <a:latin typeface="+mj-lt"/>
              </a:rPr>
              <a:t>És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noha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külömb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nemzetekbűl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állottak</a:t>
            </a:r>
            <a:r>
              <a:rPr lang="en-US" sz="3000" dirty="0">
                <a:latin typeface="+mj-lt"/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latin typeface="+mj-lt"/>
              </a:rPr>
              <a:t>De </a:t>
            </a:r>
            <a:r>
              <a:rPr lang="en-US" sz="3000" dirty="0" err="1">
                <a:latin typeface="+mj-lt"/>
              </a:rPr>
              <a:t>okos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vezér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alatt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eggyessek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voltak</a:t>
            </a:r>
            <a:r>
              <a:rPr lang="en-US" sz="3000" dirty="0" smtClean="0">
                <a:latin typeface="+mj-lt"/>
              </a:rPr>
              <a:t>.</a:t>
            </a:r>
            <a:endParaRPr lang="hu-HU" sz="3000" dirty="0" smtClean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latin typeface="+mj-lt"/>
              </a:rPr>
              <a:t>88.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>
                <a:latin typeface="+mj-lt"/>
              </a:rPr>
              <a:t>Nem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messzi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cirkasok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ugyan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szomszéd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népek</a:t>
            </a:r>
            <a:endParaRPr lang="en-US" sz="30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>
                <a:latin typeface="+mj-lt"/>
              </a:rPr>
              <a:t>Mamelukoktul</a:t>
            </a:r>
            <a:r>
              <a:rPr lang="en-US" sz="3000" dirty="0">
                <a:latin typeface="+mj-lt"/>
              </a:rPr>
              <a:t>, </a:t>
            </a:r>
            <a:r>
              <a:rPr lang="en-US" sz="3000" u="sng" dirty="0" err="1">
                <a:latin typeface="+mj-lt"/>
              </a:rPr>
              <a:t>rendelt</a:t>
            </a:r>
            <a:r>
              <a:rPr lang="en-US" sz="3000" u="sng" dirty="0">
                <a:latin typeface="+mj-lt"/>
              </a:rPr>
              <a:t> </a:t>
            </a:r>
            <a:r>
              <a:rPr lang="en-US" sz="3000" u="sng" dirty="0" err="1">
                <a:latin typeface="+mj-lt"/>
              </a:rPr>
              <a:t>seregben</a:t>
            </a:r>
            <a:r>
              <a:rPr lang="en-US" sz="3000" u="sng" dirty="0">
                <a:latin typeface="+mj-lt"/>
              </a:rPr>
              <a:t> </a:t>
            </a:r>
            <a:r>
              <a:rPr lang="en-US" sz="3000" u="sng" dirty="0" err="1">
                <a:latin typeface="+mj-lt"/>
              </a:rPr>
              <a:t>jünnek</a:t>
            </a:r>
            <a:r>
              <a:rPr lang="en-US" sz="3000" dirty="0">
                <a:latin typeface="+mj-lt"/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>
                <a:latin typeface="+mj-lt"/>
              </a:rPr>
              <a:t>Ezek</a:t>
            </a:r>
            <a:r>
              <a:rPr lang="en-US" sz="3000" dirty="0">
                <a:latin typeface="+mj-lt"/>
              </a:rPr>
              <a:t> de </a:t>
            </a:r>
            <a:r>
              <a:rPr lang="en-US" sz="3000" dirty="0" err="1">
                <a:latin typeface="+mj-lt"/>
              </a:rPr>
              <a:t>lehetnek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ötvenkétezerek</a:t>
            </a:r>
            <a:r>
              <a:rPr lang="en-US" sz="3000" dirty="0">
                <a:latin typeface="+mj-lt"/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>
                <a:latin typeface="+mj-lt"/>
              </a:rPr>
              <a:t>Mert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zincsiek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geták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barstok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vannak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vélek</a:t>
            </a:r>
            <a:r>
              <a:rPr lang="en-US" sz="3000" dirty="0">
                <a:latin typeface="+mj-lt"/>
              </a:rPr>
              <a:t>.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/>
            </a:r>
            <a:br>
              <a:rPr lang="en-US" sz="3000" dirty="0">
                <a:latin typeface="+mj-lt"/>
              </a:rPr>
            </a:br>
            <a:r>
              <a:rPr lang="en-US" sz="3000" dirty="0" err="1">
                <a:latin typeface="+mj-lt"/>
              </a:rPr>
              <a:t>Melyik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eposzi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kellékre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ismer</a:t>
            </a:r>
            <a:r>
              <a:rPr lang="en-US" sz="3000" dirty="0">
                <a:latin typeface="+mj-lt"/>
              </a:rPr>
              <a:t>? 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/>
            </a:r>
            <a:br>
              <a:rPr lang="en-US" sz="3000" dirty="0">
                <a:latin typeface="+mj-lt"/>
              </a:rPr>
            </a:br>
            <a:endParaRPr lang="en-US" sz="3000" dirty="0">
              <a:latin typeface="+mj-lt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5048AC4D-EB58-4BCE-8E3F-74FB5B9C5300}"/>
              </a:ext>
            </a:extLst>
          </p:cNvPr>
          <p:cNvSpPr/>
          <p:nvPr/>
        </p:nvSpPr>
        <p:spPr>
          <a:xfrm>
            <a:off x="10450433" y="6488668"/>
            <a:ext cx="27370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>
                <a:latin typeface="+mj-lt"/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14033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566928"/>
            <a:ext cx="11094720" cy="56100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4300" dirty="0">
                <a:solidFill>
                  <a:schemeClr val="bg1"/>
                </a:solidFill>
                <a:latin typeface="+mj-lt"/>
              </a:rPr>
              <a:t>Eposzi </a:t>
            </a:r>
            <a:r>
              <a:rPr lang="hu-HU" sz="4300" dirty="0" smtClean="0">
                <a:solidFill>
                  <a:schemeClr val="bg1"/>
                </a:solidFill>
                <a:latin typeface="+mj-lt"/>
              </a:rPr>
              <a:t>kellékek a Szigeti veszedelemben</a:t>
            </a:r>
          </a:p>
          <a:p>
            <a:pPr marL="0" indent="0">
              <a:buNone/>
            </a:pPr>
            <a:endParaRPr lang="hu-HU" sz="43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1. „Fegyvert s vitézt éneklek” </a:t>
            </a:r>
            <a:r>
              <a:rPr lang="hu-HU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PROPOZÍCIÓ (témamegjelölés)</a:t>
            </a: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2. Zrínyi Miklós segítséget kér Szűz Máriától, hogy segítsen megírni a művét. </a:t>
            </a:r>
            <a:r>
              <a:rPr lang="hu-HU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hu-HU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INVOKÁCIÓ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3. Seregszemle: Milyen a török sereg? Milyen a magyar sereg?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3. „Szép szemű Cumilla”  ÁLLANDÓ JELZŐK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4. Hosszú körmondatok, különös (díszes) szórend</a:t>
            </a: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41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8/84/Zr%C3%ADnyi_Mikl%C3%B3s_horv%C3%A1t_b%C3%A1n.jpg/200px-Zr%C3%ADnyi_Mikl%C3%B3s_horv%C3%A1t_b%C3%A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9" y="641350"/>
            <a:ext cx="3228975" cy="4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upload.wikimedia.org/wikipedia/commons/thumb/3/36/Melchior_Lorck_-_Portrait_of_Sultan_Suleyman_the_Magnificent_-_WGA13462.jpg/800px-Melchior_Lorck_-_Portrait_of_Sultan_Suleyman_the_Magnificent_-_WGA13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58" y="641350"/>
            <a:ext cx="3217334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7175" y="5376466"/>
            <a:ext cx="5358001" cy="127981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Zrínyi Miklós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4324" y="5376465"/>
            <a:ext cx="5358001" cy="1279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I. Szulejmán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5057750" y="2465127"/>
            <a:ext cx="1793426" cy="919517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D43B7347-4305-4C1A-B760-FC48B417E66E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37808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2012" y="432937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 err="1">
                <a:latin typeface="+mj-lt"/>
                <a:ea typeface="+mj-ea"/>
                <a:cs typeface="+mj-cs"/>
              </a:rPr>
              <a:t>Ezen</a:t>
            </a:r>
            <a:r>
              <a:rPr lang="en-US" dirty="0">
                <a:latin typeface="+mj-lt"/>
                <a:ea typeface="+mj-ea"/>
                <a:cs typeface="+mj-cs"/>
              </a:rPr>
              <a:t> a </a:t>
            </a:r>
            <a:r>
              <a:rPr lang="en-US" dirty="0" err="1">
                <a:latin typeface="+mj-lt"/>
                <a:ea typeface="+mj-ea"/>
                <a:cs typeface="+mj-cs"/>
              </a:rPr>
              <a:t>képen</a:t>
            </a:r>
            <a:r>
              <a:rPr lang="en-US" dirty="0">
                <a:latin typeface="+mj-lt"/>
                <a:ea typeface="+mj-ea"/>
                <a:cs typeface="+mj-cs"/>
              </a:rPr>
              <a:t> a </a:t>
            </a:r>
            <a:r>
              <a:rPr lang="en-US" dirty="0" err="1">
                <a:latin typeface="+mj-lt"/>
                <a:ea typeface="+mj-ea"/>
                <a:cs typeface="+mj-cs"/>
              </a:rPr>
              <a:t>törökök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ostromolják</a:t>
            </a:r>
            <a:r>
              <a:rPr lang="en-US" dirty="0">
                <a:latin typeface="+mj-lt"/>
                <a:ea typeface="+mj-ea"/>
                <a:cs typeface="+mj-cs"/>
              </a:rPr>
              <a:t> Eger </a:t>
            </a:r>
            <a:r>
              <a:rPr lang="en-US" dirty="0" err="1">
                <a:latin typeface="+mj-lt"/>
                <a:ea typeface="+mj-ea"/>
                <a:cs typeface="+mj-cs"/>
              </a:rPr>
              <a:t>várát</a:t>
            </a:r>
            <a:r>
              <a:rPr lang="en-US" dirty="0">
                <a:latin typeface="+mj-lt"/>
                <a:ea typeface="+mj-ea"/>
                <a:cs typeface="+mj-cs"/>
              </a:rPr>
              <a:t> 1552-ben.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32012" y="1282890"/>
            <a:ext cx="6350768" cy="4372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000" dirty="0" err="1">
                <a:latin typeface="Candara" panose="020E0502030303020204" pitchFamily="34" charset="0"/>
              </a:rPr>
              <a:t>Téma</a:t>
            </a:r>
            <a:r>
              <a:rPr lang="en-US" sz="5000" dirty="0">
                <a:latin typeface="Candara" panose="020E0502030303020204" pitchFamily="34" charset="0"/>
              </a:rPr>
              <a:t>: </a:t>
            </a:r>
            <a:endParaRPr lang="hu-HU" sz="50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andara" panose="020E0502030303020204" pitchFamily="34" charset="0"/>
              </a:rPr>
              <a:t>1566 </a:t>
            </a:r>
            <a:r>
              <a:rPr lang="en-US" sz="5000" dirty="0">
                <a:latin typeface="Candara" panose="020E0502030303020204" pitchFamily="34" charset="0"/>
              </a:rPr>
              <a:t>– </a:t>
            </a:r>
            <a:r>
              <a:rPr lang="en-US" sz="5000" dirty="0" err="1">
                <a:latin typeface="Candara" panose="020E0502030303020204" pitchFamily="34" charset="0"/>
              </a:rPr>
              <a:t>Szigetvár</a:t>
            </a:r>
            <a:r>
              <a:rPr lang="en-US" sz="5000" dirty="0">
                <a:latin typeface="Candara" panose="020E0502030303020204" pitchFamily="34" charset="0"/>
              </a:rPr>
              <a:t> </a:t>
            </a:r>
            <a:r>
              <a:rPr lang="en-US" sz="5000" dirty="0" err="1">
                <a:latin typeface="Candara" panose="020E0502030303020204" pitchFamily="34" charset="0"/>
              </a:rPr>
              <a:t>ostroma</a:t>
            </a:r>
            <a:endParaRPr lang="en-US" sz="5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andara" panose="020E0502030303020204" pitchFamily="34" charset="0"/>
              </a:rPr>
              <a:t>Mit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jelent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az</a:t>
            </a:r>
            <a:r>
              <a:rPr lang="en-US" sz="2400" dirty="0">
                <a:latin typeface="Candara" panose="020E0502030303020204" pitchFamily="34" charset="0"/>
              </a:rPr>
              <a:t> a </a:t>
            </a:r>
            <a:r>
              <a:rPr lang="en-US" sz="2400" dirty="0" err="1">
                <a:latin typeface="Candara" panose="020E0502030303020204" pitchFamily="34" charset="0"/>
              </a:rPr>
              <a:t>szó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hogy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i="1" dirty="0" err="1">
                <a:latin typeface="Candara" panose="020E0502030303020204" pitchFamily="34" charset="0"/>
              </a:rPr>
              <a:t>ostrom</a:t>
            </a:r>
            <a:r>
              <a:rPr lang="en-US" sz="2400" dirty="0">
                <a:latin typeface="Candara" panose="020E0502030303020204" pitchFamily="34" charset="0"/>
              </a:rPr>
              <a:t>?</a:t>
            </a:r>
          </a:p>
          <a:p>
            <a:pPr marL="0"/>
            <a:endParaRPr lang="en-US" sz="1800" dirty="0"/>
          </a:p>
        </p:txBody>
      </p:sp>
      <p:sp>
        <p:nvSpPr>
          <p:cNvPr id="2054" name="Freeform: Shape 72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Image result for ostrom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27183" b="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B08C149A-AD45-46F3-A012-4D3B79F2D9CB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091631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516431" y="420624"/>
            <a:ext cx="10878312" cy="57563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  <a:latin typeface="+mj-lt"/>
              </a:rPr>
              <a:t>Történet:</a:t>
            </a:r>
          </a:p>
          <a:p>
            <a:pPr marL="0" indent="0">
              <a:buNone/>
            </a:pPr>
            <a:endParaRPr lang="hu-HU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A magyarok rossz életet élnek: önzőek, nem segítenek egymásnak, csak magukkal törődnek.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Isten megharagszik, és megbünteti a magyarokat: megharagítja Szulejmánt.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Zrínyi Miklós beszélget Istennel: Isten elmondja neki, hogy meg fog halni az ostromban. 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A magyar seregben kevés katona van, de jók (erkölcsösek), az oszmán sereg nagyon nagy, és erős, de széthúzás, veszekedés, erkölcstelenség van a táborban.</a:t>
            </a:r>
          </a:p>
          <a:p>
            <a:pPr marL="0" indent="0">
              <a:buNone/>
            </a:pPr>
            <a:endParaRPr lang="hu-H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4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75488" y="420624"/>
            <a:ext cx="10878312" cy="575633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A magyar és a török táborban is vannak nagyon jó katonák, igazi hősök.</a:t>
            </a:r>
          </a:p>
          <a:p>
            <a:pPr marL="0" indent="0" algn="just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A török táborban megismerhetjük a szultán lánya, Kumilla és Delimán, egy török hős szerelmét.</a:t>
            </a:r>
          </a:p>
          <a:p>
            <a:pPr marL="0" indent="0" algn="just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Bár a török hadsereg nagyobb, és erősebb, a magyarok is nagyon jól küzdenek.</a:t>
            </a:r>
          </a:p>
          <a:p>
            <a:pPr marL="0" indent="0" algn="just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A törökök már majdnem hazaindulnak, amikor történik egy </a:t>
            </a:r>
            <a:r>
              <a:rPr lang="hu-HU" i="1" dirty="0">
                <a:solidFill>
                  <a:schemeClr val="bg1"/>
                </a:solidFill>
                <a:latin typeface="+mj-lt"/>
              </a:rPr>
              <a:t>véletlen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: a törökök elfogják a magyar postagalambot, és megtudják, hogy a magyaroknak kevés erejük maradt.</a:t>
            </a:r>
          </a:p>
          <a:p>
            <a:pPr marL="0" indent="0" algn="just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bg1"/>
                </a:solidFill>
                <a:latin typeface="+mj-lt"/>
              </a:rPr>
              <a:t>A hős magyarok </a:t>
            </a:r>
            <a:r>
              <a:rPr lang="hu-HU" dirty="0">
                <a:solidFill>
                  <a:schemeClr val="bg1"/>
                </a:solidFill>
                <a:latin typeface="+mj-lt"/>
                <a:hlinkClick r:id="rId2"/>
              </a:rPr>
              <a:t>kitörnek a várból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, és megölnek még sok török katonát. Zrínyi Miklós megöli a szultánt.</a:t>
            </a:r>
          </a:p>
          <a:p>
            <a:pPr marL="0" indent="0" algn="just">
              <a:buNone/>
            </a:pPr>
            <a:endParaRPr lang="hu-H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384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673E9FC8-2143-48A2-9DEE-AABBC7E30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Image result for SzigetvÃ¡r ostr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2" b="10584"/>
          <a:stretch/>
        </p:blipFill>
        <p:spPr bwMode="auto"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93DF984-8788-4AFE-BD9A-62FE1920868C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05536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73E9FC8-2143-48A2-9DEE-AABBC7E30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9" b="33612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5" name="Dikdörtgen 3">
            <a:extLst>
              <a:ext uri="{FF2B5EF4-FFF2-40B4-BE49-F238E27FC236}">
                <a16:creationId xmlns="" xmlns:a16="http://schemas.microsoft.com/office/drawing/2014/main" id="{A93DF984-8788-4AFE-BD9A-62FE1920868C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422060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73E9FC8-2143-48A2-9DEE-AABBC7E30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2" r="1" b="25807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5" name="Dikdörtgen 3">
            <a:extLst>
              <a:ext uri="{FF2B5EF4-FFF2-40B4-BE49-F238E27FC236}">
                <a16:creationId xmlns="" xmlns:a16="http://schemas.microsoft.com/office/drawing/2014/main" id="{A93DF984-8788-4AFE-BD9A-62FE1920868C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34440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134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Dikdörtgen 3">
            <a:extLst>
              <a:ext uri="{FF2B5EF4-FFF2-40B4-BE49-F238E27FC236}">
                <a16:creationId xmlns="" xmlns:a16="http://schemas.microsoft.com/office/drawing/2014/main" id="{A93DF984-8788-4AFE-BD9A-62FE1920868C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82841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437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Wingdings</vt:lpstr>
      <vt:lpstr>Office Theme</vt:lpstr>
      <vt:lpstr>Szigeti Veszedelem</vt:lpstr>
      <vt:lpstr>Zrínyi Miklós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Barokk</dc:title>
  <dc:creator>Yakup Yildizlar</dc:creator>
  <cp:lastModifiedBy>Éva Tóth</cp:lastModifiedBy>
  <cp:revision>19</cp:revision>
  <dcterms:created xsi:type="dcterms:W3CDTF">2020-05-09T18:36:26Z</dcterms:created>
  <dcterms:modified xsi:type="dcterms:W3CDTF">2020-05-11T20:06:11Z</dcterms:modified>
</cp:coreProperties>
</file>