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sldIdLst>
    <p:sldId id="306" r:id="rId2"/>
    <p:sldId id="300" r:id="rId3"/>
    <p:sldId id="314" r:id="rId4"/>
    <p:sldId id="318" r:id="rId5"/>
    <p:sldId id="319" r:id="rId6"/>
    <p:sldId id="320" r:id="rId7"/>
    <p:sldId id="357" r:id="rId8"/>
    <p:sldId id="358" r:id="rId9"/>
    <p:sldId id="359" r:id="rId10"/>
    <p:sldId id="360" r:id="rId11"/>
    <p:sldId id="316" r:id="rId12"/>
    <p:sldId id="317" r:id="rId13"/>
    <p:sldId id="361" r:id="rId14"/>
    <p:sldId id="362" r:id="rId15"/>
    <p:sldId id="363" r:id="rId16"/>
    <p:sldId id="315" r:id="rId17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0" d="100"/>
          <a:sy n="70" d="100"/>
        </p:scale>
        <p:origin x="714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B3055E0-77D4-47F9-BE66-7880A78952C0}" type="datetimeFigureOut">
              <a:rPr lang="hu-HU" smtClean="0"/>
              <a:t>2020. 05. 11.</a:t>
            </a:fld>
            <a:endParaRPr lang="hu-H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hu-H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D4AFAB-A96D-4067-A2DB-3F59D3A294A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789794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2496718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82914867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282926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790802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184322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36521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577646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2623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562181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64310882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993737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tr-TR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tr-TR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116AADA-84F7-4760-A3B8-BE377875D011}" type="datetimeFigureOut">
              <a:rPr lang="tr-TR" smtClean="0"/>
              <a:t>11.05.2020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77FEA-8792-4788-9F10-1C69117C8C0A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825902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mek.oszk.hu/01100/01136/01136.htm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youtube.com/watch?v=Y0qEkZPS7uo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69264" y="922298"/>
            <a:ext cx="10555985" cy="2285937"/>
          </a:xfrm>
        </p:spPr>
        <p:txBody>
          <a:bodyPr>
            <a:normAutofit/>
          </a:bodyPr>
          <a:lstStyle/>
          <a:p>
            <a:r>
              <a:rPr lang="hu-HU" sz="8000" dirty="0">
                <a:solidFill>
                  <a:schemeClr val="bg1"/>
                </a:solidFill>
              </a:rPr>
              <a:t>Szigeti Veszedelem</a:t>
            </a:r>
            <a:endParaRPr lang="tr-TR" sz="8000" dirty="0">
              <a:solidFill>
                <a:schemeClr val="bg1"/>
              </a:solidFill>
            </a:endParaRPr>
          </a:p>
        </p:txBody>
      </p:sp>
      <p:sp>
        <p:nvSpPr>
          <p:cNvPr id="4" name="Title 1"/>
          <p:cNvSpPr txBox="1">
            <a:spLocks/>
          </p:cNvSpPr>
          <p:nvPr/>
        </p:nvSpPr>
        <p:spPr>
          <a:xfrm>
            <a:off x="5733668" y="3446423"/>
            <a:ext cx="5791581" cy="228593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50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>
                <a:solidFill>
                  <a:schemeClr val="bg1"/>
                </a:solidFill>
              </a:rPr>
              <a:t>Szigeti=szigetvári</a:t>
            </a:r>
            <a:br>
              <a:rPr lang="hu-HU" dirty="0">
                <a:solidFill>
                  <a:schemeClr val="bg1"/>
                </a:solidFill>
              </a:rPr>
            </a:br>
            <a:r>
              <a:rPr lang="hu-HU" dirty="0">
                <a:solidFill>
                  <a:schemeClr val="bg1"/>
                </a:solidFill>
              </a:rPr>
              <a:t> Veszedelem=veszély</a:t>
            </a:r>
            <a:endParaRPr lang="tr-TR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075541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="" xmlns:a16="http://schemas.microsoft.com/office/drawing/2014/main" id="{673E9FC8-2143-48A2-9DEE-AABBC7E301A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265888"/>
          </a:xfrm>
          <a:custGeom>
            <a:avLst/>
            <a:gdLst>
              <a:gd name="connsiteX0" fmla="*/ 0 w 12188952"/>
              <a:gd name="connsiteY0" fmla="*/ 0 h 6265888"/>
              <a:gd name="connsiteX1" fmla="*/ 12188952 w 12188952"/>
              <a:gd name="connsiteY1" fmla="*/ 0 h 6265888"/>
              <a:gd name="connsiteX2" fmla="*/ 12188952 w 12188952"/>
              <a:gd name="connsiteY2" fmla="*/ 5061023 h 6265888"/>
              <a:gd name="connsiteX3" fmla="*/ 12188400 w 12188952"/>
              <a:gd name="connsiteY3" fmla="*/ 5061281 h 6265888"/>
              <a:gd name="connsiteX4" fmla="*/ 6096000 w 12188952"/>
              <a:gd name="connsiteY4" fmla="*/ 6265888 h 6265888"/>
              <a:gd name="connsiteX5" fmla="*/ 3601 w 12188952"/>
              <a:gd name="connsiteY5" fmla="*/ 5061281 h 6265888"/>
              <a:gd name="connsiteX6" fmla="*/ 0 w 12188952"/>
              <a:gd name="connsiteY6" fmla="*/ 5059596 h 6265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8952" h="6265888">
                <a:moveTo>
                  <a:pt x="0" y="0"/>
                </a:moveTo>
                <a:lnTo>
                  <a:pt x="12188952" y="0"/>
                </a:lnTo>
                <a:lnTo>
                  <a:pt x="12188952" y="5061023"/>
                </a:lnTo>
                <a:lnTo>
                  <a:pt x="12188400" y="5061281"/>
                </a:lnTo>
                <a:cubicBezTo>
                  <a:pt x="10489511" y="5817852"/>
                  <a:pt x="8380622" y="6265888"/>
                  <a:pt x="6096000" y="6265888"/>
                </a:cubicBezTo>
                <a:cubicBezTo>
                  <a:pt x="3811379" y="6265888"/>
                  <a:pt x="1702489" y="5817852"/>
                  <a:pt x="3601" y="5061281"/>
                </a:cubicBezTo>
                <a:lnTo>
                  <a:pt x="0" y="5059596"/>
                </a:ln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3398" r="-1" b="40900"/>
          <a:stretch/>
        </p:blipFill>
        <p:spPr>
          <a:xfrm>
            <a:off x="1" y="10"/>
            <a:ext cx="12192000" cy="6003842"/>
          </a:xfrm>
          <a:custGeom>
            <a:avLst/>
            <a:gdLst/>
            <a:ahLst/>
            <a:cxnLst/>
            <a:rect l="l" t="t" r="r" b="b"/>
            <a:pathLst>
              <a:path w="12187427" h="6003852">
                <a:moveTo>
                  <a:pt x="0" y="0"/>
                </a:moveTo>
                <a:lnTo>
                  <a:pt x="12187427" y="0"/>
                </a:lnTo>
                <a:lnTo>
                  <a:pt x="12187427" y="4772371"/>
                </a:lnTo>
                <a:lnTo>
                  <a:pt x="11865111" y="4913285"/>
                </a:lnTo>
                <a:cubicBezTo>
                  <a:pt x="10225213" y="5601147"/>
                  <a:pt x="8237833" y="6003852"/>
                  <a:pt x="6096000" y="6003852"/>
                </a:cubicBezTo>
                <a:cubicBezTo>
                  <a:pt x="3811379" y="6003852"/>
                  <a:pt x="1702489" y="5545663"/>
                  <a:pt x="3601" y="4771946"/>
                </a:cubicBezTo>
                <a:lnTo>
                  <a:pt x="0" y="4770223"/>
                </a:lnTo>
                <a:close/>
              </a:path>
            </a:pathLst>
          </a:custGeom>
        </p:spPr>
      </p:pic>
      <p:sp>
        <p:nvSpPr>
          <p:cNvPr id="5" name="Dikdörtgen 3">
            <a:extLst>
              <a:ext uri="{FF2B5EF4-FFF2-40B4-BE49-F238E27FC236}">
                <a16:creationId xmlns="" xmlns:a16="http://schemas.microsoft.com/office/drawing/2014/main" id="{A93DF984-8788-4AFE-BD9A-62FE1920868C}"/>
              </a:ext>
            </a:extLst>
          </p:cNvPr>
          <p:cNvSpPr/>
          <p:nvPr/>
        </p:nvSpPr>
        <p:spPr>
          <a:xfrm>
            <a:off x="10450433" y="6488668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hu.wikipedia.org</a:t>
            </a:r>
          </a:p>
        </p:txBody>
      </p:sp>
    </p:spTree>
    <p:extLst>
      <p:ext uri="{BB962C8B-B14F-4D97-AF65-F5344CB8AC3E}">
        <p14:creationId xmlns:p14="http://schemas.microsoft.com/office/powerpoint/2010/main" val="206095730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hu-HU" sz="15000" dirty="0">
                <a:solidFill>
                  <a:schemeClr val="bg1"/>
                </a:solidFill>
                <a:latin typeface="+mj-lt"/>
              </a:rPr>
              <a:t>15 ének</a:t>
            </a:r>
          </a:p>
        </p:txBody>
      </p:sp>
      <p:sp>
        <p:nvSpPr>
          <p:cNvPr id="2" name="Rectangle 1"/>
          <p:cNvSpPr/>
          <p:nvPr/>
        </p:nvSpPr>
        <p:spPr>
          <a:xfrm>
            <a:off x="3911205" y="4378190"/>
            <a:ext cx="410561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hu-HU" dirty="0">
                <a:solidFill>
                  <a:schemeClr val="bg1"/>
                </a:solidFill>
                <a:latin typeface="+mj-lt"/>
              </a:rPr>
              <a:t>1566 (!!!!) négysoros + 1 ötsoros versszak</a:t>
            </a:r>
          </a:p>
        </p:txBody>
      </p:sp>
    </p:spTree>
    <p:extLst>
      <p:ext uri="{BB962C8B-B14F-4D97-AF65-F5344CB8AC3E}">
        <p14:creationId xmlns:p14="http://schemas.microsoft.com/office/powerpoint/2010/main" val="406893678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r="16577"/>
          <a:stretch/>
        </p:blipFill>
        <p:spPr>
          <a:xfrm>
            <a:off x="0" y="0"/>
            <a:ext cx="12187451" cy="6858000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7648516" y="6369671"/>
            <a:ext cx="453893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>
                <a:hlinkClick r:id="rId3"/>
              </a:rPr>
              <a:t>https://mek.oszk.hu/01100/01136/01136.htm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2339574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églalap 1"/>
          <p:cNvSpPr/>
          <p:nvPr/>
        </p:nvSpPr>
        <p:spPr>
          <a:xfrm>
            <a:off x="491398" y="1483906"/>
            <a:ext cx="6127519" cy="48077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hu-HU" sz="2000" dirty="0" smtClean="0">
                <a:latin typeface="+mj-lt"/>
              </a:rPr>
              <a:t>1.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 err="1" smtClean="0">
                <a:latin typeface="+mj-lt"/>
              </a:rPr>
              <a:t>Én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az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ki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azelőtt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iffiu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elmével</a:t>
            </a:r>
            <a:r>
              <a:rPr lang="en-US" sz="2000" dirty="0">
                <a:latin typeface="+mj-lt"/>
              </a:rPr>
              <a:t/>
            </a:r>
            <a:br>
              <a:rPr lang="en-US" sz="2000" dirty="0">
                <a:latin typeface="+mj-lt"/>
              </a:rPr>
            </a:br>
            <a:r>
              <a:rPr lang="en-US" sz="2000" dirty="0" err="1">
                <a:latin typeface="+mj-lt"/>
              </a:rPr>
              <a:t>Játszottam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szerelemnek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édes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versével</a:t>
            </a:r>
            <a:r>
              <a:rPr lang="en-US" sz="2000" dirty="0">
                <a:latin typeface="+mj-lt"/>
              </a:rPr>
              <a:t>,</a:t>
            </a:r>
            <a:br>
              <a:rPr lang="en-US" sz="2000" dirty="0">
                <a:latin typeface="+mj-lt"/>
              </a:rPr>
            </a:br>
            <a:r>
              <a:rPr lang="en-US" sz="2000" dirty="0" err="1">
                <a:latin typeface="+mj-lt"/>
              </a:rPr>
              <a:t>Küszködtem</a:t>
            </a:r>
            <a:r>
              <a:rPr lang="en-US" sz="2000" dirty="0">
                <a:latin typeface="+mj-lt"/>
              </a:rPr>
              <a:t> Viola </a:t>
            </a:r>
            <a:r>
              <a:rPr lang="en-US" sz="2000" dirty="0" err="1">
                <a:latin typeface="+mj-lt"/>
              </a:rPr>
              <a:t>kegyetlenségével</a:t>
            </a:r>
            <a:r>
              <a:rPr lang="en-US" sz="2000" dirty="0">
                <a:latin typeface="+mj-lt"/>
              </a:rPr>
              <a:t>:</a:t>
            </a:r>
            <a:br>
              <a:rPr lang="en-US" sz="2000" dirty="0">
                <a:latin typeface="+mj-lt"/>
              </a:rPr>
            </a:br>
            <a:r>
              <a:rPr lang="en-US" sz="2000" dirty="0" err="1">
                <a:latin typeface="+mj-lt"/>
              </a:rPr>
              <a:t>Mastan</a:t>
            </a:r>
            <a:r>
              <a:rPr lang="en-US" sz="2000" dirty="0">
                <a:latin typeface="+mj-lt"/>
              </a:rPr>
              <a:t> </a:t>
            </a:r>
            <a:r>
              <a:rPr lang="en-US" sz="2000" dirty="0" err="1">
                <a:latin typeface="+mj-lt"/>
              </a:rPr>
              <a:t>immár</a:t>
            </a:r>
            <a:r>
              <a:rPr lang="en-US" sz="2000" dirty="0">
                <a:latin typeface="+mj-lt"/>
              </a:rPr>
              <a:t> </a:t>
            </a:r>
            <a:r>
              <a:rPr lang="en-US" sz="2000" u="sng" dirty="0" err="1">
                <a:latin typeface="+mj-lt"/>
              </a:rPr>
              <a:t>Mársnak</a:t>
            </a:r>
            <a:r>
              <a:rPr lang="en-US" sz="2000" u="sng" dirty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hangassabb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versével</a:t>
            </a:r>
            <a:endParaRPr lang="en-US" sz="2000" dirty="0" smtClean="0">
              <a:latin typeface="+mj-lt"/>
            </a:endParaRPr>
          </a:p>
          <a:p>
            <a:pPr algn="ctr">
              <a:lnSpc>
                <a:spcPct val="90000"/>
              </a:lnSpc>
              <a:spcAft>
                <a:spcPts val="600"/>
              </a:spcAft>
            </a:pPr>
            <a:r>
              <a:rPr lang="en-US" sz="2000" dirty="0" smtClean="0">
                <a:latin typeface="+mj-lt"/>
              </a:rPr>
              <a:t>                       	</a:t>
            </a:r>
            <a:endParaRPr lang="hu-HU" sz="2000" dirty="0" smtClean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2000" dirty="0" smtClean="0">
                <a:latin typeface="+mj-lt"/>
              </a:rPr>
              <a:t>2.</a:t>
            </a:r>
            <a:br>
              <a:rPr lang="en-US" sz="2000" dirty="0" smtClean="0">
                <a:latin typeface="+mj-lt"/>
              </a:rPr>
            </a:br>
            <a:r>
              <a:rPr lang="en-US" sz="2000" u="sng" dirty="0" err="1" smtClean="0">
                <a:latin typeface="+mj-lt"/>
              </a:rPr>
              <a:t>Fegyvert</a:t>
            </a:r>
            <a:r>
              <a:rPr lang="en-US" sz="2000" dirty="0" smtClean="0">
                <a:latin typeface="+mj-lt"/>
              </a:rPr>
              <a:t>, s </a:t>
            </a:r>
            <a:r>
              <a:rPr lang="en-US" sz="2000" dirty="0" err="1" smtClean="0">
                <a:latin typeface="+mj-lt"/>
              </a:rPr>
              <a:t>vitézt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éneklek</a:t>
            </a:r>
            <a:r>
              <a:rPr lang="en-US" sz="2000" dirty="0" smtClean="0">
                <a:latin typeface="+mj-lt"/>
              </a:rPr>
              <a:t>, </a:t>
            </a:r>
            <a:r>
              <a:rPr lang="en-US" sz="2000" dirty="0" err="1" smtClean="0">
                <a:latin typeface="+mj-lt"/>
              </a:rPr>
              <a:t>török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hatalmát</a:t>
            </a:r>
            <a:r>
              <a:rPr lang="en-US" sz="2000" dirty="0" smtClean="0">
                <a:latin typeface="+mj-lt"/>
              </a:rPr>
              <a:t/>
            </a:r>
            <a:br>
              <a:rPr lang="en-US" sz="2000" dirty="0" smtClean="0">
                <a:latin typeface="+mj-lt"/>
              </a:rPr>
            </a:br>
            <a:r>
              <a:rPr lang="en-US" sz="2000" dirty="0" smtClean="0">
                <a:latin typeface="+mj-lt"/>
              </a:rPr>
              <a:t>Ki meg </a:t>
            </a:r>
            <a:r>
              <a:rPr lang="en-US" sz="2000" dirty="0" err="1" smtClean="0">
                <a:latin typeface="+mj-lt"/>
              </a:rPr>
              <a:t>merte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várni</a:t>
            </a:r>
            <a:r>
              <a:rPr lang="en-US" sz="2000" dirty="0" smtClean="0">
                <a:latin typeface="+mj-lt"/>
              </a:rPr>
              <a:t>, </a:t>
            </a:r>
            <a:r>
              <a:rPr lang="en-US" sz="2000" dirty="0" err="1" smtClean="0">
                <a:latin typeface="+mj-lt"/>
              </a:rPr>
              <a:t>Szulimán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haragját</a:t>
            </a:r>
            <a:r>
              <a:rPr lang="en-US" sz="2000" dirty="0" smtClean="0">
                <a:latin typeface="+mj-lt"/>
              </a:rPr>
              <a:t>,</a:t>
            </a:r>
            <a:br>
              <a:rPr lang="en-US" sz="2000" dirty="0" smtClean="0">
                <a:latin typeface="+mj-lt"/>
              </a:rPr>
            </a:br>
            <a:r>
              <a:rPr lang="en-US" sz="2000" dirty="0" err="1" smtClean="0">
                <a:latin typeface="+mj-lt"/>
              </a:rPr>
              <a:t>Ama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nagy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Szulimánnak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hatalmas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karját</a:t>
            </a:r>
            <a:r>
              <a:rPr lang="en-US" sz="2000" dirty="0" smtClean="0">
                <a:latin typeface="+mj-lt"/>
              </a:rPr>
              <a:t>,</a:t>
            </a:r>
            <a:br>
              <a:rPr lang="en-US" sz="2000" dirty="0" smtClean="0">
                <a:latin typeface="+mj-lt"/>
              </a:rPr>
            </a:br>
            <a:r>
              <a:rPr lang="en-US" sz="2000" dirty="0" err="1" smtClean="0">
                <a:latin typeface="+mj-lt"/>
              </a:rPr>
              <a:t>Az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kinek</a:t>
            </a:r>
            <a:r>
              <a:rPr lang="en-US" sz="2000" dirty="0" smtClean="0">
                <a:latin typeface="+mj-lt"/>
              </a:rPr>
              <a:t> Europa </a:t>
            </a:r>
            <a:r>
              <a:rPr lang="en-US" sz="2000" dirty="0" err="1" smtClean="0">
                <a:latin typeface="+mj-lt"/>
              </a:rPr>
              <a:t>rettegte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u="sng" dirty="0" err="1" smtClean="0">
                <a:latin typeface="+mj-lt"/>
              </a:rPr>
              <a:t>szablyá</a:t>
            </a:r>
            <a:r>
              <a:rPr lang="en-US" sz="2000" dirty="0" err="1" smtClean="0">
                <a:latin typeface="+mj-lt"/>
              </a:rPr>
              <a:t>ját</a:t>
            </a:r>
            <a:r>
              <a:rPr lang="en-US" sz="2000" dirty="0" smtClean="0">
                <a:latin typeface="+mj-lt"/>
              </a:rPr>
              <a:t>.</a:t>
            </a:r>
            <a:br>
              <a:rPr lang="en-US" sz="2000" dirty="0" smtClean="0">
                <a:latin typeface="+mj-lt"/>
              </a:rPr>
            </a:br>
            <a:r>
              <a:rPr lang="en-US" sz="2000" dirty="0" smtClean="0">
                <a:latin typeface="+mj-lt"/>
              </a:rPr>
              <a:t/>
            </a:r>
            <a:br>
              <a:rPr lang="en-US" sz="2000" dirty="0" smtClean="0">
                <a:latin typeface="+mj-lt"/>
              </a:rPr>
            </a:br>
            <a:r>
              <a:rPr lang="en-US" sz="2000" dirty="0" err="1" smtClean="0">
                <a:latin typeface="+mj-lt"/>
              </a:rPr>
              <a:t>Melyik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eposzi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kellékre</a:t>
            </a:r>
            <a:r>
              <a:rPr lang="en-US" sz="2000" dirty="0" smtClean="0">
                <a:latin typeface="+mj-lt"/>
              </a:rPr>
              <a:t> </a:t>
            </a:r>
            <a:r>
              <a:rPr lang="en-US" sz="2000" dirty="0" err="1" smtClean="0">
                <a:latin typeface="+mj-lt"/>
              </a:rPr>
              <a:t>ismer</a:t>
            </a:r>
            <a:r>
              <a:rPr lang="en-US" sz="2000" dirty="0" smtClean="0">
                <a:latin typeface="+mj-lt"/>
              </a:rPr>
              <a:t>? </a:t>
            </a:r>
            <a:r>
              <a:rPr lang="en-US" sz="1500" dirty="0" smtClean="0"/>
              <a:t>______________________________</a:t>
            </a:r>
            <a:br>
              <a:rPr lang="en-US" sz="1500" dirty="0" smtClean="0"/>
            </a:br>
            <a:endParaRPr lang="en-US" sz="1500" dirty="0"/>
          </a:p>
        </p:txBody>
      </p:sp>
      <p:sp>
        <p:nvSpPr>
          <p:cNvPr id="1032" name="Oval 74">
            <a:extLst>
              <a:ext uri="{FF2B5EF4-FFF2-40B4-BE49-F238E27FC236}">
                <a16:creationId xmlns="" xmlns:a16="http://schemas.microsoft.com/office/drawing/2014/main" id="{C99A8FB7-A79B-4BC9-9D56-B79587F6AA3E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804761" y="2650637"/>
            <a:ext cx="3118104" cy="3118104"/>
          </a:xfrm>
          <a:prstGeom prst="ellipse">
            <a:avLst/>
          </a:pr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7" name="Freeform: Shape 76">
            <a:extLst>
              <a:ext uri="{FF2B5EF4-FFF2-40B4-BE49-F238E27FC236}">
                <a16:creationId xmlns="" xmlns:a16="http://schemas.microsoft.com/office/drawing/2014/main" id="{B23893E2-3349-46D7-A7AA-B9E447957FB1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7996859" y="0"/>
            <a:ext cx="4198060" cy="3650200"/>
          </a:xfrm>
          <a:custGeom>
            <a:avLst/>
            <a:gdLst>
              <a:gd name="connsiteX0" fmla="*/ 262846 w 4198060"/>
              <a:gd name="connsiteY0" fmla="*/ 0 h 3650200"/>
              <a:gd name="connsiteX1" fmla="*/ 4198060 w 4198060"/>
              <a:gd name="connsiteY1" fmla="*/ 0 h 3650200"/>
              <a:gd name="connsiteX2" fmla="*/ 4198060 w 4198060"/>
              <a:gd name="connsiteY2" fmla="*/ 3021648 h 3650200"/>
              <a:gd name="connsiteX3" fmla="*/ 4142653 w 4198060"/>
              <a:gd name="connsiteY3" fmla="*/ 3072005 h 3650200"/>
              <a:gd name="connsiteX4" fmla="*/ 2532040 w 4198060"/>
              <a:gd name="connsiteY4" fmla="*/ 3650200 h 3650200"/>
              <a:gd name="connsiteX5" fmla="*/ 0 w 4198060"/>
              <a:gd name="connsiteY5" fmla="*/ 1118160 h 3650200"/>
              <a:gd name="connsiteX6" fmla="*/ 198981 w 4198060"/>
              <a:gd name="connsiteY6" fmla="*/ 132576 h 3650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98060" h="3650200">
                <a:moveTo>
                  <a:pt x="262846" y="0"/>
                </a:moveTo>
                <a:lnTo>
                  <a:pt x="4198060" y="0"/>
                </a:lnTo>
                <a:lnTo>
                  <a:pt x="4198060" y="3021648"/>
                </a:lnTo>
                <a:lnTo>
                  <a:pt x="4142653" y="3072005"/>
                </a:lnTo>
                <a:cubicBezTo>
                  <a:pt x="3704967" y="3433216"/>
                  <a:pt x="3143843" y="3650200"/>
                  <a:pt x="2532040" y="3650200"/>
                </a:cubicBezTo>
                <a:cubicBezTo>
                  <a:pt x="1133633" y="3650200"/>
                  <a:pt x="0" y="2516567"/>
                  <a:pt x="0" y="1118160"/>
                </a:cubicBezTo>
                <a:cubicBezTo>
                  <a:pt x="0" y="768558"/>
                  <a:pt x="70852" y="435505"/>
                  <a:pt x="198981" y="132576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469039" y="2815229"/>
            <a:ext cx="1856095" cy="2788920"/>
          </a:xfrm>
          <a:custGeom>
            <a:avLst/>
            <a:gdLst/>
            <a:ahLst/>
            <a:cxnLst/>
            <a:rect l="l" t="t" r="r" b="b"/>
            <a:pathLst>
              <a:path w="2880360" h="2880360">
                <a:moveTo>
                  <a:pt x="1440180" y="0"/>
                </a:moveTo>
                <a:cubicBezTo>
                  <a:pt x="2235569" y="0"/>
                  <a:pt x="2880360" y="644791"/>
                  <a:pt x="2880360" y="1440180"/>
                </a:cubicBezTo>
                <a:cubicBezTo>
                  <a:pt x="2880360" y="2235569"/>
                  <a:pt x="2235569" y="2880360"/>
                  <a:pt x="1440180" y="2880360"/>
                </a:cubicBezTo>
                <a:cubicBezTo>
                  <a:pt x="644791" y="2880360"/>
                  <a:pt x="0" y="2235569"/>
                  <a:pt x="0" y="1440180"/>
                </a:cubicBezTo>
                <a:cubicBezTo>
                  <a:pt x="0" y="644791"/>
                  <a:pt x="644791" y="0"/>
                  <a:pt x="1440180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Image result for old weapons pn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47" r="9571" b="4"/>
          <a:stretch/>
        </p:blipFill>
        <p:spPr bwMode="auto">
          <a:xfrm>
            <a:off x="8160603" y="2"/>
            <a:ext cx="4034316" cy="3486455"/>
          </a:xfrm>
          <a:custGeom>
            <a:avLst/>
            <a:gdLst/>
            <a:ahLst/>
            <a:cxnLst/>
            <a:rect l="l" t="t" r="r" b="b"/>
            <a:pathLst>
              <a:path w="4034316" h="3486455">
                <a:moveTo>
                  <a:pt x="280681" y="0"/>
                </a:moveTo>
                <a:lnTo>
                  <a:pt x="4034316" y="0"/>
                </a:lnTo>
                <a:lnTo>
                  <a:pt x="4034316" y="2800630"/>
                </a:lnTo>
                <a:lnTo>
                  <a:pt x="3874752" y="2945652"/>
                </a:lnTo>
                <a:cubicBezTo>
                  <a:pt x="3465371" y="3283503"/>
                  <a:pt x="2940535" y="3486455"/>
                  <a:pt x="2368296" y="3486455"/>
                </a:cubicBezTo>
                <a:cubicBezTo>
                  <a:pt x="1060322" y="3486455"/>
                  <a:pt x="0" y="2426133"/>
                  <a:pt x="0" y="1118159"/>
                </a:cubicBezTo>
                <a:cubicBezTo>
                  <a:pt x="0" y="791166"/>
                  <a:pt x="66270" y="479650"/>
                  <a:pt x="186113" y="19631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9" name="Freeform: Shape 78">
            <a:extLst>
              <a:ext uri="{FF2B5EF4-FFF2-40B4-BE49-F238E27FC236}">
                <a16:creationId xmlns="" xmlns:a16="http://schemas.microsoft.com/office/drawing/2014/main" id="{2B7592FE-10D1-4664-B623-353F47C8DF7F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8888132" y="4032250"/>
            <a:ext cx="3303868" cy="2825750"/>
          </a:xfrm>
          <a:custGeom>
            <a:avLst/>
            <a:gdLst>
              <a:gd name="connsiteX0" fmla="*/ 1888600 w 3303868"/>
              <a:gd name="connsiteY0" fmla="*/ 0 h 2825750"/>
              <a:gd name="connsiteX1" fmla="*/ 3224042 w 3303868"/>
              <a:gd name="connsiteY1" fmla="*/ 553158 h 2825750"/>
              <a:gd name="connsiteX2" fmla="*/ 3303868 w 3303868"/>
              <a:gd name="connsiteY2" fmla="*/ 640989 h 2825750"/>
              <a:gd name="connsiteX3" fmla="*/ 3303868 w 3303868"/>
              <a:gd name="connsiteY3" fmla="*/ 2825750 h 2825750"/>
              <a:gd name="connsiteX4" fmla="*/ 250380 w 3303868"/>
              <a:gd name="connsiteY4" fmla="*/ 2825750 h 2825750"/>
              <a:gd name="connsiteX5" fmla="*/ 227944 w 3303868"/>
              <a:gd name="connsiteY5" fmla="*/ 2788819 h 2825750"/>
              <a:gd name="connsiteX6" fmla="*/ 0 w 3303868"/>
              <a:gd name="connsiteY6" fmla="*/ 1888600 h 2825750"/>
              <a:gd name="connsiteX7" fmla="*/ 1888600 w 3303868"/>
              <a:gd name="connsiteY7" fmla="*/ 0 h 2825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303868" h="2825750">
                <a:moveTo>
                  <a:pt x="1888600" y="0"/>
                </a:moveTo>
                <a:cubicBezTo>
                  <a:pt x="2410123" y="0"/>
                  <a:pt x="2882273" y="211389"/>
                  <a:pt x="3224042" y="553158"/>
                </a:cubicBezTo>
                <a:lnTo>
                  <a:pt x="3303868" y="640989"/>
                </a:lnTo>
                <a:lnTo>
                  <a:pt x="3303868" y="2825750"/>
                </a:lnTo>
                <a:lnTo>
                  <a:pt x="250380" y="2825750"/>
                </a:lnTo>
                <a:lnTo>
                  <a:pt x="227944" y="2788819"/>
                </a:lnTo>
                <a:cubicBezTo>
                  <a:pt x="82574" y="2521217"/>
                  <a:pt x="0" y="2214552"/>
                  <a:pt x="0" y="1888600"/>
                </a:cubicBezTo>
                <a:cubicBezTo>
                  <a:pt x="0" y="845555"/>
                  <a:pt x="845555" y="0"/>
                  <a:pt x="1888600" y="0"/>
                </a:cubicBez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7" name="Picture 4" descr="Image result for sword pn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58" r="-4" b="12971"/>
          <a:stretch/>
        </p:blipFill>
        <p:spPr bwMode="auto">
          <a:xfrm>
            <a:off x="9053088" y="4197217"/>
            <a:ext cx="3138912" cy="2660795"/>
          </a:xfrm>
          <a:custGeom>
            <a:avLst/>
            <a:gdLst/>
            <a:ahLst/>
            <a:cxnLst/>
            <a:rect l="l" t="t" r="r" b="b"/>
            <a:pathLst>
              <a:path w="3138912" h="2660795">
                <a:moveTo>
                  <a:pt x="1723644" y="0"/>
                </a:moveTo>
                <a:cubicBezTo>
                  <a:pt x="2259111" y="0"/>
                  <a:pt x="2737550" y="244172"/>
                  <a:pt x="3053691" y="627247"/>
                </a:cubicBezTo>
                <a:lnTo>
                  <a:pt x="3138912" y="741211"/>
                </a:lnTo>
                <a:lnTo>
                  <a:pt x="3138912" y="2660795"/>
                </a:lnTo>
                <a:lnTo>
                  <a:pt x="278239" y="2660795"/>
                </a:lnTo>
                <a:lnTo>
                  <a:pt x="208035" y="2545235"/>
                </a:lnTo>
                <a:cubicBezTo>
                  <a:pt x="75362" y="2301006"/>
                  <a:pt x="0" y="2021126"/>
                  <a:pt x="0" y="1723644"/>
                </a:cubicBezTo>
                <a:cubicBezTo>
                  <a:pt x="0" y="771702"/>
                  <a:pt x="771702" y="0"/>
                  <a:pt x="1723644" y="0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Dikdörtgen 5">
            <a:extLst>
              <a:ext uri="{FF2B5EF4-FFF2-40B4-BE49-F238E27FC236}">
                <a16:creationId xmlns="" xmlns:a16="http://schemas.microsoft.com/office/drawing/2014/main" id="{3057D6AD-AC04-45F0-8ED0-1307FFAC3BDB}"/>
              </a:ext>
            </a:extLst>
          </p:cNvPr>
          <p:cNvSpPr/>
          <p:nvPr/>
        </p:nvSpPr>
        <p:spPr>
          <a:xfrm>
            <a:off x="10450433" y="6488668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/>
              <a:t>hu.wikipedia.org</a:t>
            </a:r>
          </a:p>
        </p:txBody>
      </p:sp>
    </p:spTree>
    <p:extLst>
      <p:ext uri="{BB962C8B-B14F-4D97-AF65-F5344CB8AC3E}">
        <p14:creationId xmlns:p14="http://schemas.microsoft.com/office/powerpoint/2010/main" val="3056717816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0715"/>
          <a:stretch/>
        </p:blipFill>
        <p:spPr bwMode="auto">
          <a:xfrm>
            <a:off x="4454333" y="0"/>
            <a:ext cx="7815003" cy="685800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1" name="Freeform: Shape 70">
            <a:extLst>
              <a:ext uri="{FF2B5EF4-FFF2-40B4-BE49-F238E27FC236}">
                <a16:creationId xmlns="" xmlns:a16="http://schemas.microsoft.com/office/drawing/2014/main" id="{5FDF4720-5445-47BE-89FE-E40D1AE6F6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-1"/>
            <a:ext cx="6480073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73" name="Freeform: Shape 72">
            <a:extLst>
              <a:ext uri="{FF2B5EF4-FFF2-40B4-BE49-F238E27FC236}">
                <a16:creationId xmlns="" xmlns:a16="http://schemas.microsoft.com/office/drawing/2014/main" id="{AC8710B4-A815-4082-9E4F-F13A000709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6249216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églalap 1"/>
          <p:cNvSpPr/>
          <p:nvPr/>
        </p:nvSpPr>
        <p:spPr>
          <a:xfrm>
            <a:off x="286907" y="797952"/>
            <a:ext cx="5675401" cy="5262096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400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hu-HU" sz="6300" dirty="0" smtClean="0">
                <a:latin typeface="+mj-lt"/>
              </a:rPr>
              <a:t>4.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6300" u="sng" dirty="0" err="1" smtClean="0">
                <a:latin typeface="+mj-lt"/>
              </a:rPr>
              <a:t>Te</a:t>
            </a:r>
            <a:r>
              <a:rPr lang="en-US" sz="6300" u="sng" dirty="0">
                <a:latin typeface="+mj-lt"/>
              </a:rPr>
              <a:t>, </a:t>
            </a:r>
            <a:r>
              <a:rPr lang="en-US" sz="6300" u="sng" dirty="0" err="1">
                <a:latin typeface="+mj-lt"/>
              </a:rPr>
              <a:t>ki</a:t>
            </a:r>
            <a:r>
              <a:rPr lang="en-US" sz="6300" u="sng" dirty="0">
                <a:latin typeface="+mj-lt"/>
              </a:rPr>
              <a:t> </a:t>
            </a:r>
            <a:r>
              <a:rPr lang="en-US" sz="6300" u="sng" dirty="0" err="1">
                <a:latin typeface="+mj-lt"/>
              </a:rPr>
              <a:t>szűz</a:t>
            </a:r>
            <a:r>
              <a:rPr lang="en-US" sz="6300" u="sng" dirty="0">
                <a:latin typeface="+mj-lt"/>
              </a:rPr>
              <a:t> Anya </a:t>
            </a:r>
            <a:r>
              <a:rPr lang="en-US" sz="6300" u="sng" dirty="0" err="1">
                <a:latin typeface="+mj-lt"/>
              </a:rPr>
              <a:t>vagy</a:t>
            </a:r>
            <a:r>
              <a:rPr lang="en-US" sz="6300" dirty="0">
                <a:latin typeface="+mj-lt"/>
              </a:rPr>
              <a:t>, </a:t>
            </a:r>
            <a:r>
              <a:rPr lang="en-US" sz="6300" dirty="0" err="1">
                <a:latin typeface="+mj-lt"/>
              </a:rPr>
              <a:t>és</a:t>
            </a:r>
            <a:r>
              <a:rPr lang="en-US" sz="6300" dirty="0">
                <a:latin typeface="+mj-lt"/>
              </a:rPr>
              <a:t> </a:t>
            </a:r>
            <a:r>
              <a:rPr lang="en-US" sz="6300" dirty="0" err="1">
                <a:latin typeface="+mj-lt"/>
              </a:rPr>
              <a:t>szülted</a:t>
            </a:r>
            <a:r>
              <a:rPr lang="en-US" sz="6300" dirty="0">
                <a:latin typeface="+mj-lt"/>
              </a:rPr>
              <a:t> </a:t>
            </a:r>
            <a:r>
              <a:rPr lang="en-US" sz="6300" dirty="0" err="1">
                <a:latin typeface="+mj-lt"/>
              </a:rPr>
              <a:t>Uradat</a:t>
            </a:r>
            <a:r>
              <a:rPr lang="en-US" sz="6300" dirty="0">
                <a:latin typeface="+mj-lt"/>
              </a:rPr>
              <a:t>,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6300" dirty="0" err="1">
                <a:latin typeface="+mj-lt"/>
              </a:rPr>
              <a:t>Az</a:t>
            </a:r>
            <a:r>
              <a:rPr lang="en-US" sz="6300" dirty="0">
                <a:latin typeface="+mj-lt"/>
              </a:rPr>
              <a:t> </a:t>
            </a:r>
            <a:r>
              <a:rPr lang="en-US" sz="6300" dirty="0" err="1">
                <a:latin typeface="+mj-lt"/>
              </a:rPr>
              <a:t>ki</a:t>
            </a:r>
            <a:r>
              <a:rPr lang="en-US" sz="6300" dirty="0">
                <a:latin typeface="+mj-lt"/>
              </a:rPr>
              <a:t> </a:t>
            </a:r>
            <a:r>
              <a:rPr lang="en-US" sz="6300" dirty="0" err="1">
                <a:latin typeface="+mj-lt"/>
              </a:rPr>
              <a:t>örökkén</a:t>
            </a:r>
            <a:r>
              <a:rPr lang="en-US" sz="6300" dirty="0">
                <a:latin typeface="+mj-lt"/>
              </a:rPr>
              <a:t> volt, </a:t>
            </a:r>
            <a:r>
              <a:rPr lang="en-US" sz="6300" u="sng" dirty="0">
                <a:latin typeface="+mj-lt"/>
              </a:rPr>
              <a:t>s </a:t>
            </a:r>
            <a:r>
              <a:rPr lang="en-US" sz="6300" u="sng" dirty="0" err="1">
                <a:latin typeface="+mj-lt"/>
              </a:rPr>
              <a:t>imádod</a:t>
            </a:r>
            <a:r>
              <a:rPr lang="en-US" sz="6300" u="sng" dirty="0">
                <a:latin typeface="+mj-lt"/>
              </a:rPr>
              <a:t> </a:t>
            </a:r>
            <a:r>
              <a:rPr lang="en-US" sz="6300" u="sng" dirty="0" err="1">
                <a:latin typeface="+mj-lt"/>
              </a:rPr>
              <a:t>fiadat</a:t>
            </a:r>
            <a:endParaRPr lang="en-US" sz="6300" u="sng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6300" dirty="0" err="1">
                <a:latin typeface="+mj-lt"/>
              </a:rPr>
              <a:t>Ugy</a:t>
            </a:r>
            <a:r>
              <a:rPr lang="en-US" sz="6300" dirty="0">
                <a:latin typeface="+mj-lt"/>
              </a:rPr>
              <a:t>, mint </a:t>
            </a:r>
            <a:r>
              <a:rPr lang="en-US" sz="6300" dirty="0" err="1">
                <a:latin typeface="+mj-lt"/>
              </a:rPr>
              <a:t>Istenedet</a:t>
            </a:r>
            <a:r>
              <a:rPr lang="en-US" sz="6300" dirty="0">
                <a:latin typeface="+mj-lt"/>
              </a:rPr>
              <a:t> </a:t>
            </a:r>
            <a:r>
              <a:rPr lang="en-US" sz="6300" dirty="0" err="1">
                <a:latin typeface="+mj-lt"/>
              </a:rPr>
              <a:t>és</a:t>
            </a:r>
            <a:r>
              <a:rPr lang="en-US" sz="6300" dirty="0">
                <a:latin typeface="+mj-lt"/>
              </a:rPr>
              <a:t> </a:t>
            </a:r>
            <a:r>
              <a:rPr lang="en-US" sz="6300" dirty="0" err="1">
                <a:latin typeface="+mj-lt"/>
              </a:rPr>
              <a:t>nagy</a:t>
            </a:r>
            <a:r>
              <a:rPr lang="en-US" sz="6300" dirty="0">
                <a:latin typeface="+mj-lt"/>
              </a:rPr>
              <a:t> </a:t>
            </a:r>
            <a:r>
              <a:rPr lang="en-US" sz="6300" dirty="0" err="1">
                <a:latin typeface="+mj-lt"/>
              </a:rPr>
              <a:t>monárchádat</a:t>
            </a:r>
            <a:r>
              <a:rPr lang="en-US" sz="6300" dirty="0">
                <a:latin typeface="+mj-lt"/>
              </a:rPr>
              <a:t>: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6300" dirty="0" err="1">
                <a:latin typeface="+mj-lt"/>
              </a:rPr>
              <a:t>Szentséges</a:t>
            </a:r>
            <a:r>
              <a:rPr lang="en-US" sz="6300" dirty="0">
                <a:latin typeface="+mj-lt"/>
              </a:rPr>
              <a:t> </a:t>
            </a:r>
            <a:r>
              <a:rPr lang="en-US" sz="6300" dirty="0" err="1">
                <a:latin typeface="+mj-lt"/>
              </a:rPr>
              <a:t>királyné</a:t>
            </a:r>
            <a:r>
              <a:rPr lang="en-US" sz="6300" dirty="0">
                <a:latin typeface="+mj-lt"/>
              </a:rPr>
              <a:t>! </a:t>
            </a:r>
            <a:r>
              <a:rPr lang="en-US" sz="6300" dirty="0" err="1">
                <a:latin typeface="+mj-lt"/>
              </a:rPr>
              <a:t>hivom</a:t>
            </a:r>
            <a:r>
              <a:rPr lang="en-US" sz="6300" dirty="0">
                <a:latin typeface="+mj-lt"/>
              </a:rPr>
              <a:t> </a:t>
            </a:r>
            <a:r>
              <a:rPr lang="en-US" sz="6300" dirty="0" err="1">
                <a:latin typeface="+mj-lt"/>
              </a:rPr>
              <a:t>irgalmadat</a:t>
            </a:r>
            <a:r>
              <a:rPr lang="en-US" sz="6300" dirty="0">
                <a:latin typeface="+mj-lt"/>
              </a:rPr>
              <a:t>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hu-HU" sz="6300" dirty="0" smtClean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6300" dirty="0" smtClean="0">
                <a:latin typeface="+mj-lt"/>
              </a:rPr>
              <a:t>5</a:t>
            </a:r>
            <a:r>
              <a:rPr lang="en-US" sz="6300" dirty="0">
                <a:latin typeface="+mj-lt"/>
              </a:rPr>
              <a:t>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6300" dirty="0" err="1">
                <a:latin typeface="+mj-lt"/>
              </a:rPr>
              <a:t>Adj</a:t>
            </a:r>
            <a:r>
              <a:rPr lang="en-US" sz="6300" dirty="0">
                <a:latin typeface="+mj-lt"/>
              </a:rPr>
              <a:t> </a:t>
            </a:r>
            <a:r>
              <a:rPr lang="en-US" sz="6300" dirty="0" err="1">
                <a:latin typeface="+mj-lt"/>
              </a:rPr>
              <a:t>pennámnak</a:t>
            </a:r>
            <a:r>
              <a:rPr lang="en-US" sz="6300" dirty="0">
                <a:latin typeface="+mj-lt"/>
              </a:rPr>
              <a:t> </a:t>
            </a:r>
            <a:r>
              <a:rPr lang="en-US" sz="6300" dirty="0" err="1">
                <a:latin typeface="+mj-lt"/>
              </a:rPr>
              <a:t>erőt</a:t>
            </a:r>
            <a:r>
              <a:rPr lang="en-US" sz="6300" dirty="0">
                <a:latin typeface="+mj-lt"/>
              </a:rPr>
              <a:t>, </a:t>
            </a:r>
            <a:r>
              <a:rPr lang="en-US" sz="6300" dirty="0" err="1">
                <a:latin typeface="+mj-lt"/>
              </a:rPr>
              <a:t>ugy</a:t>
            </a:r>
            <a:r>
              <a:rPr lang="en-US" sz="6300" dirty="0">
                <a:latin typeface="+mj-lt"/>
              </a:rPr>
              <a:t> </a:t>
            </a:r>
            <a:r>
              <a:rPr lang="en-US" sz="6300" dirty="0" err="1">
                <a:latin typeface="+mj-lt"/>
              </a:rPr>
              <a:t>irhassak</a:t>
            </a:r>
            <a:r>
              <a:rPr lang="en-US" sz="6300" dirty="0">
                <a:latin typeface="+mj-lt"/>
              </a:rPr>
              <a:t> mint volt,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6300" dirty="0" err="1">
                <a:latin typeface="+mj-lt"/>
              </a:rPr>
              <a:t>Arrol</a:t>
            </a:r>
            <a:r>
              <a:rPr lang="en-US" sz="6300" dirty="0">
                <a:latin typeface="+mj-lt"/>
              </a:rPr>
              <a:t>, </a:t>
            </a:r>
            <a:r>
              <a:rPr lang="en-US" sz="6300" dirty="0" err="1">
                <a:latin typeface="+mj-lt"/>
              </a:rPr>
              <a:t>ki</a:t>
            </a:r>
            <a:r>
              <a:rPr lang="en-US" sz="6300" dirty="0">
                <a:latin typeface="+mj-lt"/>
              </a:rPr>
              <a:t> </a:t>
            </a:r>
            <a:r>
              <a:rPr lang="en-US" sz="6300" dirty="0" err="1">
                <a:latin typeface="+mj-lt"/>
              </a:rPr>
              <a:t>fiad</a:t>
            </a:r>
            <a:r>
              <a:rPr lang="en-US" sz="6300" dirty="0">
                <a:latin typeface="+mj-lt"/>
              </a:rPr>
              <a:t> </a:t>
            </a:r>
            <a:r>
              <a:rPr lang="en-US" sz="6300" dirty="0" err="1">
                <a:latin typeface="+mj-lt"/>
              </a:rPr>
              <a:t>szent</a:t>
            </a:r>
            <a:r>
              <a:rPr lang="en-US" sz="6300" dirty="0">
                <a:latin typeface="+mj-lt"/>
              </a:rPr>
              <a:t> </a:t>
            </a:r>
            <a:r>
              <a:rPr lang="en-US" sz="6300" dirty="0" err="1">
                <a:latin typeface="+mj-lt"/>
              </a:rPr>
              <a:t>nevéjért</a:t>
            </a:r>
            <a:r>
              <a:rPr lang="en-US" sz="6300" dirty="0">
                <a:latin typeface="+mj-lt"/>
              </a:rPr>
              <a:t> </a:t>
            </a:r>
            <a:r>
              <a:rPr lang="en-US" sz="6300" dirty="0" err="1">
                <a:latin typeface="+mj-lt"/>
              </a:rPr>
              <a:t>bátran</a:t>
            </a:r>
            <a:r>
              <a:rPr lang="en-US" sz="6300" dirty="0">
                <a:latin typeface="+mj-lt"/>
              </a:rPr>
              <a:t> holt,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6300" dirty="0" err="1">
                <a:latin typeface="+mj-lt"/>
              </a:rPr>
              <a:t>Megvetvén</a:t>
            </a:r>
            <a:r>
              <a:rPr lang="en-US" sz="6300" dirty="0">
                <a:latin typeface="+mj-lt"/>
              </a:rPr>
              <a:t> </a:t>
            </a:r>
            <a:r>
              <a:rPr lang="en-US" sz="6300" dirty="0" err="1">
                <a:latin typeface="+mj-lt"/>
              </a:rPr>
              <a:t>világot</a:t>
            </a:r>
            <a:r>
              <a:rPr lang="en-US" sz="6300" dirty="0">
                <a:latin typeface="+mj-lt"/>
              </a:rPr>
              <a:t>, </a:t>
            </a:r>
            <a:r>
              <a:rPr lang="en-US" sz="6300" dirty="0" err="1">
                <a:latin typeface="+mj-lt"/>
              </a:rPr>
              <a:t>kiben</a:t>
            </a:r>
            <a:r>
              <a:rPr lang="en-US" sz="6300" dirty="0">
                <a:latin typeface="+mj-lt"/>
              </a:rPr>
              <a:t> </a:t>
            </a:r>
            <a:r>
              <a:rPr lang="en-US" sz="6300" dirty="0" err="1">
                <a:latin typeface="+mj-lt"/>
              </a:rPr>
              <a:t>sok</a:t>
            </a:r>
            <a:r>
              <a:rPr lang="en-US" sz="6300" dirty="0">
                <a:latin typeface="+mj-lt"/>
              </a:rPr>
              <a:t> java volt;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6300" u="sng" dirty="0" err="1">
                <a:latin typeface="+mj-lt"/>
              </a:rPr>
              <a:t>Kiért</a:t>
            </a:r>
            <a:r>
              <a:rPr lang="en-US" sz="6300" u="sng" dirty="0">
                <a:latin typeface="+mj-lt"/>
              </a:rPr>
              <a:t> </a:t>
            </a:r>
            <a:r>
              <a:rPr lang="en-US" sz="6300" u="sng" dirty="0" err="1">
                <a:latin typeface="+mj-lt"/>
              </a:rPr>
              <a:t>él</a:t>
            </a:r>
            <a:r>
              <a:rPr lang="en-US" sz="6300" u="sng" dirty="0">
                <a:latin typeface="+mj-lt"/>
              </a:rPr>
              <a:t> </a:t>
            </a:r>
            <a:r>
              <a:rPr lang="en-US" sz="6300" u="sng" dirty="0" err="1">
                <a:latin typeface="+mj-lt"/>
              </a:rPr>
              <a:t>szent</a:t>
            </a:r>
            <a:r>
              <a:rPr lang="en-US" sz="6300" u="sng" dirty="0">
                <a:latin typeface="+mj-lt"/>
              </a:rPr>
              <a:t> </a:t>
            </a:r>
            <a:r>
              <a:rPr lang="en-US" sz="6300" u="sng" dirty="0" err="1">
                <a:latin typeface="+mj-lt"/>
              </a:rPr>
              <a:t>lelke</a:t>
            </a:r>
            <a:r>
              <a:rPr lang="en-US" sz="6300" u="sng" dirty="0">
                <a:latin typeface="+mj-lt"/>
              </a:rPr>
              <a:t>, ha teste meg is holt.</a:t>
            </a:r>
            <a:br>
              <a:rPr lang="en-US" sz="6300" u="sng" dirty="0">
                <a:latin typeface="+mj-lt"/>
              </a:rPr>
            </a:br>
            <a:r>
              <a:rPr lang="en-US" sz="6300" dirty="0">
                <a:latin typeface="+mj-lt"/>
              </a:rPr>
              <a:t/>
            </a:r>
            <a:br>
              <a:rPr lang="en-US" sz="6300" dirty="0">
                <a:latin typeface="+mj-lt"/>
              </a:rPr>
            </a:br>
            <a:r>
              <a:rPr lang="en-US" sz="6300" dirty="0" err="1">
                <a:latin typeface="+mj-lt"/>
              </a:rPr>
              <a:t>Melyik</a:t>
            </a:r>
            <a:r>
              <a:rPr lang="en-US" sz="6300" dirty="0">
                <a:latin typeface="+mj-lt"/>
              </a:rPr>
              <a:t> </a:t>
            </a:r>
            <a:r>
              <a:rPr lang="en-US" sz="6300" dirty="0" err="1">
                <a:latin typeface="+mj-lt"/>
              </a:rPr>
              <a:t>eposzi</a:t>
            </a:r>
            <a:r>
              <a:rPr lang="en-US" sz="6300" dirty="0">
                <a:latin typeface="+mj-lt"/>
              </a:rPr>
              <a:t> </a:t>
            </a:r>
            <a:r>
              <a:rPr lang="en-US" sz="6300" dirty="0" err="1">
                <a:latin typeface="+mj-lt"/>
              </a:rPr>
              <a:t>kellékre</a:t>
            </a:r>
            <a:r>
              <a:rPr lang="en-US" sz="6300" dirty="0">
                <a:latin typeface="+mj-lt"/>
              </a:rPr>
              <a:t> </a:t>
            </a:r>
            <a:r>
              <a:rPr lang="en-US" sz="6300" dirty="0" err="1">
                <a:latin typeface="+mj-lt"/>
              </a:rPr>
              <a:t>ismer</a:t>
            </a:r>
            <a:r>
              <a:rPr lang="en-US" sz="6300" dirty="0">
                <a:latin typeface="+mj-lt"/>
              </a:rPr>
              <a:t>? </a:t>
            </a:r>
            <a:endParaRPr lang="hu-HU" sz="6300" dirty="0" smtClean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6300" dirty="0" err="1" smtClean="0">
                <a:latin typeface="+mj-lt"/>
              </a:rPr>
              <a:t>Kihez</a:t>
            </a:r>
            <a:r>
              <a:rPr lang="en-US" sz="6300" dirty="0" smtClean="0">
                <a:latin typeface="+mj-lt"/>
              </a:rPr>
              <a:t> </a:t>
            </a:r>
            <a:r>
              <a:rPr lang="en-US" sz="6300" dirty="0" err="1" smtClean="0">
                <a:latin typeface="+mj-lt"/>
              </a:rPr>
              <a:t>beszél</a:t>
            </a:r>
            <a:r>
              <a:rPr lang="hu-HU" sz="6300" dirty="0">
                <a:latin typeface="+mj-lt"/>
              </a:rPr>
              <a:t> </a:t>
            </a:r>
            <a:r>
              <a:rPr lang="en-US" sz="6300" dirty="0" err="1" smtClean="0">
                <a:latin typeface="+mj-lt"/>
              </a:rPr>
              <a:t>Zrínyi</a:t>
            </a:r>
            <a:r>
              <a:rPr lang="en-US" sz="6300" dirty="0" smtClean="0">
                <a:latin typeface="+mj-lt"/>
              </a:rPr>
              <a:t>?</a:t>
            </a:r>
            <a:endParaRPr lang="en-US" sz="1100" dirty="0"/>
          </a:p>
        </p:txBody>
      </p:sp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761E4C91-06F2-4C1E-96C6-C2F6D16CDC89}"/>
              </a:ext>
            </a:extLst>
          </p:cNvPr>
          <p:cNvSpPr/>
          <p:nvPr/>
        </p:nvSpPr>
        <p:spPr>
          <a:xfrm>
            <a:off x="8675075" y="6488668"/>
            <a:ext cx="177054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hu-HU" dirty="0" smtClean="0"/>
              <a:t>Kép: freepik.com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6989672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Image result for oszmán sere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313" r="20835" b="-1"/>
          <a:stretch/>
        </p:blipFill>
        <p:spPr bwMode="auto">
          <a:xfrm>
            <a:off x="5182104" y="10"/>
            <a:ext cx="7009896" cy="6857990"/>
          </a:xfrm>
          <a:custGeom>
            <a:avLst/>
            <a:gdLst/>
            <a:ahLst/>
            <a:cxnLst/>
            <a:rect l="l" t="t" r="r" b="b"/>
            <a:pathLst>
              <a:path w="7009896" h="6858000">
                <a:moveTo>
                  <a:pt x="0" y="0"/>
                </a:moveTo>
                <a:lnTo>
                  <a:pt x="7009896" y="0"/>
                </a:lnTo>
                <a:lnTo>
                  <a:pt x="7009896" y="6858000"/>
                </a:lnTo>
                <a:lnTo>
                  <a:pt x="21616" y="6858000"/>
                </a:lnTo>
                <a:lnTo>
                  <a:pt x="129867" y="6647018"/>
                </a:lnTo>
                <a:cubicBezTo>
                  <a:pt x="1043295" y="4758249"/>
                  <a:pt x="1332296" y="2559611"/>
                  <a:pt x="814641" y="380651"/>
                </a:cubicBezTo>
                <a:lnTo>
                  <a:pt x="714685" y="1"/>
                </a:lnTo>
                <a:lnTo>
                  <a:pt x="0" y="1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6" name="Freeform: Shape 70">
            <a:extLst>
              <a:ext uri="{FF2B5EF4-FFF2-40B4-BE49-F238E27FC236}">
                <a16:creationId xmlns="" xmlns:a16="http://schemas.microsoft.com/office/drawing/2014/main" id="{5FDF4720-5445-47BE-89FE-E40D1AE6F619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-1"/>
            <a:ext cx="6480073" cy="6858002"/>
          </a:xfrm>
          <a:custGeom>
            <a:avLst/>
            <a:gdLst>
              <a:gd name="connsiteX0" fmla="*/ 6130244 w 6480073"/>
              <a:gd name="connsiteY0" fmla="*/ 0 h 6858002"/>
              <a:gd name="connsiteX1" fmla="*/ 6212951 w 6480073"/>
              <a:gd name="connsiteY1" fmla="*/ 314584 h 6858002"/>
              <a:gd name="connsiteX2" fmla="*/ 5540779 w 6480073"/>
              <a:gd name="connsiteY2" fmla="*/ 6756649 h 6858002"/>
              <a:gd name="connsiteX3" fmla="*/ 5489971 w 6480073"/>
              <a:gd name="connsiteY3" fmla="*/ 6858002 h 6858002"/>
              <a:gd name="connsiteX4" fmla="*/ 0 w 6480073"/>
              <a:gd name="connsiteY4" fmla="*/ 6858002 h 6858002"/>
              <a:gd name="connsiteX5" fmla="*/ 0 w 6480073"/>
              <a:gd name="connsiteY5" fmla="*/ 0 h 68580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480073" h="6858002">
                <a:moveTo>
                  <a:pt x="6130244" y="0"/>
                </a:moveTo>
                <a:lnTo>
                  <a:pt x="6212951" y="314584"/>
                </a:lnTo>
                <a:cubicBezTo>
                  <a:pt x="6745828" y="2551616"/>
                  <a:pt x="6460994" y="4808873"/>
                  <a:pt x="5540779" y="6756649"/>
                </a:cubicBezTo>
                <a:lnTo>
                  <a:pt x="5489971" y="6858002"/>
                </a:lnTo>
                <a:lnTo>
                  <a:pt x="0" y="6858002"/>
                </a:lnTo>
                <a:lnTo>
                  <a:pt x="0" y="0"/>
                </a:lnTo>
                <a:close/>
              </a:path>
            </a:pathLst>
          </a:cu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3000">
              <a:latin typeface="+mj-lt"/>
            </a:endParaRPr>
          </a:p>
        </p:txBody>
      </p:sp>
      <p:sp useBgFill="1">
        <p:nvSpPr>
          <p:cNvPr id="73" name="Freeform: Shape 72">
            <a:extLst>
              <a:ext uri="{FF2B5EF4-FFF2-40B4-BE49-F238E27FC236}">
                <a16:creationId xmlns="" xmlns:a16="http://schemas.microsoft.com/office/drawing/2014/main" id="{AC8710B4-A815-4082-9E4F-F13A0007090C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6249216" cy="6858001"/>
          </a:xfrm>
          <a:custGeom>
            <a:avLst/>
            <a:gdLst>
              <a:gd name="connsiteX0" fmla="*/ 0 w 6249216"/>
              <a:gd name="connsiteY0" fmla="*/ 0 h 6858001"/>
              <a:gd name="connsiteX1" fmla="*/ 5893742 w 6249216"/>
              <a:gd name="connsiteY1" fmla="*/ 1 h 6858001"/>
              <a:gd name="connsiteX2" fmla="*/ 5993697 w 6249216"/>
              <a:gd name="connsiteY2" fmla="*/ 380651 h 6858001"/>
              <a:gd name="connsiteX3" fmla="*/ 5308924 w 6249216"/>
              <a:gd name="connsiteY3" fmla="*/ 6647018 h 6858001"/>
              <a:gd name="connsiteX4" fmla="*/ 5200672 w 6249216"/>
              <a:gd name="connsiteY4" fmla="*/ 6858001 h 6858001"/>
              <a:gd name="connsiteX5" fmla="*/ 1 w 6249216"/>
              <a:gd name="connsiteY5" fmla="*/ 6858001 h 6858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249216" h="6858001">
                <a:moveTo>
                  <a:pt x="0" y="0"/>
                </a:moveTo>
                <a:lnTo>
                  <a:pt x="5893742" y="1"/>
                </a:lnTo>
                <a:lnTo>
                  <a:pt x="5993697" y="380651"/>
                </a:lnTo>
                <a:cubicBezTo>
                  <a:pt x="6511353" y="2559611"/>
                  <a:pt x="6222352" y="4758249"/>
                  <a:pt x="5308924" y="6647018"/>
                </a:cubicBezTo>
                <a:lnTo>
                  <a:pt x="5200672" y="6858001"/>
                </a:lnTo>
                <a:lnTo>
                  <a:pt x="1" y="685800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sz="3000">
              <a:latin typeface="+mj-lt"/>
            </a:endParaRPr>
          </a:p>
        </p:txBody>
      </p:sp>
      <p:sp>
        <p:nvSpPr>
          <p:cNvPr id="2" name="Téglalap 1"/>
          <p:cNvSpPr/>
          <p:nvPr/>
        </p:nvSpPr>
        <p:spPr>
          <a:xfrm>
            <a:off x="804671" y="1105469"/>
            <a:ext cx="4941035" cy="4948197"/>
          </a:xfrm>
          <a:prstGeom prst="rect">
            <a:avLst/>
          </a:prstGeom>
        </p:spPr>
        <p:txBody>
          <a:bodyPr vert="horz" lIns="91440" tIns="45720" rIns="91440" bIns="45720" rtlCol="0" anchor="t">
            <a:normAutofit fontScale="70000" lnSpcReduction="20000"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000" dirty="0">
                <a:latin typeface="+mj-lt"/>
              </a:rPr>
              <a:t>87.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000" u="sng" dirty="0" err="1">
                <a:latin typeface="+mj-lt"/>
              </a:rPr>
              <a:t>Ezek</a:t>
            </a:r>
            <a:r>
              <a:rPr lang="en-US" sz="3000" u="sng" dirty="0">
                <a:latin typeface="+mj-lt"/>
              </a:rPr>
              <a:t> </a:t>
            </a:r>
            <a:r>
              <a:rPr lang="en-US" sz="3000" u="sng" dirty="0" err="1">
                <a:latin typeface="+mj-lt"/>
              </a:rPr>
              <a:t>húszezeren</a:t>
            </a:r>
            <a:r>
              <a:rPr lang="en-US" sz="3000" u="sng" dirty="0">
                <a:latin typeface="+mj-lt"/>
              </a:rPr>
              <a:t> </a:t>
            </a:r>
            <a:r>
              <a:rPr lang="en-US" sz="3000" u="sng" dirty="0" err="1">
                <a:latin typeface="+mj-lt"/>
              </a:rPr>
              <a:t>jó</a:t>
            </a:r>
            <a:r>
              <a:rPr lang="en-US" sz="3000" u="sng" dirty="0">
                <a:latin typeface="+mj-lt"/>
              </a:rPr>
              <a:t> </a:t>
            </a:r>
            <a:r>
              <a:rPr lang="en-US" sz="3000" u="sng" dirty="0" err="1">
                <a:latin typeface="+mj-lt"/>
              </a:rPr>
              <a:t>lovasok</a:t>
            </a:r>
            <a:r>
              <a:rPr lang="en-US" sz="3000" u="sng" dirty="0">
                <a:latin typeface="+mj-lt"/>
              </a:rPr>
              <a:t> </a:t>
            </a:r>
            <a:r>
              <a:rPr lang="en-US" sz="3000" u="sng" dirty="0" err="1">
                <a:latin typeface="+mj-lt"/>
              </a:rPr>
              <a:t>vóltak</a:t>
            </a:r>
            <a:r>
              <a:rPr lang="en-US" sz="3000" u="sng" dirty="0">
                <a:latin typeface="+mj-lt"/>
              </a:rPr>
              <a:t>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000" dirty="0" err="1">
                <a:latin typeface="+mj-lt"/>
              </a:rPr>
              <a:t>Mert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Tommembejtől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vitézséget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tanúltak</a:t>
            </a:r>
            <a:r>
              <a:rPr lang="en-US" sz="3000" dirty="0">
                <a:latin typeface="+mj-lt"/>
              </a:rPr>
              <a:t>;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000" dirty="0" err="1">
                <a:latin typeface="+mj-lt"/>
              </a:rPr>
              <a:t>És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noha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külömb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nemzetekbűl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állottak</a:t>
            </a:r>
            <a:r>
              <a:rPr lang="en-US" sz="3000" dirty="0">
                <a:latin typeface="+mj-lt"/>
              </a:rPr>
              <a:t>,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000" dirty="0">
                <a:latin typeface="+mj-lt"/>
              </a:rPr>
              <a:t>De </a:t>
            </a:r>
            <a:r>
              <a:rPr lang="en-US" sz="3000" dirty="0" err="1">
                <a:latin typeface="+mj-lt"/>
              </a:rPr>
              <a:t>okos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vezér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alatt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eggyessek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voltak</a:t>
            </a:r>
            <a:r>
              <a:rPr lang="en-US" sz="3000" dirty="0" smtClean="0">
                <a:latin typeface="+mj-lt"/>
              </a:rPr>
              <a:t>.</a:t>
            </a:r>
            <a:endParaRPr lang="hu-HU" sz="3000" dirty="0" smtClean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endParaRPr lang="en-US" sz="30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000" dirty="0">
                <a:latin typeface="+mj-lt"/>
              </a:rPr>
              <a:t>88.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000" dirty="0" err="1">
                <a:latin typeface="+mj-lt"/>
              </a:rPr>
              <a:t>Nem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messzi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cirkasok</a:t>
            </a:r>
            <a:r>
              <a:rPr lang="en-US" sz="3000" dirty="0">
                <a:latin typeface="+mj-lt"/>
              </a:rPr>
              <a:t>, </a:t>
            </a:r>
            <a:r>
              <a:rPr lang="en-US" sz="3000" dirty="0" err="1">
                <a:latin typeface="+mj-lt"/>
              </a:rPr>
              <a:t>ugyan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szomszéd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népek</a:t>
            </a:r>
            <a:endParaRPr lang="en-US" sz="3000" dirty="0">
              <a:latin typeface="+mj-lt"/>
            </a:endParaRP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000" dirty="0" err="1">
                <a:latin typeface="+mj-lt"/>
              </a:rPr>
              <a:t>Mamelukoktul</a:t>
            </a:r>
            <a:r>
              <a:rPr lang="en-US" sz="3000" dirty="0">
                <a:latin typeface="+mj-lt"/>
              </a:rPr>
              <a:t>, </a:t>
            </a:r>
            <a:r>
              <a:rPr lang="en-US" sz="3000" u="sng" dirty="0" err="1">
                <a:latin typeface="+mj-lt"/>
              </a:rPr>
              <a:t>rendelt</a:t>
            </a:r>
            <a:r>
              <a:rPr lang="en-US" sz="3000" u="sng" dirty="0">
                <a:latin typeface="+mj-lt"/>
              </a:rPr>
              <a:t> </a:t>
            </a:r>
            <a:r>
              <a:rPr lang="en-US" sz="3000" u="sng" dirty="0" err="1">
                <a:latin typeface="+mj-lt"/>
              </a:rPr>
              <a:t>seregben</a:t>
            </a:r>
            <a:r>
              <a:rPr lang="en-US" sz="3000" u="sng" dirty="0">
                <a:latin typeface="+mj-lt"/>
              </a:rPr>
              <a:t> </a:t>
            </a:r>
            <a:r>
              <a:rPr lang="en-US" sz="3000" u="sng" dirty="0" err="1">
                <a:latin typeface="+mj-lt"/>
              </a:rPr>
              <a:t>jünnek</a:t>
            </a:r>
            <a:r>
              <a:rPr lang="en-US" sz="3000" dirty="0">
                <a:latin typeface="+mj-lt"/>
              </a:rPr>
              <a:t>;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000" dirty="0" err="1">
                <a:latin typeface="+mj-lt"/>
              </a:rPr>
              <a:t>Ezek</a:t>
            </a:r>
            <a:r>
              <a:rPr lang="en-US" sz="3000" dirty="0">
                <a:latin typeface="+mj-lt"/>
              </a:rPr>
              <a:t> de </a:t>
            </a:r>
            <a:r>
              <a:rPr lang="en-US" sz="3000" dirty="0" err="1">
                <a:latin typeface="+mj-lt"/>
              </a:rPr>
              <a:t>lehetnek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ötvenkétezerek</a:t>
            </a:r>
            <a:r>
              <a:rPr lang="en-US" sz="3000" dirty="0">
                <a:latin typeface="+mj-lt"/>
              </a:rPr>
              <a:t>,</a:t>
            </a:r>
          </a:p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en-US" sz="3000" dirty="0" err="1">
                <a:latin typeface="+mj-lt"/>
              </a:rPr>
              <a:t>Mert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zincsiek</a:t>
            </a:r>
            <a:r>
              <a:rPr lang="en-US" sz="3000" dirty="0">
                <a:latin typeface="+mj-lt"/>
              </a:rPr>
              <a:t>, </a:t>
            </a:r>
            <a:r>
              <a:rPr lang="en-US" sz="3000" dirty="0" err="1">
                <a:latin typeface="+mj-lt"/>
              </a:rPr>
              <a:t>geták</a:t>
            </a:r>
            <a:r>
              <a:rPr lang="en-US" sz="3000" dirty="0">
                <a:latin typeface="+mj-lt"/>
              </a:rPr>
              <a:t>, </a:t>
            </a:r>
            <a:r>
              <a:rPr lang="en-US" sz="3000" dirty="0" err="1">
                <a:latin typeface="+mj-lt"/>
              </a:rPr>
              <a:t>barstok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vannak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vélek</a:t>
            </a:r>
            <a:r>
              <a:rPr lang="en-US" sz="3000" dirty="0">
                <a:latin typeface="+mj-lt"/>
              </a:rPr>
              <a:t>.</a:t>
            </a:r>
            <a:br>
              <a:rPr lang="en-US" sz="3000" dirty="0">
                <a:latin typeface="+mj-lt"/>
              </a:rPr>
            </a:br>
            <a:r>
              <a:rPr lang="en-US" sz="3000" dirty="0">
                <a:latin typeface="+mj-lt"/>
              </a:rPr>
              <a:t/>
            </a:r>
            <a:br>
              <a:rPr lang="en-US" sz="3000" dirty="0">
                <a:latin typeface="+mj-lt"/>
              </a:rPr>
            </a:br>
            <a:r>
              <a:rPr lang="en-US" sz="3000" dirty="0" err="1">
                <a:latin typeface="+mj-lt"/>
              </a:rPr>
              <a:t>Melyik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eposzi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kellékre</a:t>
            </a:r>
            <a:r>
              <a:rPr lang="en-US" sz="3000" dirty="0">
                <a:latin typeface="+mj-lt"/>
              </a:rPr>
              <a:t> </a:t>
            </a:r>
            <a:r>
              <a:rPr lang="en-US" sz="3000" dirty="0" err="1">
                <a:latin typeface="+mj-lt"/>
              </a:rPr>
              <a:t>ismer</a:t>
            </a:r>
            <a:r>
              <a:rPr lang="en-US" sz="3000" dirty="0">
                <a:latin typeface="+mj-lt"/>
              </a:rPr>
              <a:t>? </a:t>
            </a:r>
            <a:br>
              <a:rPr lang="en-US" sz="3000" dirty="0">
                <a:latin typeface="+mj-lt"/>
              </a:rPr>
            </a:br>
            <a:r>
              <a:rPr lang="en-US" sz="3000" dirty="0">
                <a:latin typeface="+mj-lt"/>
              </a:rPr>
              <a:t/>
            </a:r>
            <a:br>
              <a:rPr lang="en-US" sz="3000" dirty="0">
                <a:latin typeface="+mj-lt"/>
              </a:rPr>
            </a:br>
            <a:endParaRPr lang="en-US" sz="3000" dirty="0">
              <a:latin typeface="+mj-lt"/>
            </a:endParaRPr>
          </a:p>
        </p:txBody>
      </p:sp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5048AC4D-EB58-4BCE-8E3F-74FB5B9C5300}"/>
              </a:ext>
            </a:extLst>
          </p:cNvPr>
          <p:cNvSpPr/>
          <p:nvPr/>
        </p:nvSpPr>
        <p:spPr>
          <a:xfrm>
            <a:off x="10450433" y="6488668"/>
            <a:ext cx="2737096" cy="5539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sz="3000" dirty="0">
                <a:latin typeface="+mj-lt"/>
              </a:rPr>
              <a:t>hu.wikipedia.org</a:t>
            </a:r>
          </a:p>
        </p:txBody>
      </p:sp>
    </p:spTree>
    <p:extLst>
      <p:ext uri="{BB962C8B-B14F-4D97-AF65-F5344CB8AC3E}">
        <p14:creationId xmlns:p14="http://schemas.microsoft.com/office/powerpoint/2010/main" val="1140333694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838200" y="566928"/>
            <a:ext cx="11094720" cy="5610035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hu-HU" sz="4300" dirty="0">
                <a:solidFill>
                  <a:schemeClr val="bg1"/>
                </a:solidFill>
                <a:latin typeface="+mj-lt"/>
              </a:rPr>
              <a:t>Eposzi </a:t>
            </a:r>
            <a:r>
              <a:rPr lang="hu-HU" sz="4300" dirty="0" smtClean="0">
                <a:solidFill>
                  <a:schemeClr val="bg1"/>
                </a:solidFill>
                <a:latin typeface="+mj-lt"/>
              </a:rPr>
              <a:t>kellékek a Szigeti veszedelemben</a:t>
            </a:r>
          </a:p>
          <a:p>
            <a:pPr marL="0" indent="0">
              <a:buNone/>
            </a:pPr>
            <a:endParaRPr lang="hu-HU" sz="4300" dirty="0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endParaRPr lang="hu-HU" dirty="0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  <a:latin typeface="+mj-lt"/>
              </a:rPr>
              <a:t>1. „Fegyvert s vitézt éneklek” </a:t>
            </a:r>
            <a:r>
              <a:rPr lang="hu-HU" dirty="0">
                <a:solidFill>
                  <a:schemeClr val="bg1"/>
                </a:solidFill>
                <a:latin typeface="+mj-lt"/>
                <a:sym typeface="Wingdings" panose="05000000000000000000" pitchFamily="2" charset="2"/>
              </a:rPr>
              <a:t> PROPOZÍCIÓ (témamegjelölés)</a:t>
            </a:r>
            <a:endParaRPr lang="hu-HU" dirty="0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endParaRPr lang="hu-HU" dirty="0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  <a:latin typeface="+mj-lt"/>
              </a:rPr>
              <a:t>2. Zrínyi Miklós segítséget kér Szűz Máriától, hogy segítsen megírni a művét. </a:t>
            </a:r>
            <a:r>
              <a:rPr lang="hu-HU" dirty="0" smtClean="0">
                <a:solidFill>
                  <a:schemeClr val="bg1"/>
                </a:solidFill>
                <a:latin typeface="+mj-lt"/>
                <a:sym typeface="Wingdings" panose="05000000000000000000" pitchFamily="2" charset="2"/>
              </a:rPr>
              <a:t></a:t>
            </a:r>
          </a:p>
          <a:p>
            <a:pPr marL="0" indent="0">
              <a:buNone/>
            </a:pPr>
            <a:r>
              <a:rPr lang="hu-HU" dirty="0" smtClean="0">
                <a:solidFill>
                  <a:schemeClr val="bg1"/>
                </a:solidFill>
                <a:latin typeface="+mj-lt"/>
                <a:sym typeface="Wingdings" panose="05000000000000000000" pitchFamily="2" charset="2"/>
              </a:rPr>
              <a:t> </a:t>
            </a:r>
            <a:r>
              <a:rPr lang="hu-HU" dirty="0">
                <a:solidFill>
                  <a:schemeClr val="bg1"/>
                </a:solidFill>
                <a:latin typeface="+mj-lt"/>
                <a:sym typeface="Wingdings" panose="05000000000000000000" pitchFamily="2" charset="2"/>
              </a:rPr>
              <a:t>INVOKÁCIÓ</a:t>
            </a:r>
          </a:p>
          <a:p>
            <a:pPr marL="0" indent="0">
              <a:buNone/>
            </a:pPr>
            <a:endParaRPr lang="hu-HU" dirty="0">
              <a:solidFill>
                <a:schemeClr val="bg1"/>
              </a:solidFill>
              <a:latin typeface="+mj-lt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  <a:latin typeface="+mj-lt"/>
                <a:sym typeface="Wingdings" panose="05000000000000000000" pitchFamily="2" charset="2"/>
              </a:rPr>
              <a:t>3. Seregszemle: Milyen a török sereg? Milyen a magyar sereg?</a:t>
            </a:r>
          </a:p>
          <a:p>
            <a:pPr marL="0" indent="0">
              <a:buNone/>
            </a:pPr>
            <a:endParaRPr lang="hu-HU" dirty="0">
              <a:solidFill>
                <a:schemeClr val="bg1"/>
              </a:solidFill>
              <a:latin typeface="+mj-lt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  <a:latin typeface="+mj-lt"/>
                <a:sym typeface="Wingdings" panose="05000000000000000000" pitchFamily="2" charset="2"/>
              </a:rPr>
              <a:t>3. „Szép szemű Cumilla”  ÁLLANDÓ JELZŐK</a:t>
            </a:r>
          </a:p>
          <a:p>
            <a:pPr marL="0" indent="0">
              <a:buNone/>
            </a:pPr>
            <a:endParaRPr lang="hu-HU" dirty="0">
              <a:solidFill>
                <a:schemeClr val="bg1"/>
              </a:solidFill>
              <a:latin typeface="+mj-lt"/>
              <a:sym typeface="Wingdings" panose="05000000000000000000" pitchFamily="2" charset="2"/>
            </a:endParaRPr>
          </a:p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  <a:latin typeface="+mj-lt"/>
                <a:sym typeface="Wingdings" panose="05000000000000000000" pitchFamily="2" charset="2"/>
              </a:rPr>
              <a:t>4. Hosszú körmondatok, különös (díszes) szórend</a:t>
            </a:r>
            <a:endParaRPr lang="hu-HU" dirty="0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  <a:latin typeface="+mj-lt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05416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8" name="Picture 2" descr="https://upload.wikimedia.org/wikipedia/commons/thumb/8/84/Zr%C3%ADnyi_Mikl%C3%B3s_horv%C3%A1t_b%C3%A1n.jpg/200px-Zr%C3%ADnyi_Mikl%C3%B3s_horv%C3%A1t_b%C3%A1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4449" y="641350"/>
            <a:ext cx="3228975" cy="44398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460" name="Picture 4" descr="https://upload.wikimedia.org/wikipedia/commons/thumb/3/36/Melchior_Lorck_-_Portrait_of_Sultan_Suleyman_the_Magnificent_-_WGA13462.jpg/800px-Melchior_Lorck_-_Portrait_of_Sultan_Suleyman_the_Magnificent_-_WGA13462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28958" y="641350"/>
            <a:ext cx="3217334" cy="45243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itle 1"/>
          <p:cNvSpPr>
            <a:spLocks noGrp="1"/>
          </p:cNvSpPr>
          <p:nvPr>
            <p:ph type="ctrTitle"/>
          </p:nvPr>
        </p:nvSpPr>
        <p:spPr>
          <a:xfrm>
            <a:off x="257175" y="5376466"/>
            <a:ext cx="5358001" cy="1279819"/>
          </a:xfrm>
        </p:spPr>
        <p:txBody>
          <a:bodyPr>
            <a:normAutofit/>
          </a:bodyPr>
          <a:lstStyle/>
          <a:p>
            <a:r>
              <a:rPr lang="hu-HU" dirty="0">
                <a:solidFill>
                  <a:schemeClr val="bg1"/>
                </a:solidFill>
              </a:rPr>
              <a:t>Zrínyi Miklós 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6144324" y="5376465"/>
            <a:ext cx="5358001" cy="1279819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hu-HU" dirty="0">
                <a:solidFill>
                  <a:schemeClr val="bg1"/>
                </a:solidFill>
              </a:rPr>
              <a:t>I. Szulejmán</a:t>
            </a:r>
            <a:endParaRPr lang="tr-TR" dirty="0">
              <a:solidFill>
                <a:schemeClr val="bg1"/>
              </a:solidFill>
            </a:endParaRPr>
          </a:p>
        </p:txBody>
      </p:sp>
      <p:sp>
        <p:nvSpPr>
          <p:cNvPr id="2" name="Left-Right Arrow 1"/>
          <p:cNvSpPr/>
          <p:nvPr/>
        </p:nvSpPr>
        <p:spPr>
          <a:xfrm>
            <a:off x="5057750" y="2465127"/>
            <a:ext cx="1793426" cy="919517"/>
          </a:xfrm>
          <a:prstGeom prst="leftRightArrow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>
              <a:solidFill>
                <a:schemeClr val="bg1"/>
              </a:solidFill>
              <a:latin typeface="+mj-lt"/>
            </a:endParaRPr>
          </a:p>
        </p:txBody>
      </p:sp>
      <p:sp>
        <p:nvSpPr>
          <p:cNvPr id="7" name="Dikdörtgen 6">
            <a:extLst>
              <a:ext uri="{FF2B5EF4-FFF2-40B4-BE49-F238E27FC236}">
                <a16:creationId xmlns="" xmlns:a16="http://schemas.microsoft.com/office/drawing/2014/main" id="{D43B7347-4305-4C1A-B760-FC48B417E66E}"/>
              </a:ext>
            </a:extLst>
          </p:cNvPr>
          <p:cNvSpPr/>
          <p:nvPr/>
        </p:nvSpPr>
        <p:spPr>
          <a:xfrm>
            <a:off x="10450433" y="6488668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  <a:latin typeface="+mj-lt"/>
              </a:rPr>
              <a:t>hu.wikipedia.org</a:t>
            </a:r>
          </a:p>
        </p:txBody>
      </p:sp>
    </p:spTree>
    <p:extLst>
      <p:ext uri="{BB962C8B-B14F-4D97-AF65-F5344CB8AC3E}">
        <p14:creationId xmlns:p14="http://schemas.microsoft.com/office/powerpoint/2010/main" val="23780883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 txBox="1">
            <a:spLocks/>
          </p:cNvSpPr>
          <p:nvPr/>
        </p:nvSpPr>
        <p:spPr>
          <a:xfrm>
            <a:off x="232012" y="4329375"/>
            <a:ext cx="5314536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dirty="0" err="1">
                <a:latin typeface="+mj-lt"/>
                <a:ea typeface="+mj-ea"/>
                <a:cs typeface="+mj-cs"/>
              </a:rPr>
              <a:t>Ezen</a:t>
            </a:r>
            <a:r>
              <a:rPr lang="en-US" dirty="0">
                <a:latin typeface="+mj-lt"/>
                <a:ea typeface="+mj-ea"/>
                <a:cs typeface="+mj-cs"/>
              </a:rPr>
              <a:t> a </a:t>
            </a:r>
            <a:r>
              <a:rPr lang="en-US" dirty="0" err="1">
                <a:latin typeface="+mj-lt"/>
                <a:ea typeface="+mj-ea"/>
                <a:cs typeface="+mj-cs"/>
              </a:rPr>
              <a:t>képen</a:t>
            </a:r>
            <a:r>
              <a:rPr lang="en-US" dirty="0">
                <a:latin typeface="+mj-lt"/>
                <a:ea typeface="+mj-ea"/>
                <a:cs typeface="+mj-cs"/>
              </a:rPr>
              <a:t> a </a:t>
            </a:r>
            <a:r>
              <a:rPr lang="en-US" dirty="0" err="1">
                <a:latin typeface="+mj-lt"/>
                <a:ea typeface="+mj-ea"/>
                <a:cs typeface="+mj-cs"/>
              </a:rPr>
              <a:t>törökök</a:t>
            </a:r>
            <a:r>
              <a:rPr lang="en-US" dirty="0">
                <a:latin typeface="+mj-lt"/>
                <a:ea typeface="+mj-ea"/>
                <a:cs typeface="+mj-cs"/>
              </a:rPr>
              <a:t> </a:t>
            </a:r>
            <a:r>
              <a:rPr lang="en-US" dirty="0" err="1">
                <a:latin typeface="+mj-lt"/>
                <a:ea typeface="+mj-ea"/>
                <a:cs typeface="+mj-cs"/>
              </a:rPr>
              <a:t>ostromolják</a:t>
            </a:r>
            <a:r>
              <a:rPr lang="en-US" dirty="0">
                <a:latin typeface="+mj-lt"/>
                <a:ea typeface="+mj-ea"/>
                <a:cs typeface="+mj-cs"/>
              </a:rPr>
              <a:t> Eger </a:t>
            </a:r>
            <a:r>
              <a:rPr lang="en-US" dirty="0" err="1">
                <a:latin typeface="+mj-lt"/>
                <a:ea typeface="+mj-ea"/>
                <a:cs typeface="+mj-cs"/>
              </a:rPr>
              <a:t>várát</a:t>
            </a:r>
            <a:r>
              <a:rPr lang="en-US" dirty="0">
                <a:latin typeface="+mj-lt"/>
                <a:ea typeface="+mj-ea"/>
                <a:cs typeface="+mj-cs"/>
              </a:rPr>
              <a:t> 1552-ben.</a:t>
            </a:r>
          </a:p>
          <a:p>
            <a:pPr marL="0" indent="0">
              <a:spcBef>
                <a:spcPct val="0"/>
              </a:spcBef>
              <a:spcAft>
                <a:spcPts val="600"/>
              </a:spcAft>
              <a:buNone/>
            </a:pPr>
            <a:endParaRPr lang="en-US" dirty="0">
              <a:latin typeface="+mj-lt"/>
              <a:ea typeface="+mj-ea"/>
              <a:cs typeface="+mj-cs"/>
            </a:endParaRPr>
          </a:p>
        </p:txBody>
      </p:sp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232012" y="1282890"/>
            <a:ext cx="6350768" cy="437204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US" sz="5000" dirty="0" err="1">
                <a:latin typeface="Candara" panose="020E0502030303020204" pitchFamily="34" charset="0"/>
              </a:rPr>
              <a:t>Téma</a:t>
            </a:r>
            <a:r>
              <a:rPr lang="en-US" sz="5000" dirty="0">
                <a:latin typeface="Candara" panose="020E0502030303020204" pitchFamily="34" charset="0"/>
              </a:rPr>
              <a:t>: </a:t>
            </a:r>
            <a:endParaRPr lang="hu-HU" sz="5000" dirty="0" smtClean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n-US" sz="5000" dirty="0" smtClean="0">
                <a:latin typeface="Candara" panose="020E0502030303020204" pitchFamily="34" charset="0"/>
              </a:rPr>
              <a:t>1566 </a:t>
            </a:r>
            <a:r>
              <a:rPr lang="en-US" sz="5000" dirty="0">
                <a:latin typeface="Candara" panose="020E0502030303020204" pitchFamily="34" charset="0"/>
              </a:rPr>
              <a:t>– </a:t>
            </a:r>
            <a:r>
              <a:rPr lang="en-US" sz="5000" dirty="0" err="1">
                <a:latin typeface="Candara" panose="020E0502030303020204" pitchFamily="34" charset="0"/>
              </a:rPr>
              <a:t>Szigetvár</a:t>
            </a:r>
            <a:r>
              <a:rPr lang="en-US" sz="5000" dirty="0">
                <a:latin typeface="Candara" panose="020E0502030303020204" pitchFamily="34" charset="0"/>
              </a:rPr>
              <a:t> </a:t>
            </a:r>
            <a:r>
              <a:rPr lang="en-US" sz="5000" dirty="0" err="1">
                <a:latin typeface="Candara" panose="020E0502030303020204" pitchFamily="34" charset="0"/>
              </a:rPr>
              <a:t>ostroma</a:t>
            </a:r>
            <a:endParaRPr lang="en-US" sz="5000" dirty="0">
              <a:latin typeface="Candara" panose="020E0502030303020204" pitchFamily="34" charset="0"/>
            </a:endParaRPr>
          </a:p>
          <a:p>
            <a:pPr marL="0" indent="0">
              <a:buNone/>
            </a:pPr>
            <a:r>
              <a:rPr lang="en-US" sz="2400" dirty="0" err="1">
                <a:latin typeface="Candara" panose="020E0502030303020204" pitchFamily="34" charset="0"/>
              </a:rPr>
              <a:t>Mit</a:t>
            </a:r>
            <a:r>
              <a:rPr lang="en-US" sz="2400" dirty="0">
                <a:latin typeface="Candara" panose="020E0502030303020204" pitchFamily="34" charset="0"/>
              </a:rPr>
              <a:t> </a:t>
            </a:r>
            <a:r>
              <a:rPr lang="en-US" sz="2400" dirty="0" err="1">
                <a:latin typeface="Candara" panose="020E0502030303020204" pitchFamily="34" charset="0"/>
              </a:rPr>
              <a:t>jelent</a:t>
            </a:r>
            <a:r>
              <a:rPr lang="en-US" sz="2400" dirty="0">
                <a:latin typeface="Candara" panose="020E0502030303020204" pitchFamily="34" charset="0"/>
              </a:rPr>
              <a:t> </a:t>
            </a:r>
            <a:r>
              <a:rPr lang="en-US" sz="2400" dirty="0" err="1">
                <a:latin typeface="Candara" panose="020E0502030303020204" pitchFamily="34" charset="0"/>
              </a:rPr>
              <a:t>az</a:t>
            </a:r>
            <a:r>
              <a:rPr lang="en-US" sz="2400" dirty="0">
                <a:latin typeface="Candara" panose="020E0502030303020204" pitchFamily="34" charset="0"/>
              </a:rPr>
              <a:t> a </a:t>
            </a:r>
            <a:r>
              <a:rPr lang="en-US" sz="2400" dirty="0" err="1">
                <a:latin typeface="Candara" panose="020E0502030303020204" pitchFamily="34" charset="0"/>
              </a:rPr>
              <a:t>szó</a:t>
            </a:r>
            <a:r>
              <a:rPr lang="en-US" sz="2400" dirty="0">
                <a:latin typeface="Candara" panose="020E0502030303020204" pitchFamily="34" charset="0"/>
              </a:rPr>
              <a:t>, </a:t>
            </a:r>
            <a:r>
              <a:rPr lang="en-US" sz="2400" dirty="0" err="1">
                <a:latin typeface="Candara" panose="020E0502030303020204" pitchFamily="34" charset="0"/>
              </a:rPr>
              <a:t>hogy</a:t>
            </a:r>
            <a:r>
              <a:rPr lang="en-US" sz="2400" dirty="0">
                <a:latin typeface="Candara" panose="020E0502030303020204" pitchFamily="34" charset="0"/>
              </a:rPr>
              <a:t> </a:t>
            </a:r>
            <a:r>
              <a:rPr lang="en-US" sz="2400" i="1" dirty="0" err="1">
                <a:latin typeface="Candara" panose="020E0502030303020204" pitchFamily="34" charset="0"/>
              </a:rPr>
              <a:t>ostrom</a:t>
            </a:r>
            <a:r>
              <a:rPr lang="en-US" sz="2400" dirty="0">
                <a:latin typeface="Candara" panose="020E0502030303020204" pitchFamily="34" charset="0"/>
              </a:rPr>
              <a:t>?</a:t>
            </a:r>
          </a:p>
          <a:p>
            <a:pPr marL="0"/>
            <a:endParaRPr lang="en-US" sz="1800" dirty="0"/>
          </a:p>
        </p:txBody>
      </p:sp>
      <p:sp>
        <p:nvSpPr>
          <p:cNvPr id="2054" name="Freeform: Shape 72">
            <a:extLst>
              <a:ext uri="{FF2B5EF4-FFF2-40B4-BE49-F238E27FC236}">
                <a16:creationId xmlns="" xmlns:a16="http://schemas.microsoft.com/office/drawing/2014/main" id="{CF62D2A7-8207-488C-9F46-316BA81A16C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 flipH="1">
            <a:off x="6582780" y="-2008"/>
            <a:ext cx="5609220" cy="5840278"/>
          </a:xfrm>
          <a:custGeom>
            <a:avLst/>
            <a:gdLst>
              <a:gd name="connsiteX0" fmla="*/ 0 w 5609220"/>
              <a:gd name="connsiteY0" fmla="*/ 0 h 5840278"/>
              <a:gd name="connsiteX1" fmla="*/ 4637091 w 5609220"/>
              <a:gd name="connsiteY1" fmla="*/ 0 h 5840278"/>
              <a:gd name="connsiteX2" fmla="*/ 4822569 w 5609220"/>
              <a:gd name="connsiteY2" fmla="*/ 204077 h 5840278"/>
              <a:gd name="connsiteX3" fmla="*/ 5609220 w 5609220"/>
              <a:gd name="connsiteY3" fmla="*/ 2395363 h 5840278"/>
              <a:gd name="connsiteX4" fmla="*/ 2164305 w 5609220"/>
              <a:gd name="connsiteY4" fmla="*/ 5840278 h 5840278"/>
              <a:gd name="connsiteX5" fmla="*/ 238220 w 5609220"/>
              <a:gd name="connsiteY5" fmla="*/ 5251941 h 5840278"/>
              <a:gd name="connsiteX6" fmla="*/ 0 w 5609220"/>
              <a:gd name="connsiteY6" fmla="*/ 5073803 h 58402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5609220" h="5840278">
                <a:moveTo>
                  <a:pt x="0" y="0"/>
                </a:moveTo>
                <a:lnTo>
                  <a:pt x="4637091" y="0"/>
                </a:lnTo>
                <a:lnTo>
                  <a:pt x="4822569" y="204077"/>
                </a:lnTo>
                <a:cubicBezTo>
                  <a:pt x="5314007" y="799562"/>
                  <a:pt x="5609220" y="1562987"/>
                  <a:pt x="5609220" y="2395363"/>
                </a:cubicBezTo>
                <a:cubicBezTo>
                  <a:pt x="5609220" y="4297937"/>
                  <a:pt x="4066879" y="5840278"/>
                  <a:pt x="2164305" y="5840278"/>
                </a:cubicBezTo>
                <a:cubicBezTo>
                  <a:pt x="1450840" y="5840278"/>
                  <a:pt x="788032" y="5623387"/>
                  <a:pt x="238220" y="5251941"/>
                </a:cubicBezTo>
                <a:lnTo>
                  <a:pt x="0" y="5073803"/>
                </a:lnTo>
                <a:close/>
              </a:path>
            </a:pathLst>
          </a:custGeom>
          <a:solidFill>
            <a:srgbClr val="FFFFFF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052" name="Picture 4" descr="Image result for ostroma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697" r="27183" b="2"/>
          <a:stretch/>
        </p:blipFill>
        <p:spPr bwMode="auto">
          <a:xfrm>
            <a:off x="6750141" y="-2"/>
            <a:ext cx="5441859" cy="5654940"/>
          </a:xfrm>
          <a:custGeom>
            <a:avLst/>
            <a:gdLst/>
            <a:ahLst/>
            <a:cxnLst/>
            <a:rect l="l" t="t" r="r" b="b"/>
            <a:pathLst>
              <a:path w="5441859" h="5654940">
                <a:moveTo>
                  <a:pt x="1041368" y="0"/>
                </a:moveTo>
                <a:lnTo>
                  <a:pt x="5441859" y="0"/>
                </a:lnTo>
                <a:lnTo>
                  <a:pt x="5441859" y="4820612"/>
                </a:lnTo>
                <a:lnTo>
                  <a:pt x="5285166" y="4957981"/>
                </a:lnTo>
                <a:cubicBezTo>
                  <a:pt x="4729628" y="5394557"/>
                  <a:pt x="4029081" y="5654940"/>
                  <a:pt x="3267719" y="5654940"/>
                </a:cubicBezTo>
                <a:cubicBezTo>
                  <a:pt x="1463008" y="5654940"/>
                  <a:pt x="0" y="4191932"/>
                  <a:pt x="0" y="2387221"/>
                </a:cubicBezTo>
                <a:cubicBezTo>
                  <a:pt x="0" y="1484866"/>
                  <a:pt x="365752" y="667936"/>
                  <a:pt x="957093" y="76595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Dikdörtgen 7">
            <a:extLst>
              <a:ext uri="{FF2B5EF4-FFF2-40B4-BE49-F238E27FC236}">
                <a16:creationId xmlns="" xmlns:a16="http://schemas.microsoft.com/office/drawing/2014/main" id="{B08C149A-AD45-46F3-A012-4D3B79F2D9CB}"/>
              </a:ext>
            </a:extLst>
          </p:cNvPr>
          <p:cNvSpPr/>
          <p:nvPr/>
        </p:nvSpPr>
        <p:spPr>
          <a:xfrm>
            <a:off x="10450433" y="6488668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hu.wikipedia.org</a:t>
            </a:r>
          </a:p>
        </p:txBody>
      </p:sp>
    </p:spTree>
    <p:extLst>
      <p:ext uri="{BB962C8B-B14F-4D97-AF65-F5344CB8AC3E}">
        <p14:creationId xmlns:p14="http://schemas.microsoft.com/office/powerpoint/2010/main" val="109163123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516431" y="420624"/>
            <a:ext cx="10878312" cy="5756339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hu-HU" b="1" dirty="0">
                <a:solidFill>
                  <a:schemeClr val="bg1"/>
                </a:solidFill>
                <a:latin typeface="+mj-lt"/>
              </a:rPr>
              <a:t>Történet:</a:t>
            </a:r>
          </a:p>
          <a:p>
            <a:pPr marL="0" indent="0">
              <a:buNone/>
            </a:pPr>
            <a:endParaRPr lang="hu-HU" b="1" dirty="0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  <a:latin typeface="+mj-lt"/>
              </a:rPr>
              <a:t>A magyarok rossz életet élnek: önzőek, nem segítenek egymásnak, csak magukkal törődnek.</a:t>
            </a:r>
          </a:p>
          <a:p>
            <a:pPr marL="0" indent="0">
              <a:buNone/>
            </a:pPr>
            <a:endParaRPr lang="hu-HU" dirty="0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  <a:latin typeface="+mj-lt"/>
              </a:rPr>
              <a:t>Isten megharagszik, és megbünteti a magyarokat: megharagítja Szulejmánt.</a:t>
            </a:r>
          </a:p>
          <a:p>
            <a:pPr marL="0" indent="0">
              <a:buNone/>
            </a:pPr>
            <a:endParaRPr lang="hu-HU" dirty="0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  <a:latin typeface="+mj-lt"/>
              </a:rPr>
              <a:t>Zrínyi Miklós beszélget Istennel: Isten elmondja neki, hogy meg fog halni az ostromban. </a:t>
            </a:r>
          </a:p>
          <a:p>
            <a:pPr marL="0" indent="0">
              <a:buNone/>
            </a:pPr>
            <a:endParaRPr lang="hu-HU" dirty="0">
              <a:solidFill>
                <a:schemeClr val="bg1"/>
              </a:solidFill>
              <a:latin typeface="+mj-lt"/>
            </a:endParaRPr>
          </a:p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  <a:latin typeface="+mj-lt"/>
              </a:rPr>
              <a:t>A magyar seregben kevés katona van, de jók (erkölcsösek), az oszmán sereg nagyon nagy, és erős, de széthúzás, veszekedés, erkölcstelenség van a táborban.</a:t>
            </a:r>
          </a:p>
          <a:p>
            <a:pPr marL="0" indent="0">
              <a:buNone/>
            </a:pPr>
            <a:endParaRPr lang="hu-HU" dirty="0">
              <a:latin typeface="Candara" panose="020E0502030303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1994876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>
            <a:spLocks noGrp="1"/>
          </p:cNvSpPr>
          <p:nvPr>
            <p:ph idx="1"/>
          </p:nvPr>
        </p:nvSpPr>
        <p:spPr>
          <a:xfrm>
            <a:off x="475488" y="420624"/>
            <a:ext cx="10878312" cy="5756339"/>
          </a:xfrm>
        </p:spPr>
        <p:txBody>
          <a:bodyPr>
            <a:normAutofit fontScale="92500"/>
          </a:bodyPr>
          <a:lstStyle/>
          <a:p>
            <a:pPr marL="0" indent="0" algn="just">
              <a:buNone/>
            </a:pPr>
            <a:r>
              <a:rPr lang="hu-HU" dirty="0">
                <a:solidFill>
                  <a:schemeClr val="bg1"/>
                </a:solidFill>
                <a:latin typeface="+mj-lt"/>
              </a:rPr>
              <a:t>A magyar és a török táborban is vannak nagyon jó katonák, igazi hősök.</a:t>
            </a:r>
          </a:p>
          <a:p>
            <a:pPr marL="0" indent="0" algn="just">
              <a:buNone/>
            </a:pPr>
            <a:endParaRPr lang="hu-HU" dirty="0">
              <a:solidFill>
                <a:schemeClr val="bg1"/>
              </a:solidFill>
              <a:latin typeface="+mj-lt"/>
            </a:endParaRPr>
          </a:p>
          <a:p>
            <a:pPr marL="0" indent="0" algn="just">
              <a:buNone/>
            </a:pPr>
            <a:r>
              <a:rPr lang="hu-HU" dirty="0">
                <a:solidFill>
                  <a:schemeClr val="bg1"/>
                </a:solidFill>
                <a:latin typeface="+mj-lt"/>
              </a:rPr>
              <a:t>A török táborban megismerhetjük a szultán lánya, Kumilla és Delimán, egy török hős szerelmét.</a:t>
            </a:r>
          </a:p>
          <a:p>
            <a:pPr marL="0" indent="0" algn="just">
              <a:buNone/>
            </a:pPr>
            <a:endParaRPr lang="hu-HU" dirty="0">
              <a:solidFill>
                <a:schemeClr val="bg1"/>
              </a:solidFill>
              <a:latin typeface="+mj-lt"/>
            </a:endParaRPr>
          </a:p>
          <a:p>
            <a:pPr marL="0" indent="0" algn="just">
              <a:buNone/>
            </a:pPr>
            <a:r>
              <a:rPr lang="hu-HU" dirty="0">
                <a:solidFill>
                  <a:schemeClr val="bg1"/>
                </a:solidFill>
                <a:latin typeface="+mj-lt"/>
              </a:rPr>
              <a:t>Bár a török hadsereg nagyobb, és erősebb, a magyarok is nagyon jól küzdenek.</a:t>
            </a:r>
          </a:p>
          <a:p>
            <a:pPr marL="0" indent="0" algn="just">
              <a:buNone/>
            </a:pPr>
            <a:endParaRPr lang="hu-HU" dirty="0">
              <a:solidFill>
                <a:schemeClr val="bg1"/>
              </a:solidFill>
              <a:latin typeface="+mj-lt"/>
            </a:endParaRPr>
          </a:p>
          <a:p>
            <a:pPr marL="0" indent="0" algn="just">
              <a:buNone/>
            </a:pPr>
            <a:r>
              <a:rPr lang="hu-HU" dirty="0">
                <a:solidFill>
                  <a:schemeClr val="bg1"/>
                </a:solidFill>
                <a:latin typeface="+mj-lt"/>
              </a:rPr>
              <a:t>A törökök már majdnem hazaindulnak, amikor történik egy </a:t>
            </a:r>
            <a:r>
              <a:rPr lang="hu-HU" i="1" dirty="0">
                <a:solidFill>
                  <a:schemeClr val="bg1"/>
                </a:solidFill>
                <a:latin typeface="+mj-lt"/>
              </a:rPr>
              <a:t>véletlen</a:t>
            </a:r>
            <a:r>
              <a:rPr lang="hu-HU" dirty="0">
                <a:solidFill>
                  <a:schemeClr val="bg1"/>
                </a:solidFill>
                <a:latin typeface="+mj-lt"/>
              </a:rPr>
              <a:t>: a törökök elfogják a magyar postagalambot, és megtudják, hogy a magyaroknak kevés erejük maradt.</a:t>
            </a:r>
          </a:p>
          <a:p>
            <a:pPr marL="0" indent="0" algn="just">
              <a:buNone/>
            </a:pPr>
            <a:endParaRPr lang="hu-HU" dirty="0">
              <a:solidFill>
                <a:schemeClr val="bg1"/>
              </a:solidFill>
              <a:latin typeface="+mj-lt"/>
            </a:endParaRPr>
          </a:p>
          <a:p>
            <a:pPr marL="0" indent="0" algn="just">
              <a:buNone/>
            </a:pPr>
            <a:r>
              <a:rPr lang="hu-HU" dirty="0">
                <a:solidFill>
                  <a:schemeClr val="bg1"/>
                </a:solidFill>
                <a:latin typeface="+mj-lt"/>
              </a:rPr>
              <a:t>A hős magyarok </a:t>
            </a:r>
            <a:r>
              <a:rPr lang="hu-HU" dirty="0">
                <a:solidFill>
                  <a:schemeClr val="bg1"/>
                </a:solidFill>
                <a:latin typeface="+mj-lt"/>
                <a:hlinkClick r:id="rId2"/>
              </a:rPr>
              <a:t>kitörnek a várból</a:t>
            </a:r>
            <a:r>
              <a:rPr lang="hu-HU" dirty="0">
                <a:solidFill>
                  <a:schemeClr val="bg1"/>
                </a:solidFill>
                <a:latin typeface="+mj-lt"/>
              </a:rPr>
              <a:t>, és megölnek még sok török katonát. Zrínyi Miklós megöli a szultánt.</a:t>
            </a:r>
          </a:p>
          <a:p>
            <a:pPr marL="0" indent="0" algn="just">
              <a:buNone/>
            </a:pPr>
            <a:endParaRPr lang="hu-HU" dirty="0">
              <a:solidFill>
                <a:schemeClr val="bg1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2038486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: Shape 70">
            <a:extLst>
              <a:ext uri="{FF2B5EF4-FFF2-40B4-BE49-F238E27FC236}">
                <a16:creationId xmlns="" xmlns:a16="http://schemas.microsoft.com/office/drawing/2014/main" id="{673E9FC8-2143-48A2-9DEE-AABBC7E301A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265888"/>
          </a:xfrm>
          <a:custGeom>
            <a:avLst/>
            <a:gdLst>
              <a:gd name="connsiteX0" fmla="*/ 0 w 12188952"/>
              <a:gd name="connsiteY0" fmla="*/ 0 h 6265888"/>
              <a:gd name="connsiteX1" fmla="*/ 12188952 w 12188952"/>
              <a:gd name="connsiteY1" fmla="*/ 0 h 6265888"/>
              <a:gd name="connsiteX2" fmla="*/ 12188952 w 12188952"/>
              <a:gd name="connsiteY2" fmla="*/ 5061023 h 6265888"/>
              <a:gd name="connsiteX3" fmla="*/ 12188400 w 12188952"/>
              <a:gd name="connsiteY3" fmla="*/ 5061281 h 6265888"/>
              <a:gd name="connsiteX4" fmla="*/ 6096000 w 12188952"/>
              <a:gd name="connsiteY4" fmla="*/ 6265888 h 6265888"/>
              <a:gd name="connsiteX5" fmla="*/ 3601 w 12188952"/>
              <a:gd name="connsiteY5" fmla="*/ 5061281 h 6265888"/>
              <a:gd name="connsiteX6" fmla="*/ 0 w 12188952"/>
              <a:gd name="connsiteY6" fmla="*/ 5059596 h 6265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8952" h="6265888">
                <a:moveTo>
                  <a:pt x="0" y="0"/>
                </a:moveTo>
                <a:lnTo>
                  <a:pt x="12188952" y="0"/>
                </a:lnTo>
                <a:lnTo>
                  <a:pt x="12188952" y="5061023"/>
                </a:lnTo>
                <a:lnTo>
                  <a:pt x="12188400" y="5061281"/>
                </a:lnTo>
                <a:cubicBezTo>
                  <a:pt x="10489511" y="5817852"/>
                  <a:pt x="8380622" y="6265888"/>
                  <a:pt x="6096000" y="6265888"/>
                </a:cubicBezTo>
                <a:cubicBezTo>
                  <a:pt x="3811379" y="6265888"/>
                  <a:pt x="1702489" y="5817852"/>
                  <a:pt x="3601" y="5061281"/>
                </a:cubicBezTo>
                <a:lnTo>
                  <a:pt x="0" y="5059596"/>
                </a:ln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8194" name="Picture 2" descr="Image result for SzigetvÃ¡r ostroma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1022" b="10584"/>
          <a:stretch/>
        </p:blipFill>
        <p:spPr bwMode="auto">
          <a:xfrm>
            <a:off x="1" y="10"/>
            <a:ext cx="12192000" cy="6003842"/>
          </a:xfrm>
          <a:custGeom>
            <a:avLst/>
            <a:gdLst/>
            <a:ahLst/>
            <a:cxnLst/>
            <a:rect l="l" t="t" r="r" b="b"/>
            <a:pathLst>
              <a:path w="12187427" h="6003852">
                <a:moveTo>
                  <a:pt x="0" y="0"/>
                </a:moveTo>
                <a:lnTo>
                  <a:pt x="12187427" y="0"/>
                </a:lnTo>
                <a:lnTo>
                  <a:pt x="12187427" y="4772371"/>
                </a:lnTo>
                <a:lnTo>
                  <a:pt x="11865111" y="4913285"/>
                </a:lnTo>
                <a:cubicBezTo>
                  <a:pt x="10225213" y="5601147"/>
                  <a:pt x="8237833" y="6003852"/>
                  <a:pt x="6096000" y="6003852"/>
                </a:cubicBezTo>
                <a:cubicBezTo>
                  <a:pt x="3811379" y="6003852"/>
                  <a:pt x="1702489" y="5545663"/>
                  <a:pt x="3601" y="4771946"/>
                </a:cubicBezTo>
                <a:lnTo>
                  <a:pt x="0" y="4770223"/>
                </a:ln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Dikdörtgen 3">
            <a:extLst>
              <a:ext uri="{FF2B5EF4-FFF2-40B4-BE49-F238E27FC236}">
                <a16:creationId xmlns="" xmlns:a16="http://schemas.microsoft.com/office/drawing/2014/main" id="{A93DF984-8788-4AFE-BD9A-62FE1920868C}"/>
              </a:ext>
            </a:extLst>
          </p:cNvPr>
          <p:cNvSpPr/>
          <p:nvPr/>
        </p:nvSpPr>
        <p:spPr>
          <a:xfrm>
            <a:off x="10450433" y="6488668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hu.wikipedia.org</a:t>
            </a:r>
          </a:p>
        </p:txBody>
      </p:sp>
    </p:spTree>
    <p:extLst>
      <p:ext uri="{BB962C8B-B14F-4D97-AF65-F5344CB8AC3E}">
        <p14:creationId xmlns:p14="http://schemas.microsoft.com/office/powerpoint/2010/main" val="105536384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="" xmlns:a16="http://schemas.microsoft.com/office/drawing/2014/main" id="{673E9FC8-2143-48A2-9DEE-AABBC7E301A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265888"/>
          </a:xfrm>
          <a:custGeom>
            <a:avLst/>
            <a:gdLst>
              <a:gd name="connsiteX0" fmla="*/ 0 w 12188952"/>
              <a:gd name="connsiteY0" fmla="*/ 0 h 6265888"/>
              <a:gd name="connsiteX1" fmla="*/ 12188952 w 12188952"/>
              <a:gd name="connsiteY1" fmla="*/ 0 h 6265888"/>
              <a:gd name="connsiteX2" fmla="*/ 12188952 w 12188952"/>
              <a:gd name="connsiteY2" fmla="*/ 5061023 h 6265888"/>
              <a:gd name="connsiteX3" fmla="*/ 12188400 w 12188952"/>
              <a:gd name="connsiteY3" fmla="*/ 5061281 h 6265888"/>
              <a:gd name="connsiteX4" fmla="*/ 6096000 w 12188952"/>
              <a:gd name="connsiteY4" fmla="*/ 6265888 h 6265888"/>
              <a:gd name="connsiteX5" fmla="*/ 3601 w 12188952"/>
              <a:gd name="connsiteY5" fmla="*/ 5061281 h 6265888"/>
              <a:gd name="connsiteX6" fmla="*/ 0 w 12188952"/>
              <a:gd name="connsiteY6" fmla="*/ 5059596 h 6265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8952" h="6265888">
                <a:moveTo>
                  <a:pt x="0" y="0"/>
                </a:moveTo>
                <a:lnTo>
                  <a:pt x="12188952" y="0"/>
                </a:lnTo>
                <a:lnTo>
                  <a:pt x="12188952" y="5061023"/>
                </a:lnTo>
                <a:lnTo>
                  <a:pt x="12188400" y="5061281"/>
                </a:lnTo>
                <a:cubicBezTo>
                  <a:pt x="10489511" y="5817852"/>
                  <a:pt x="8380622" y="6265888"/>
                  <a:pt x="6096000" y="6265888"/>
                </a:cubicBezTo>
                <a:cubicBezTo>
                  <a:pt x="3811379" y="6265888"/>
                  <a:pt x="1702489" y="5817852"/>
                  <a:pt x="3601" y="5061281"/>
                </a:cubicBezTo>
                <a:lnTo>
                  <a:pt x="0" y="5059596"/>
                </a:ln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6719" b="33612"/>
          <a:stretch/>
        </p:blipFill>
        <p:spPr>
          <a:xfrm>
            <a:off x="1" y="10"/>
            <a:ext cx="12192000" cy="6003842"/>
          </a:xfrm>
          <a:custGeom>
            <a:avLst/>
            <a:gdLst/>
            <a:ahLst/>
            <a:cxnLst/>
            <a:rect l="l" t="t" r="r" b="b"/>
            <a:pathLst>
              <a:path w="12187427" h="6003852">
                <a:moveTo>
                  <a:pt x="0" y="0"/>
                </a:moveTo>
                <a:lnTo>
                  <a:pt x="12187427" y="0"/>
                </a:lnTo>
                <a:lnTo>
                  <a:pt x="12187427" y="4772371"/>
                </a:lnTo>
                <a:lnTo>
                  <a:pt x="11865111" y="4913285"/>
                </a:lnTo>
                <a:cubicBezTo>
                  <a:pt x="10225213" y="5601147"/>
                  <a:pt x="8237833" y="6003852"/>
                  <a:pt x="6096000" y="6003852"/>
                </a:cubicBezTo>
                <a:cubicBezTo>
                  <a:pt x="3811379" y="6003852"/>
                  <a:pt x="1702489" y="5545663"/>
                  <a:pt x="3601" y="4771946"/>
                </a:cubicBezTo>
                <a:lnTo>
                  <a:pt x="0" y="4770223"/>
                </a:lnTo>
                <a:close/>
              </a:path>
            </a:pathLst>
          </a:custGeom>
        </p:spPr>
      </p:pic>
      <p:sp>
        <p:nvSpPr>
          <p:cNvPr id="5" name="Dikdörtgen 3">
            <a:extLst>
              <a:ext uri="{FF2B5EF4-FFF2-40B4-BE49-F238E27FC236}">
                <a16:creationId xmlns="" xmlns:a16="http://schemas.microsoft.com/office/drawing/2014/main" id="{A93DF984-8788-4AFE-BD9A-62FE1920868C}"/>
              </a:ext>
            </a:extLst>
          </p:cNvPr>
          <p:cNvSpPr/>
          <p:nvPr/>
        </p:nvSpPr>
        <p:spPr>
          <a:xfrm>
            <a:off x="10450433" y="6488668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hu.wikipedia.org</a:t>
            </a:r>
          </a:p>
        </p:txBody>
      </p:sp>
    </p:spTree>
    <p:extLst>
      <p:ext uri="{BB962C8B-B14F-4D97-AF65-F5344CB8AC3E}">
        <p14:creationId xmlns:p14="http://schemas.microsoft.com/office/powerpoint/2010/main" val="42206046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="" xmlns:a16="http://schemas.microsoft.com/office/drawing/2014/main" id="{673E9FC8-2143-48A2-9DEE-AABBC7E301A8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12188952" cy="6265888"/>
          </a:xfrm>
          <a:custGeom>
            <a:avLst/>
            <a:gdLst>
              <a:gd name="connsiteX0" fmla="*/ 0 w 12188952"/>
              <a:gd name="connsiteY0" fmla="*/ 0 h 6265888"/>
              <a:gd name="connsiteX1" fmla="*/ 12188952 w 12188952"/>
              <a:gd name="connsiteY1" fmla="*/ 0 h 6265888"/>
              <a:gd name="connsiteX2" fmla="*/ 12188952 w 12188952"/>
              <a:gd name="connsiteY2" fmla="*/ 5061023 h 6265888"/>
              <a:gd name="connsiteX3" fmla="*/ 12188400 w 12188952"/>
              <a:gd name="connsiteY3" fmla="*/ 5061281 h 6265888"/>
              <a:gd name="connsiteX4" fmla="*/ 6096000 w 12188952"/>
              <a:gd name="connsiteY4" fmla="*/ 6265888 h 6265888"/>
              <a:gd name="connsiteX5" fmla="*/ 3601 w 12188952"/>
              <a:gd name="connsiteY5" fmla="*/ 5061281 h 6265888"/>
              <a:gd name="connsiteX6" fmla="*/ 0 w 12188952"/>
              <a:gd name="connsiteY6" fmla="*/ 5059596 h 62658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188952" h="6265888">
                <a:moveTo>
                  <a:pt x="0" y="0"/>
                </a:moveTo>
                <a:lnTo>
                  <a:pt x="12188952" y="0"/>
                </a:lnTo>
                <a:lnTo>
                  <a:pt x="12188952" y="5061023"/>
                </a:lnTo>
                <a:lnTo>
                  <a:pt x="12188400" y="5061281"/>
                </a:lnTo>
                <a:cubicBezTo>
                  <a:pt x="10489511" y="5817852"/>
                  <a:pt x="8380622" y="6265888"/>
                  <a:pt x="6096000" y="6265888"/>
                </a:cubicBezTo>
                <a:cubicBezTo>
                  <a:pt x="3811379" y="6265888"/>
                  <a:pt x="1702489" y="5817852"/>
                  <a:pt x="3601" y="5061281"/>
                </a:cubicBezTo>
                <a:lnTo>
                  <a:pt x="0" y="5059596"/>
                </a:ln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3" name="Kép 2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2062" r="1" b="25807"/>
          <a:stretch/>
        </p:blipFill>
        <p:spPr>
          <a:xfrm>
            <a:off x="1" y="10"/>
            <a:ext cx="12192000" cy="6003842"/>
          </a:xfrm>
          <a:custGeom>
            <a:avLst/>
            <a:gdLst/>
            <a:ahLst/>
            <a:cxnLst/>
            <a:rect l="l" t="t" r="r" b="b"/>
            <a:pathLst>
              <a:path w="12187427" h="6003852">
                <a:moveTo>
                  <a:pt x="0" y="0"/>
                </a:moveTo>
                <a:lnTo>
                  <a:pt x="12187427" y="0"/>
                </a:lnTo>
                <a:lnTo>
                  <a:pt x="12187427" y="4772371"/>
                </a:lnTo>
                <a:lnTo>
                  <a:pt x="11865111" y="4913285"/>
                </a:lnTo>
                <a:cubicBezTo>
                  <a:pt x="10225213" y="5601147"/>
                  <a:pt x="8237833" y="6003852"/>
                  <a:pt x="6096000" y="6003852"/>
                </a:cubicBezTo>
                <a:cubicBezTo>
                  <a:pt x="3811379" y="6003852"/>
                  <a:pt x="1702489" y="5545663"/>
                  <a:pt x="3601" y="4771946"/>
                </a:cubicBezTo>
                <a:lnTo>
                  <a:pt x="0" y="4770223"/>
                </a:lnTo>
                <a:close/>
              </a:path>
            </a:pathLst>
          </a:custGeom>
        </p:spPr>
      </p:pic>
      <p:sp>
        <p:nvSpPr>
          <p:cNvPr id="5" name="Dikdörtgen 3">
            <a:extLst>
              <a:ext uri="{FF2B5EF4-FFF2-40B4-BE49-F238E27FC236}">
                <a16:creationId xmlns="" xmlns:a16="http://schemas.microsoft.com/office/drawing/2014/main" id="{A93DF984-8788-4AFE-BD9A-62FE1920868C}"/>
              </a:ext>
            </a:extLst>
          </p:cNvPr>
          <p:cNvSpPr/>
          <p:nvPr/>
        </p:nvSpPr>
        <p:spPr>
          <a:xfrm>
            <a:off x="10450433" y="6488668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hu.wikipedia.org</a:t>
            </a:r>
          </a:p>
        </p:txBody>
      </p:sp>
    </p:spTree>
    <p:extLst>
      <p:ext uri="{BB962C8B-B14F-4D97-AF65-F5344CB8AC3E}">
        <p14:creationId xmlns:p14="http://schemas.microsoft.com/office/powerpoint/2010/main" val="13444025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: Shape 11">
            <a:extLst>
              <a:ext uri="{FF2B5EF4-FFF2-40B4-BE49-F238E27FC236}">
                <a16:creationId xmlns="" xmlns:a16="http://schemas.microsoft.com/office/drawing/2014/main" id="{B670DBD5-770C-4383-9F54-5B86E86BD5BB}"/>
              </a:ext>
              <a:ext uri="{C183D7F6-B498-43B3-948B-1728B52AA6E4}">
                <adec:decorative xmlns=""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2" name="Kép 1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912" b="21340"/>
          <a:stretch/>
        </p:blipFill>
        <p:spPr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</p:spPr>
      </p:pic>
      <p:sp>
        <p:nvSpPr>
          <p:cNvPr id="5" name="Dikdörtgen 3">
            <a:extLst>
              <a:ext uri="{FF2B5EF4-FFF2-40B4-BE49-F238E27FC236}">
                <a16:creationId xmlns="" xmlns:a16="http://schemas.microsoft.com/office/drawing/2014/main" id="{A93DF984-8788-4AFE-BD9A-62FE1920868C}"/>
              </a:ext>
            </a:extLst>
          </p:cNvPr>
          <p:cNvSpPr/>
          <p:nvPr/>
        </p:nvSpPr>
        <p:spPr>
          <a:xfrm>
            <a:off x="10450433" y="6488668"/>
            <a:ext cx="17415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600"/>
              </a:spcAft>
            </a:pPr>
            <a:r>
              <a:rPr lang="en-US" dirty="0">
                <a:solidFill>
                  <a:schemeClr val="accent4">
                    <a:lumMod val="50000"/>
                  </a:schemeClr>
                </a:solidFill>
              </a:rPr>
              <a:t>hu.wikipedia.org</a:t>
            </a:r>
          </a:p>
        </p:txBody>
      </p:sp>
    </p:spTree>
    <p:extLst>
      <p:ext uri="{BB962C8B-B14F-4D97-AF65-F5344CB8AC3E}">
        <p14:creationId xmlns:p14="http://schemas.microsoft.com/office/powerpoint/2010/main" val="82841813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437</Words>
  <Application>Microsoft Office PowerPoint</Application>
  <PresentationFormat>Widescreen</PresentationFormat>
  <Paragraphs>80</Paragraphs>
  <Slides>16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Arial</vt:lpstr>
      <vt:lpstr>Calibri</vt:lpstr>
      <vt:lpstr>Calibri Light</vt:lpstr>
      <vt:lpstr>Candara</vt:lpstr>
      <vt:lpstr>Wingdings</vt:lpstr>
      <vt:lpstr>Office Theme</vt:lpstr>
      <vt:lpstr>Szigeti Veszedelem</vt:lpstr>
      <vt:lpstr>Zrínyi Miklós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Barokk</dc:title>
  <dc:creator>Yakup Yildizlar</dc:creator>
  <cp:lastModifiedBy>Éva Tóth</cp:lastModifiedBy>
  <cp:revision>19</cp:revision>
  <dcterms:created xsi:type="dcterms:W3CDTF">2020-05-09T18:36:26Z</dcterms:created>
  <dcterms:modified xsi:type="dcterms:W3CDTF">2020-05-11T20:06:11Z</dcterms:modified>
</cp:coreProperties>
</file>