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53" r:id="rId2"/>
    <p:sldId id="354" r:id="rId3"/>
    <p:sldId id="311" r:id="rId4"/>
    <p:sldId id="312" r:id="rId5"/>
    <p:sldId id="356" r:id="rId6"/>
    <p:sldId id="313" r:id="rId7"/>
    <p:sldId id="357" r:id="rId8"/>
    <p:sldId id="343" r:id="rId9"/>
    <p:sldId id="31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24"/>
  </p:normalViewPr>
  <p:slideViewPr>
    <p:cSldViewPr snapToGrid="0" snapToObjects="1">
      <p:cViewPr varScale="1">
        <p:scale>
          <a:sx n="115" d="100"/>
          <a:sy n="115" d="100"/>
        </p:scale>
        <p:origin x="3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E2AA77-A6CF-4DDF-99FB-A062275041CE}" type="doc">
      <dgm:prSet loTypeId="urn:microsoft.com/office/officeart/2005/8/layout/arrow6" loCatId="process" qsTypeId="urn:microsoft.com/office/officeart/2005/8/quickstyle/3d9" qsCatId="3D" csTypeId="urn:microsoft.com/office/officeart/2005/8/colors/accent1_4" csCatId="accent1" phldr="1"/>
      <dgm:spPr/>
      <dgm:t>
        <a:bodyPr/>
        <a:lstStyle/>
        <a:p>
          <a:endParaRPr lang="tr-TR"/>
        </a:p>
      </dgm:t>
    </dgm:pt>
    <dgm:pt modelId="{5BE34DC6-67EF-401D-BCC7-4DDEAFFEAAF0}">
      <dgm:prSet phldrT="[Text]"/>
      <dgm:spPr/>
      <dgm:t>
        <a:bodyPr/>
        <a:lstStyle/>
        <a:p>
          <a:r>
            <a:rPr lang="tr-TR" b="1" dirty="0"/>
            <a:t>Lezzet profili testi</a:t>
          </a:r>
        </a:p>
      </dgm:t>
    </dgm:pt>
    <dgm:pt modelId="{CB47F8EB-0520-411B-A927-DC9E4DBB312A}" type="parTrans" cxnId="{64603DA6-096F-4B04-8DE4-53A94F0D0AE0}">
      <dgm:prSet/>
      <dgm:spPr/>
      <dgm:t>
        <a:bodyPr/>
        <a:lstStyle/>
        <a:p>
          <a:endParaRPr lang="tr-TR"/>
        </a:p>
      </dgm:t>
    </dgm:pt>
    <dgm:pt modelId="{19291F0C-7465-49E2-8ECF-5F47C4FF0B3B}" type="sibTrans" cxnId="{64603DA6-096F-4B04-8DE4-53A94F0D0AE0}">
      <dgm:prSet/>
      <dgm:spPr/>
      <dgm:t>
        <a:bodyPr/>
        <a:lstStyle/>
        <a:p>
          <a:endParaRPr lang="tr-TR"/>
        </a:p>
      </dgm:t>
    </dgm:pt>
    <dgm:pt modelId="{038A2C08-A10A-47F5-84D5-961B21C7D348}">
      <dgm:prSet phldrT="[Text]"/>
      <dgm:spPr/>
      <dgm:t>
        <a:bodyPr/>
        <a:lstStyle/>
        <a:p>
          <a:r>
            <a:rPr lang="tr-TR" b="1" dirty="0"/>
            <a:t>Doku profili testi</a:t>
          </a:r>
        </a:p>
      </dgm:t>
    </dgm:pt>
    <dgm:pt modelId="{616892E4-E03C-4B0F-B6EF-A7122BA592AF}" type="parTrans" cxnId="{0C6A49BF-BBA4-4A1A-ADD5-AD0D39E1A998}">
      <dgm:prSet/>
      <dgm:spPr/>
      <dgm:t>
        <a:bodyPr/>
        <a:lstStyle/>
        <a:p>
          <a:endParaRPr lang="tr-TR"/>
        </a:p>
      </dgm:t>
    </dgm:pt>
    <dgm:pt modelId="{5EB30326-4C30-4DC5-9840-C4506C3126B5}" type="sibTrans" cxnId="{0C6A49BF-BBA4-4A1A-ADD5-AD0D39E1A998}">
      <dgm:prSet/>
      <dgm:spPr/>
      <dgm:t>
        <a:bodyPr/>
        <a:lstStyle/>
        <a:p>
          <a:endParaRPr lang="tr-TR"/>
        </a:p>
      </dgm:t>
    </dgm:pt>
    <dgm:pt modelId="{4FCBCC1F-6B87-41BD-BE22-986C6D5FD0B9}" type="pres">
      <dgm:prSet presAssocID="{10E2AA77-A6CF-4DDF-99FB-A062275041CE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F126575-F4A8-43B1-8B3C-02A59488B79C}" type="pres">
      <dgm:prSet presAssocID="{10E2AA77-A6CF-4DDF-99FB-A062275041CE}" presName="ribbon" presStyleLbl="node1" presStyleIdx="0" presStyleCnt="1"/>
      <dgm:spPr>
        <a:solidFill>
          <a:schemeClr val="accent5">
            <a:lumMod val="50000"/>
          </a:schemeClr>
        </a:solidFill>
      </dgm:spPr>
    </dgm:pt>
    <dgm:pt modelId="{D68CFC34-E65F-42C8-971D-FA19B39BD48D}" type="pres">
      <dgm:prSet presAssocID="{10E2AA77-A6CF-4DDF-99FB-A062275041CE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5044744-B080-4185-8DD7-BAF88074CE80}" type="pres">
      <dgm:prSet presAssocID="{10E2AA77-A6CF-4DDF-99FB-A062275041CE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C6A49BF-BBA4-4A1A-ADD5-AD0D39E1A998}" srcId="{10E2AA77-A6CF-4DDF-99FB-A062275041CE}" destId="{038A2C08-A10A-47F5-84D5-961B21C7D348}" srcOrd="1" destOrd="0" parTransId="{616892E4-E03C-4B0F-B6EF-A7122BA592AF}" sibTransId="{5EB30326-4C30-4DC5-9840-C4506C3126B5}"/>
    <dgm:cxn modelId="{64603DA6-096F-4B04-8DE4-53A94F0D0AE0}" srcId="{10E2AA77-A6CF-4DDF-99FB-A062275041CE}" destId="{5BE34DC6-67EF-401D-BCC7-4DDEAFFEAAF0}" srcOrd="0" destOrd="0" parTransId="{CB47F8EB-0520-411B-A927-DC9E4DBB312A}" sibTransId="{19291F0C-7465-49E2-8ECF-5F47C4FF0B3B}"/>
    <dgm:cxn modelId="{410C9CAC-3705-465A-B63A-6A079A6016B7}" type="presOf" srcId="{5BE34DC6-67EF-401D-BCC7-4DDEAFFEAAF0}" destId="{D68CFC34-E65F-42C8-971D-FA19B39BD48D}" srcOrd="0" destOrd="0" presId="urn:microsoft.com/office/officeart/2005/8/layout/arrow6"/>
    <dgm:cxn modelId="{700BC117-E8EF-41A1-8C1A-529CF05DD9DC}" type="presOf" srcId="{10E2AA77-A6CF-4DDF-99FB-A062275041CE}" destId="{4FCBCC1F-6B87-41BD-BE22-986C6D5FD0B9}" srcOrd="0" destOrd="0" presId="urn:microsoft.com/office/officeart/2005/8/layout/arrow6"/>
    <dgm:cxn modelId="{2B1E003F-7A11-44F5-92AE-4F77BE614BEF}" type="presOf" srcId="{038A2C08-A10A-47F5-84D5-961B21C7D348}" destId="{05044744-B080-4185-8DD7-BAF88074CE80}" srcOrd="0" destOrd="0" presId="urn:microsoft.com/office/officeart/2005/8/layout/arrow6"/>
    <dgm:cxn modelId="{DE52B3A3-EC44-48C7-B2BF-3E1564F300CD}" type="presParOf" srcId="{4FCBCC1F-6B87-41BD-BE22-986C6D5FD0B9}" destId="{0F126575-F4A8-43B1-8B3C-02A59488B79C}" srcOrd="0" destOrd="0" presId="urn:microsoft.com/office/officeart/2005/8/layout/arrow6"/>
    <dgm:cxn modelId="{492EDB0B-65DF-4962-B500-0DB9CAF36E01}" type="presParOf" srcId="{4FCBCC1F-6B87-41BD-BE22-986C6D5FD0B9}" destId="{D68CFC34-E65F-42C8-971D-FA19B39BD48D}" srcOrd="1" destOrd="0" presId="urn:microsoft.com/office/officeart/2005/8/layout/arrow6"/>
    <dgm:cxn modelId="{D3E157C7-A09B-4321-B243-4D96FF8080AC}" type="presParOf" srcId="{4FCBCC1F-6B87-41BD-BE22-986C6D5FD0B9}" destId="{05044744-B080-4185-8DD7-BAF88074CE80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ECF4E4-4F01-417C-8816-E4B9256B1230}" type="doc">
      <dgm:prSet loTypeId="urn:microsoft.com/office/officeart/2005/8/layout/chevron2" loCatId="list" qsTypeId="urn:microsoft.com/office/officeart/2005/8/quickstyle/3d7" qsCatId="3D" csTypeId="urn:microsoft.com/office/officeart/2005/8/colors/accent1_4" csCatId="accent1" phldr="1"/>
      <dgm:spPr/>
      <dgm:t>
        <a:bodyPr/>
        <a:lstStyle/>
        <a:p>
          <a:endParaRPr lang="tr-TR"/>
        </a:p>
      </dgm:t>
    </dgm:pt>
    <dgm:pt modelId="{EB08529D-4EAE-4070-85E6-40760F6963C1}">
      <dgm:prSet phldrT="[Text]" custT="1"/>
      <dgm:spPr/>
      <dgm:t>
        <a:bodyPr/>
        <a:lstStyle/>
        <a:p>
          <a:r>
            <a:rPr lang="tr-TR" sz="2000" b="1" dirty="0"/>
            <a:t>Amaç</a:t>
          </a:r>
        </a:p>
      </dgm:t>
    </dgm:pt>
    <dgm:pt modelId="{59E472DA-EB49-48C7-ACDC-983C09B107D9}" type="parTrans" cxnId="{81D7D9D9-E4D3-4E8D-9789-986A6699EEFC}">
      <dgm:prSet/>
      <dgm:spPr/>
      <dgm:t>
        <a:bodyPr/>
        <a:lstStyle/>
        <a:p>
          <a:endParaRPr lang="tr-TR"/>
        </a:p>
      </dgm:t>
    </dgm:pt>
    <dgm:pt modelId="{B2B977D0-0FF0-4B11-8B7B-CE7E180B139F}" type="sibTrans" cxnId="{81D7D9D9-E4D3-4E8D-9789-986A6699EEFC}">
      <dgm:prSet/>
      <dgm:spPr/>
      <dgm:t>
        <a:bodyPr/>
        <a:lstStyle/>
        <a:p>
          <a:endParaRPr lang="tr-TR"/>
        </a:p>
      </dgm:t>
    </dgm:pt>
    <dgm:pt modelId="{03589FB3-4EAD-4CCB-881B-C56B8E373751}">
      <dgm:prSet phldrT="[Text]" custT="1"/>
      <dgm:spPr/>
      <dgm:t>
        <a:bodyPr/>
        <a:lstStyle/>
        <a:p>
          <a:r>
            <a:rPr lang="tr-TR" sz="2400" dirty="0"/>
            <a:t>algılanabilir tat ve kokuları,</a:t>
          </a:r>
          <a:endParaRPr lang="tr-TR" sz="2400" b="1" dirty="0">
            <a:effectLst/>
          </a:endParaRPr>
        </a:p>
      </dgm:t>
    </dgm:pt>
    <dgm:pt modelId="{13FD47AF-5713-4820-97CF-9FFB002FA79C}" type="parTrans" cxnId="{E3409F47-09B4-4EF1-A222-00150BCBD4A5}">
      <dgm:prSet/>
      <dgm:spPr/>
      <dgm:t>
        <a:bodyPr/>
        <a:lstStyle/>
        <a:p>
          <a:endParaRPr lang="tr-TR"/>
        </a:p>
      </dgm:t>
    </dgm:pt>
    <dgm:pt modelId="{2F68193C-82D5-4EDF-A6EE-46BE80602F64}" type="sibTrans" cxnId="{E3409F47-09B4-4EF1-A222-00150BCBD4A5}">
      <dgm:prSet/>
      <dgm:spPr/>
      <dgm:t>
        <a:bodyPr/>
        <a:lstStyle/>
        <a:p>
          <a:endParaRPr lang="tr-TR"/>
        </a:p>
      </dgm:t>
    </dgm:pt>
    <dgm:pt modelId="{052738EC-9571-4A92-8C2B-A1D59C186390}">
      <dgm:prSet phldrT="[Text]" custT="1"/>
      <dgm:spPr/>
      <dgm:t>
        <a:bodyPr/>
        <a:lstStyle/>
        <a:p>
          <a:r>
            <a:rPr lang="tr-TR" sz="2400" dirty="0"/>
            <a:t>her tat ve kokunun yoğunluğunu,</a:t>
          </a:r>
          <a:endParaRPr lang="tr-TR" sz="2400" b="1" dirty="0">
            <a:effectLst/>
          </a:endParaRPr>
        </a:p>
      </dgm:t>
    </dgm:pt>
    <dgm:pt modelId="{5E58791D-2664-475D-BA4F-D296F4258C04}" type="parTrans" cxnId="{4308EB83-D952-4034-ACFD-0D06BA57A0C1}">
      <dgm:prSet/>
      <dgm:spPr/>
      <dgm:t>
        <a:bodyPr/>
        <a:lstStyle/>
        <a:p>
          <a:endParaRPr lang="tr-TR"/>
        </a:p>
      </dgm:t>
    </dgm:pt>
    <dgm:pt modelId="{075813F3-7A41-4015-9443-6C9525174458}" type="sibTrans" cxnId="{4308EB83-D952-4034-ACFD-0D06BA57A0C1}">
      <dgm:prSet/>
      <dgm:spPr/>
      <dgm:t>
        <a:bodyPr/>
        <a:lstStyle/>
        <a:p>
          <a:endParaRPr lang="tr-TR"/>
        </a:p>
      </dgm:t>
    </dgm:pt>
    <dgm:pt modelId="{E0655AC9-B7C3-4872-9CE0-17C01E623F7E}">
      <dgm:prSet phldrT="[Text]" custT="1"/>
      <dgm:spPr/>
      <dgm:t>
        <a:bodyPr/>
        <a:lstStyle/>
        <a:p>
          <a:r>
            <a:rPr lang="tr-TR" sz="2400" dirty="0"/>
            <a:t>algılanma sırasını</a:t>
          </a:r>
          <a:endParaRPr lang="tr-TR" sz="2400" b="1" dirty="0">
            <a:effectLst/>
          </a:endParaRPr>
        </a:p>
      </dgm:t>
    </dgm:pt>
    <dgm:pt modelId="{2B7F50F2-1CD4-4C90-851E-87F68153A424}" type="parTrans" cxnId="{30AB5D4C-A713-41D8-9089-76383B68891F}">
      <dgm:prSet/>
      <dgm:spPr/>
      <dgm:t>
        <a:bodyPr/>
        <a:lstStyle/>
        <a:p>
          <a:endParaRPr lang="tr-TR"/>
        </a:p>
      </dgm:t>
    </dgm:pt>
    <dgm:pt modelId="{EF2679C7-8A0B-4EB7-B4BF-A603E87C7360}" type="sibTrans" cxnId="{30AB5D4C-A713-41D8-9089-76383B68891F}">
      <dgm:prSet/>
      <dgm:spPr/>
      <dgm:t>
        <a:bodyPr/>
        <a:lstStyle/>
        <a:p>
          <a:endParaRPr lang="tr-TR"/>
        </a:p>
      </dgm:t>
    </dgm:pt>
    <dgm:pt modelId="{CF22ED0D-66A6-48CD-9E5A-B51F8FCE477F}">
      <dgm:prSet phldrT="[Text]" custT="1"/>
      <dgm:spPr/>
      <dgm:t>
        <a:bodyPr/>
        <a:lstStyle/>
        <a:p>
          <a:r>
            <a:rPr lang="tr-TR" sz="2400" dirty="0"/>
            <a:t>ağızda kalan tadı</a:t>
          </a:r>
          <a:endParaRPr lang="tr-TR" sz="2400" b="1" dirty="0">
            <a:effectLst/>
          </a:endParaRPr>
        </a:p>
      </dgm:t>
    </dgm:pt>
    <dgm:pt modelId="{87391F95-BDF7-4B74-B97D-AA18721CF182}" type="parTrans" cxnId="{88529ADD-3028-48A8-9580-D8796F972E22}">
      <dgm:prSet/>
      <dgm:spPr/>
      <dgm:t>
        <a:bodyPr/>
        <a:lstStyle/>
        <a:p>
          <a:endParaRPr lang="tr-TR"/>
        </a:p>
      </dgm:t>
    </dgm:pt>
    <dgm:pt modelId="{B46AAE0F-894B-4043-B8F9-3D47D937B8F9}" type="sibTrans" cxnId="{88529ADD-3028-48A8-9580-D8796F972E22}">
      <dgm:prSet/>
      <dgm:spPr/>
      <dgm:t>
        <a:bodyPr/>
        <a:lstStyle/>
        <a:p>
          <a:endParaRPr lang="tr-TR"/>
        </a:p>
      </dgm:t>
    </dgm:pt>
    <dgm:pt modelId="{3814A7EE-2036-48D1-B5F7-B74A46DF1B01}">
      <dgm:prSet phldrT="[Text]" custT="1"/>
      <dgm:spPr/>
      <dgm:t>
        <a:bodyPr/>
        <a:lstStyle/>
        <a:p>
          <a:r>
            <a:rPr lang="tr-TR" sz="2400" dirty="0"/>
            <a:t>bütün etkiyi</a:t>
          </a:r>
          <a:endParaRPr lang="tr-TR" sz="2400" b="1" dirty="0">
            <a:effectLst/>
          </a:endParaRPr>
        </a:p>
      </dgm:t>
    </dgm:pt>
    <dgm:pt modelId="{95EE596B-E79C-4283-965D-F8F993C39E33}" type="parTrans" cxnId="{C6DA62AC-D501-40A5-A736-088CE5E41994}">
      <dgm:prSet/>
      <dgm:spPr/>
      <dgm:t>
        <a:bodyPr/>
        <a:lstStyle/>
        <a:p>
          <a:endParaRPr lang="tr-TR"/>
        </a:p>
      </dgm:t>
    </dgm:pt>
    <dgm:pt modelId="{5FE2C506-1FC2-4A96-B840-5693810E3915}" type="sibTrans" cxnId="{C6DA62AC-D501-40A5-A736-088CE5E41994}">
      <dgm:prSet/>
      <dgm:spPr/>
      <dgm:t>
        <a:bodyPr/>
        <a:lstStyle/>
        <a:p>
          <a:endParaRPr lang="tr-TR"/>
        </a:p>
      </dgm:t>
    </dgm:pt>
    <dgm:pt modelId="{F1BF7FC6-42F5-4EB7-983E-E9B8A682B2EF}" type="pres">
      <dgm:prSet presAssocID="{D5ECF4E4-4F01-417C-8816-E4B9256B123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5D9B653-76C9-41E0-A3C1-848DC407FF43}" type="pres">
      <dgm:prSet presAssocID="{EB08529D-4EAE-4070-85E6-40760F6963C1}" presName="composite" presStyleCnt="0"/>
      <dgm:spPr/>
    </dgm:pt>
    <dgm:pt modelId="{90ED71FD-B121-465B-9D33-FBD1A8ED13DE}" type="pres">
      <dgm:prSet presAssocID="{EB08529D-4EAE-4070-85E6-40760F6963C1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B57A900-9256-4CFD-8E3A-87EB0D622A98}" type="pres">
      <dgm:prSet presAssocID="{EB08529D-4EAE-4070-85E6-40760F6963C1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B0EE78D-6645-4F9E-8C4F-4A2C8B50B4D2}" type="presOf" srcId="{D5ECF4E4-4F01-417C-8816-E4B9256B1230}" destId="{F1BF7FC6-42F5-4EB7-983E-E9B8A682B2EF}" srcOrd="0" destOrd="0" presId="urn:microsoft.com/office/officeart/2005/8/layout/chevron2"/>
    <dgm:cxn modelId="{E9BD6647-48B3-4A4E-A539-26BF9F1E368D}" type="presOf" srcId="{052738EC-9571-4A92-8C2B-A1D59C186390}" destId="{0B57A900-9256-4CFD-8E3A-87EB0D622A98}" srcOrd="0" destOrd="1" presId="urn:microsoft.com/office/officeart/2005/8/layout/chevron2"/>
    <dgm:cxn modelId="{E28ABF38-3703-4D82-8BB3-B58D2D6272BD}" type="presOf" srcId="{3814A7EE-2036-48D1-B5F7-B74A46DF1B01}" destId="{0B57A900-9256-4CFD-8E3A-87EB0D622A98}" srcOrd="0" destOrd="4" presId="urn:microsoft.com/office/officeart/2005/8/layout/chevron2"/>
    <dgm:cxn modelId="{88529ADD-3028-48A8-9580-D8796F972E22}" srcId="{EB08529D-4EAE-4070-85E6-40760F6963C1}" destId="{CF22ED0D-66A6-48CD-9E5A-B51F8FCE477F}" srcOrd="3" destOrd="0" parTransId="{87391F95-BDF7-4B74-B97D-AA18721CF182}" sibTransId="{B46AAE0F-894B-4043-B8F9-3D47D937B8F9}"/>
    <dgm:cxn modelId="{4308EB83-D952-4034-ACFD-0D06BA57A0C1}" srcId="{EB08529D-4EAE-4070-85E6-40760F6963C1}" destId="{052738EC-9571-4A92-8C2B-A1D59C186390}" srcOrd="1" destOrd="0" parTransId="{5E58791D-2664-475D-BA4F-D296F4258C04}" sibTransId="{075813F3-7A41-4015-9443-6C9525174458}"/>
    <dgm:cxn modelId="{30AB5D4C-A713-41D8-9089-76383B68891F}" srcId="{EB08529D-4EAE-4070-85E6-40760F6963C1}" destId="{E0655AC9-B7C3-4872-9CE0-17C01E623F7E}" srcOrd="2" destOrd="0" parTransId="{2B7F50F2-1CD4-4C90-851E-87F68153A424}" sibTransId="{EF2679C7-8A0B-4EB7-B4BF-A603E87C7360}"/>
    <dgm:cxn modelId="{11B9BC06-4451-4594-8662-06420891F53F}" type="presOf" srcId="{EB08529D-4EAE-4070-85E6-40760F6963C1}" destId="{90ED71FD-B121-465B-9D33-FBD1A8ED13DE}" srcOrd="0" destOrd="0" presId="urn:microsoft.com/office/officeart/2005/8/layout/chevron2"/>
    <dgm:cxn modelId="{219582CD-00F9-43A5-BF39-E948AD1923D0}" type="presOf" srcId="{CF22ED0D-66A6-48CD-9E5A-B51F8FCE477F}" destId="{0B57A900-9256-4CFD-8E3A-87EB0D622A98}" srcOrd="0" destOrd="3" presId="urn:microsoft.com/office/officeart/2005/8/layout/chevron2"/>
    <dgm:cxn modelId="{2F4ED9E2-23BF-469F-ACCC-CF49745D8F76}" type="presOf" srcId="{03589FB3-4EAD-4CCB-881B-C56B8E373751}" destId="{0B57A900-9256-4CFD-8E3A-87EB0D622A98}" srcOrd="0" destOrd="0" presId="urn:microsoft.com/office/officeart/2005/8/layout/chevron2"/>
    <dgm:cxn modelId="{5D008F4E-0EA0-4750-A1F4-CC9E324F635B}" type="presOf" srcId="{E0655AC9-B7C3-4872-9CE0-17C01E623F7E}" destId="{0B57A900-9256-4CFD-8E3A-87EB0D622A98}" srcOrd="0" destOrd="2" presId="urn:microsoft.com/office/officeart/2005/8/layout/chevron2"/>
    <dgm:cxn modelId="{C6DA62AC-D501-40A5-A736-088CE5E41994}" srcId="{EB08529D-4EAE-4070-85E6-40760F6963C1}" destId="{3814A7EE-2036-48D1-B5F7-B74A46DF1B01}" srcOrd="4" destOrd="0" parTransId="{95EE596B-E79C-4283-965D-F8F993C39E33}" sibTransId="{5FE2C506-1FC2-4A96-B840-5693810E3915}"/>
    <dgm:cxn modelId="{81D7D9D9-E4D3-4E8D-9789-986A6699EEFC}" srcId="{D5ECF4E4-4F01-417C-8816-E4B9256B1230}" destId="{EB08529D-4EAE-4070-85E6-40760F6963C1}" srcOrd="0" destOrd="0" parTransId="{59E472DA-EB49-48C7-ACDC-983C09B107D9}" sibTransId="{B2B977D0-0FF0-4B11-8B7B-CE7E180B139F}"/>
    <dgm:cxn modelId="{E3409F47-09B4-4EF1-A222-00150BCBD4A5}" srcId="{EB08529D-4EAE-4070-85E6-40760F6963C1}" destId="{03589FB3-4EAD-4CCB-881B-C56B8E373751}" srcOrd="0" destOrd="0" parTransId="{13FD47AF-5713-4820-97CF-9FFB002FA79C}" sibTransId="{2F68193C-82D5-4EDF-A6EE-46BE80602F64}"/>
    <dgm:cxn modelId="{4CF4FCDF-D60D-4BA9-AA9D-08FAD879A938}" type="presParOf" srcId="{F1BF7FC6-42F5-4EB7-983E-E9B8A682B2EF}" destId="{95D9B653-76C9-41E0-A3C1-848DC407FF43}" srcOrd="0" destOrd="0" presId="urn:microsoft.com/office/officeart/2005/8/layout/chevron2"/>
    <dgm:cxn modelId="{C1F45615-EDCB-44ED-ACB2-F6D69C4908B4}" type="presParOf" srcId="{95D9B653-76C9-41E0-A3C1-848DC407FF43}" destId="{90ED71FD-B121-465B-9D33-FBD1A8ED13DE}" srcOrd="0" destOrd="0" presId="urn:microsoft.com/office/officeart/2005/8/layout/chevron2"/>
    <dgm:cxn modelId="{9052975D-6945-4BB2-B9B6-A17D6C3404A6}" type="presParOf" srcId="{95D9B653-76C9-41E0-A3C1-848DC407FF43}" destId="{0B57A900-9256-4CFD-8E3A-87EB0D622A98}" srcOrd="1" destOrd="0" presId="urn:microsoft.com/office/officeart/2005/8/layout/chevron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827724-DD24-457F-8A0F-46EC702E131E}" type="doc">
      <dgm:prSet loTypeId="urn:microsoft.com/office/officeart/2005/8/layout/matrix1" loCatId="matrix" qsTypeId="urn:microsoft.com/office/officeart/2005/8/quickstyle/3d3" qsCatId="3D" csTypeId="urn:microsoft.com/office/officeart/2005/8/colors/colorful1#4" csCatId="colorful" phldr="1"/>
      <dgm:spPr/>
      <dgm:t>
        <a:bodyPr/>
        <a:lstStyle/>
        <a:p>
          <a:endParaRPr lang="tr-TR"/>
        </a:p>
      </dgm:t>
    </dgm:pt>
    <dgm:pt modelId="{7381F670-EA0C-4992-808E-CACB29849C59}">
      <dgm:prSet phldrT="[Text]" custT="1"/>
      <dgm:spPr/>
      <dgm:t>
        <a:bodyPr/>
        <a:lstStyle/>
        <a:p>
          <a:r>
            <a:rPr lang="tr-TR" sz="2000" b="1" dirty="0"/>
            <a:t>Lezzet profili testinin aşamaları</a:t>
          </a:r>
        </a:p>
      </dgm:t>
    </dgm:pt>
    <dgm:pt modelId="{738EAEB5-C1A0-4CE7-8343-CFAA24E6BDE3}" type="parTrans" cxnId="{51535221-DB8A-4A2C-B1CA-CFECA9F0910A}">
      <dgm:prSet/>
      <dgm:spPr/>
      <dgm:t>
        <a:bodyPr/>
        <a:lstStyle/>
        <a:p>
          <a:endParaRPr lang="tr-TR"/>
        </a:p>
      </dgm:t>
    </dgm:pt>
    <dgm:pt modelId="{45727A99-5E7F-4FA0-B97C-D7292DB5BB44}" type="sibTrans" cxnId="{51535221-DB8A-4A2C-B1CA-CFECA9F0910A}">
      <dgm:prSet/>
      <dgm:spPr/>
      <dgm:t>
        <a:bodyPr/>
        <a:lstStyle/>
        <a:p>
          <a:endParaRPr lang="tr-TR"/>
        </a:p>
      </dgm:t>
    </dgm:pt>
    <dgm:pt modelId="{3D4485BE-1129-4C25-8731-AC78BF0ACF83}">
      <dgm:prSet phldrT="[Text]" custT="1"/>
      <dgm:spPr/>
      <dgm:t>
        <a:bodyPr/>
        <a:lstStyle/>
        <a:p>
          <a:r>
            <a:rPr lang="tr-TR" sz="1800" b="1" i="0" dirty="0"/>
            <a:t>Tat, koku ve tüm lezzeti açıklayan karakter özelliklerinin belirlenmesi ve tanımlanması</a:t>
          </a:r>
        </a:p>
      </dgm:t>
    </dgm:pt>
    <dgm:pt modelId="{D0F2DC8A-3330-4183-B4ED-43501E1B5809}" type="parTrans" cxnId="{78EE18DE-4924-47A1-935F-CB3B61EAD110}">
      <dgm:prSet/>
      <dgm:spPr/>
      <dgm:t>
        <a:bodyPr/>
        <a:lstStyle/>
        <a:p>
          <a:endParaRPr lang="tr-TR"/>
        </a:p>
      </dgm:t>
    </dgm:pt>
    <dgm:pt modelId="{87B3B54A-2A0B-42A4-ACBF-3633ED545E6D}" type="sibTrans" cxnId="{78EE18DE-4924-47A1-935F-CB3B61EAD110}">
      <dgm:prSet/>
      <dgm:spPr/>
      <dgm:t>
        <a:bodyPr/>
        <a:lstStyle/>
        <a:p>
          <a:endParaRPr lang="tr-TR"/>
        </a:p>
      </dgm:t>
    </dgm:pt>
    <dgm:pt modelId="{92339CA7-A6FB-4529-8413-5E893E332AD6}">
      <dgm:prSet phldrT="[Text]" custT="1"/>
      <dgm:spPr/>
      <dgm:t>
        <a:bodyPr/>
        <a:lstStyle/>
        <a:p>
          <a:endParaRPr lang="tr-TR" sz="1900" b="1" i="0" dirty="0"/>
        </a:p>
        <a:p>
          <a:r>
            <a:rPr lang="tr-TR" sz="1800" b="1" i="0" dirty="0"/>
            <a:t>Karakter özelliklerinin algılanma sıralarının saptanması ve bir skala sisteminde bu faktörlerin yoğunluklarının derecelendirilmesi</a:t>
          </a:r>
        </a:p>
      </dgm:t>
    </dgm:pt>
    <dgm:pt modelId="{96CEAFF1-9D76-4261-97D4-97E8274BA318}" type="parTrans" cxnId="{2A8F870E-766F-4BBE-A322-F9474DADB8CE}">
      <dgm:prSet/>
      <dgm:spPr/>
      <dgm:t>
        <a:bodyPr/>
        <a:lstStyle/>
        <a:p>
          <a:endParaRPr lang="tr-TR"/>
        </a:p>
      </dgm:t>
    </dgm:pt>
    <dgm:pt modelId="{409C5915-EB74-49E0-B9FC-ACED14E86B6A}" type="sibTrans" cxnId="{2A8F870E-766F-4BBE-A322-F9474DADB8CE}">
      <dgm:prSet/>
      <dgm:spPr/>
      <dgm:t>
        <a:bodyPr/>
        <a:lstStyle/>
        <a:p>
          <a:endParaRPr lang="tr-TR"/>
        </a:p>
      </dgm:t>
    </dgm:pt>
    <dgm:pt modelId="{DE203C44-9F7C-4B25-A2AA-875FE667C5F8}">
      <dgm:prSet phldrT="[Text]" custT="1"/>
      <dgm:spPr/>
      <dgm:t>
        <a:bodyPr/>
        <a:lstStyle/>
        <a:p>
          <a:r>
            <a:rPr lang="tr-TR" sz="1800" b="1" i="0" dirty="0"/>
            <a:t>Lezzet şiddetinin derecelendirilmesi</a:t>
          </a:r>
        </a:p>
      </dgm:t>
    </dgm:pt>
    <dgm:pt modelId="{0FEFEFDC-F7A8-4D40-BF2D-19ACDC7DB6C2}" type="parTrans" cxnId="{32746499-77C4-4AD8-AC57-6834A3014359}">
      <dgm:prSet/>
      <dgm:spPr/>
      <dgm:t>
        <a:bodyPr/>
        <a:lstStyle/>
        <a:p>
          <a:endParaRPr lang="tr-TR"/>
        </a:p>
      </dgm:t>
    </dgm:pt>
    <dgm:pt modelId="{69C52C3A-3A41-46B3-88E4-312B5100BD65}" type="sibTrans" cxnId="{32746499-77C4-4AD8-AC57-6834A3014359}">
      <dgm:prSet/>
      <dgm:spPr/>
      <dgm:t>
        <a:bodyPr/>
        <a:lstStyle/>
        <a:p>
          <a:endParaRPr lang="tr-TR"/>
        </a:p>
      </dgm:t>
    </dgm:pt>
    <dgm:pt modelId="{00A03181-D3DE-4FE1-836C-8331A7FBEAC6}">
      <dgm:prSet phldrT="[Text]" custT="1"/>
      <dgm:spPr/>
      <dgm:t>
        <a:bodyPr/>
        <a:lstStyle/>
        <a:p>
          <a:r>
            <a:rPr lang="tr-TR" sz="1800" b="1" i="0" dirty="0"/>
            <a:t>Tat sonrası izlenim ve sürekliliğin belirlenmesi</a:t>
          </a:r>
        </a:p>
      </dgm:t>
    </dgm:pt>
    <dgm:pt modelId="{9A7BECA2-2EBC-45E5-B925-CED38CC81CDD}" type="parTrans" cxnId="{5538020A-81AB-4E6C-8F16-E6A542D5C04C}">
      <dgm:prSet/>
      <dgm:spPr/>
      <dgm:t>
        <a:bodyPr/>
        <a:lstStyle/>
        <a:p>
          <a:endParaRPr lang="tr-TR"/>
        </a:p>
      </dgm:t>
    </dgm:pt>
    <dgm:pt modelId="{1293646A-B134-4586-8FF8-E508E29DA88E}" type="sibTrans" cxnId="{5538020A-81AB-4E6C-8F16-E6A542D5C04C}">
      <dgm:prSet/>
      <dgm:spPr/>
      <dgm:t>
        <a:bodyPr/>
        <a:lstStyle/>
        <a:p>
          <a:endParaRPr lang="tr-TR"/>
        </a:p>
      </dgm:t>
    </dgm:pt>
    <dgm:pt modelId="{856B893C-AC2C-4B88-9999-1632E6AC02E4}" type="pres">
      <dgm:prSet presAssocID="{E9827724-DD24-457F-8A0F-46EC702E131E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08889BE-502B-465A-A7F3-3DDDC1E6F3C0}" type="pres">
      <dgm:prSet presAssocID="{E9827724-DD24-457F-8A0F-46EC702E131E}" presName="matrix" presStyleCnt="0"/>
      <dgm:spPr/>
    </dgm:pt>
    <dgm:pt modelId="{93461056-9441-4E34-BF90-571221ED1344}" type="pres">
      <dgm:prSet presAssocID="{E9827724-DD24-457F-8A0F-46EC702E131E}" presName="tile1" presStyleLbl="node1" presStyleIdx="0" presStyleCnt="4" custLinFactNeighborX="-2299"/>
      <dgm:spPr/>
      <dgm:t>
        <a:bodyPr/>
        <a:lstStyle/>
        <a:p>
          <a:endParaRPr lang="tr-TR"/>
        </a:p>
      </dgm:t>
    </dgm:pt>
    <dgm:pt modelId="{DDF0C21C-9332-4283-B727-E391B5D97EB7}" type="pres">
      <dgm:prSet presAssocID="{E9827724-DD24-457F-8A0F-46EC702E131E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9C9EEC9-D558-4B35-B5DF-C071EEC48143}" type="pres">
      <dgm:prSet presAssocID="{E9827724-DD24-457F-8A0F-46EC702E131E}" presName="tile2" presStyleLbl="node1" presStyleIdx="1" presStyleCnt="4"/>
      <dgm:spPr/>
      <dgm:t>
        <a:bodyPr/>
        <a:lstStyle/>
        <a:p>
          <a:endParaRPr lang="tr-TR"/>
        </a:p>
      </dgm:t>
    </dgm:pt>
    <dgm:pt modelId="{D629BA49-E673-412B-86DC-7D1F8081CC6C}" type="pres">
      <dgm:prSet presAssocID="{E9827724-DD24-457F-8A0F-46EC702E131E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590379A-91F5-400D-AA4F-303380F24823}" type="pres">
      <dgm:prSet presAssocID="{E9827724-DD24-457F-8A0F-46EC702E131E}" presName="tile3" presStyleLbl="node1" presStyleIdx="2" presStyleCnt="4"/>
      <dgm:spPr/>
      <dgm:t>
        <a:bodyPr/>
        <a:lstStyle/>
        <a:p>
          <a:endParaRPr lang="tr-TR"/>
        </a:p>
      </dgm:t>
    </dgm:pt>
    <dgm:pt modelId="{7C52CCE3-5E3A-48FA-A8C3-03BF0C3E7CE1}" type="pres">
      <dgm:prSet presAssocID="{E9827724-DD24-457F-8A0F-46EC702E131E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D7E00E5-E3DC-48CE-9D4A-AE6664E1F4DF}" type="pres">
      <dgm:prSet presAssocID="{E9827724-DD24-457F-8A0F-46EC702E131E}" presName="tile4" presStyleLbl="node1" presStyleIdx="3" presStyleCnt="4" custLinFactNeighborY="3576"/>
      <dgm:spPr/>
      <dgm:t>
        <a:bodyPr/>
        <a:lstStyle/>
        <a:p>
          <a:endParaRPr lang="tr-TR"/>
        </a:p>
      </dgm:t>
    </dgm:pt>
    <dgm:pt modelId="{97519738-2ED1-47D9-958D-E62DB9264343}" type="pres">
      <dgm:prSet presAssocID="{E9827724-DD24-457F-8A0F-46EC702E131E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8C92AE9-98FD-41A8-B74B-822DA1A6E2C6}" type="pres">
      <dgm:prSet presAssocID="{E9827724-DD24-457F-8A0F-46EC702E131E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tr-TR"/>
        </a:p>
      </dgm:t>
    </dgm:pt>
  </dgm:ptLst>
  <dgm:cxnLst>
    <dgm:cxn modelId="{A104CAFF-CCEB-46C0-A2D2-65B2195D5C8E}" type="presOf" srcId="{00A03181-D3DE-4FE1-836C-8331A7FBEAC6}" destId="{97519738-2ED1-47D9-958D-E62DB9264343}" srcOrd="1" destOrd="0" presId="urn:microsoft.com/office/officeart/2005/8/layout/matrix1"/>
    <dgm:cxn modelId="{2A8F870E-766F-4BBE-A322-F9474DADB8CE}" srcId="{7381F670-EA0C-4992-808E-CACB29849C59}" destId="{92339CA7-A6FB-4529-8413-5E893E332AD6}" srcOrd="1" destOrd="0" parTransId="{96CEAFF1-9D76-4261-97D4-97E8274BA318}" sibTransId="{409C5915-EB74-49E0-B9FC-ACED14E86B6A}"/>
    <dgm:cxn modelId="{C0A90453-8FA1-449B-A0D6-47AD962CE152}" type="presOf" srcId="{DE203C44-9F7C-4B25-A2AA-875FE667C5F8}" destId="{A590379A-91F5-400D-AA4F-303380F24823}" srcOrd="0" destOrd="0" presId="urn:microsoft.com/office/officeart/2005/8/layout/matrix1"/>
    <dgm:cxn modelId="{78EE18DE-4924-47A1-935F-CB3B61EAD110}" srcId="{7381F670-EA0C-4992-808E-CACB29849C59}" destId="{3D4485BE-1129-4C25-8731-AC78BF0ACF83}" srcOrd="0" destOrd="0" parTransId="{D0F2DC8A-3330-4183-B4ED-43501E1B5809}" sibTransId="{87B3B54A-2A0B-42A4-ACBF-3633ED545E6D}"/>
    <dgm:cxn modelId="{5538020A-81AB-4E6C-8F16-E6A542D5C04C}" srcId="{7381F670-EA0C-4992-808E-CACB29849C59}" destId="{00A03181-D3DE-4FE1-836C-8331A7FBEAC6}" srcOrd="3" destOrd="0" parTransId="{9A7BECA2-2EBC-45E5-B925-CED38CC81CDD}" sibTransId="{1293646A-B134-4586-8FF8-E508E29DA88E}"/>
    <dgm:cxn modelId="{3A31DDFC-322A-4F29-AACD-75E2F7BFA6CF}" type="presOf" srcId="{3D4485BE-1129-4C25-8731-AC78BF0ACF83}" destId="{93461056-9441-4E34-BF90-571221ED1344}" srcOrd="0" destOrd="0" presId="urn:microsoft.com/office/officeart/2005/8/layout/matrix1"/>
    <dgm:cxn modelId="{51535221-DB8A-4A2C-B1CA-CFECA9F0910A}" srcId="{E9827724-DD24-457F-8A0F-46EC702E131E}" destId="{7381F670-EA0C-4992-808E-CACB29849C59}" srcOrd="0" destOrd="0" parTransId="{738EAEB5-C1A0-4CE7-8343-CFAA24E6BDE3}" sibTransId="{45727A99-5E7F-4FA0-B97C-D7292DB5BB44}"/>
    <dgm:cxn modelId="{96B0D319-4132-4B43-B787-691C8BE61DE0}" type="presOf" srcId="{92339CA7-A6FB-4529-8413-5E893E332AD6}" destId="{69C9EEC9-D558-4B35-B5DF-C071EEC48143}" srcOrd="0" destOrd="0" presId="urn:microsoft.com/office/officeart/2005/8/layout/matrix1"/>
    <dgm:cxn modelId="{32746499-77C4-4AD8-AC57-6834A3014359}" srcId="{7381F670-EA0C-4992-808E-CACB29849C59}" destId="{DE203C44-9F7C-4B25-A2AA-875FE667C5F8}" srcOrd="2" destOrd="0" parTransId="{0FEFEFDC-F7A8-4D40-BF2D-19ACDC7DB6C2}" sibTransId="{69C52C3A-3A41-46B3-88E4-312B5100BD65}"/>
    <dgm:cxn modelId="{7F41D8C7-4BB0-44B2-8086-1F488A7BEDB2}" type="presOf" srcId="{DE203C44-9F7C-4B25-A2AA-875FE667C5F8}" destId="{7C52CCE3-5E3A-48FA-A8C3-03BF0C3E7CE1}" srcOrd="1" destOrd="0" presId="urn:microsoft.com/office/officeart/2005/8/layout/matrix1"/>
    <dgm:cxn modelId="{EF12D482-16D2-4483-8612-48EAC54CACCB}" type="presOf" srcId="{92339CA7-A6FB-4529-8413-5E893E332AD6}" destId="{D629BA49-E673-412B-86DC-7D1F8081CC6C}" srcOrd="1" destOrd="0" presId="urn:microsoft.com/office/officeart/2005/8/layout/matrix1"/>
    <dgm:cxn modelId="{604AA959-F1C5-4B8C-B9CB-6E3E759582B8}" type="presOf" srcId="{7381F670-EA0C-4992-808E-CACB29849C59}" destId="{B8C92AE9-98FD-41A8-B74B-822DA1A6E2C6}" srcOrd="0" destOrd="0" presId="urn:microsoft.com/office/officeart/2005/8/layout/matrix1"/>
    <dgm:cxn modelId="{C6A4825B-6CBA-4008-8046-A208A610185F}" type="presOf" srcId="{3D4485BE-1129-4C25-8731-AC78BF0ACF83}" destId="{DDF0C21C-9332-4283-B727-E391B5D97EB7}" srcOrd="1" destOrd="0" presId="urn:microsoft.com/office/officeart/2005/8/layout/matrix1"/>
    <dgm:cxn modelId="{F1D8F3CF-5C5A-4CA1-85FB-F1DA5E4601FB}" type="presOf" srcId="{00A03181-D3DE-4FE1-836C-8331A7FBEAC6}" destId="{4D7E00E5-E3DC-48CE-9D4A-AE6664E1F4DF}" srcOrd="0" destOrd="0" presId="urn:microsoft.com/office/officeart/2005/8/layout/matrix1"/>
    <dgm:cxn modelId="{E3B0B59E-AC47-433A-8358-3C8524B765CF}" type="presOf" srcId="{E9827724-DD24-457F-8A0F-46EC702E131E}" destId="{856B893C-AC2C-4B88-9999-1632E6AC02E4}" srcOrd="0" destOrd="0" presId="urn:microsoft.com/office/officeart/2005/8/layout/matrix1"/>
    <dgm:cxn modelId="{D0D89C43-0356-4415-A9EC-946B5DA3B993}" type="presParOf" srcId="{856B893C-AC2C-4B88-9999-1632E6AC02E4}" destId="{A08889BE-502B-465A-A7F3-3DDDC1E6F3C0}" srcOrd="0" destOrd="0" presId="urn:microsoft.com/office/officeart/2005/8/layout/matrix1"/>
    <dgm:cxn modelId="{00F71F0D-4C24-4BD3-BEC6-A500D3055EB9}" type="presParOf" srcId="{A08889BE-502B-465A-A7F3-3DDDC1E6F3C0}" destId="{93461056-9441-4E34-BF90-571221ED1344}" srcOrd="0" destOrd="0" presId="urn:microsoft.com/office/officeart/2005/8/layout/matrix1"/>
    <dgm:cxn modelId="{60501BAD-C839-4466-A608-A2F1C5AFB611}" type="presParOf" srcId="{A08889BE-502B-465A-A7F3-3DDDC1E6F3C0}" destId="{DDF0C21C-9332-4283-B727-E391B5D97EB7}" srcOrd="1" destOrd="0" presId="urn:microsoft.com/office/officeart/2005/8/layout/matrix1"/>
    <dgm:cxn modelId="{500A3F36-D632-4346-BD77-E1E0FB87B895}" type="presParOf" srcId="{A08889BE-502B-465A-A7F3-3DDDC1E6F3C0}" destId="{69C9EEC9-D558-4B35-B5DF-C071EEC48143}" srcOrd="2" destOrd="0" presId="urn:microsoft.com/office/officeart/2005/8/layout/matrix1"/>
    <dgm:cxn modelId="{02274AF7-4C83-40E3-B5D6-182755152F78}" type="presParOf" srcId="{A08889BE-502B-465A-A7F3-3DDDC1E6F3C0}" destId="{D629BA49-E673-412B-86DC-7D1F8081CC6C}" srcOrd="3" destOrd="0" presId="urn:microsoft.com/office/officeart/2005/8/layout/matrix1"/>
    <dgm:cxn modelId="{6DB090C5-3193-469E-8C7D-121D541C5B90}" type="presParOf" srcId="{A08889BE-502B-465A-A7F3-3DDDC1E6F3C0}" destId="{A590379A-91F5-400D-AA4F-303380F24823}" srcOrd="4" destOrd="0" presId="urn:microsoft.com/office/officeart/2005/8/layout/matrix1"/>
    <dgm:cxn modelId="{74665718-7332-4999-A959-0D6B2BC81472}" type="presParOf" srcId="{A08889BE-502B-465A-A7F3-3DDDC1E6F3C0}" destId="{7C52CCE3-5E3A-48FA-A8C3-03BF0C3E7CE1}" srcOrd="5" destOrd="0" presId="urn:microsoft.com/office/officeart/2005/8/layout/matrix1"/>
    <dgm:cxn modelId="{6FEC72CC-742B-48ED-B28F-46C743CA6C81}" type="presParOf" srcId="{A08889BE-502B-465A-A7F3-3DDDC1E6F3C0}" destId="{4D7E00E5-E3DC-48CE-9D4A-AE6664E1F4DF}" srcOrd="6" destOrd="0" presId="urn:microsoft.com/office/officeart/2005/8/layout/matrix1"/>
    <dgm:cxn modelId="{C4732FD6-3F4C-402A-BAFB-2BFB0F1CE89E}" type="presParOf" srcId="{A08889BE-502B-465A-A7F3-3DDDC1E6F3C0}" destId="{97519738-2ED1-47D9-958D-E62DB9264343}" srcOrd="7" destOrd="0" presId="urn:microsoft.com/office/officeart/2005/8/layout/matrix1"/>
    <dgm:cxn modelId="{11C7E324-9C8D-4594-A10B-EB9FACC083EE}" type="presParOf" srcId="{856B893C-AC2C-4B88-9999-1632E6AC02E4}" destId="{B8C92AE9-98FD-41A8-B74B-822DA1A6E2C6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126575-F4A8-43B1-8B3C-02A59488B79C}">
      <dsp:nvSpPr>
        <dsp:cNvPr id="0" name=""/>
        <dsp:cNvSpPr/>
      </dsp:nvSpPr>
      <dsp:spPr>
        <a:xfrm>
          <a:off x="0" y="0"/>
          <a:ext cx="7200800" cy="2880320"/>
        </a:xfrm>
        <a:prstGeom prst="leftRightRibbon">
          <a:avLst/>
        </a:prstGeom>
        <a:solidFill>
          <a:schemeClr val="accent5">
            <a:lumMod val="5000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8CFC34-E65F-42C8-971D-FA19B39BD48D}">
      <dsp:nvSpPr>
        <dsp:cNvPr id="0" name=""/>
        <dsp:cNvSpPr/>
      </dsp:nvSpPr>
      <dsp:spPr>
        <a:xfrm>
          <a:off x="864096" y="504055"/>
          <a:ext cx="2376264" cy="141135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42240" rIns="0" bIns="152400" numCol="1" spcCol="1270" anchor="ctr" anchorCtr="0">
          <a:noAutofit/>
          <a:sp3d extrusionH="28000" prstMaterial="matte"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b="1" kern="1200" dirty="0"/>
            <a:t>Lezzet profili testi</a:t>
          </a:r>
        </a:p>
      </dsp:txBody>
      <dsp:txXfrm>
        <a:off x="864096" y="504055"/>
        <a:ext cx="2376264" cy="1411356"/>
      </dsp:txXfrm>
    </dsp:sp>
    <dsp:sp modelId="{05044744-B080-4185-8DD7-BAF88074CE80}">
      <dsp:nvSpPr>
        <dsp:cNvPr id="0" name=""/>
        <dsp:cNvSpPr/>
      </dsp:nvSpPr>
      <dsp:spPr>
        <a:xfrm>
          <a:off x="3600400" y="964907"/>
          <a:ext cx="2808312" cy="141135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42240" rIns="0" bIns="152400" numCol="1" spcCol="1270" anchor="ctr" anchorCtr="0">
          <a:noAutofit/>
          <a:sp3d extrusionH="28000" prstMaterial="matte"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b="1" kern="1200" dirty="0"/>
            <a:t>Doku profili testi</a:t>
          </a:r>
        </a:p>
      </dsp:txBody>
      <dsp:txXfrm>
        <a:off x="3600400" y="964907"/>
        <a:ext cx="2808312" cy="14113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ED71FD-B121-465B-9D33-FBD1A8ED13DE}">
      <dsp:nvSpPr>
        <dsp:cNvPr id="0" name=""/>
        <dsp:cNvSpPr/>
      </dsp:nvSpPr>
      <dsp:spPr>
        <a:xfrm rot="5400000">
          <a:off x="-609599" y="609599"/>
          <a:ext cx="4064000" cy="2844800"/>
        </a:xfrm>
        <a:prstGeom prst="chevron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/>
            <a:t>Amaç</a:t>
          </a:r>
        </a:p>
      </dsp:txBody>
      <dsp:txXfrm rot="-5400000">
        <a:off x="1" y="1422399"/>
        <a:ext cx="2844800" cy="1219200"/>
      </dsp:txXfrm>
    </dsp:sp>
    <dsp:sp modelId="{0B57A900-9256-4CFD-8E3A-87EB0D622A98}">
      <dsp:nvSpPr>
        <dsp:cNvPr id="0" name=""/>
        <dsp:cNvSpPr/>
      </dsp:nvSpPr>
      <dsp:spPr>
        <a:xfrm rot="5400000">
          <a:off x="4064000" y="-1219199"/>
          <a:ext cx="2641599" cy="50799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extrusionH="50600">
          <a:bevelT w="101600" h="80600"/>
          <a:bevelB w="80600" h="806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/>
            <a:t>algılanabilir tat ve kokuları,</a:t>
          </a:r>
          <a:endParaRPr lang="tr-TR" sz="2400" b="1" kern="1200" dirty="0">
            <a:effectLst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/>
            <a:t>her tat ve kokunun yoğunluğunu,</a:t>
          </a:r>
          <a:endParaRPr lang="tr-TR" sz="2400" b="1" kern="1200" dirty="0">
            <a:effectLst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/>
            <a:t>algılanma sırasını</a:t>
          </a:r>
          <a:endParaRPr lang="tr-TR" sz="2400" b="1" kern="1200" dirty="0">
            <a:effectLst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/>
            <a:t>ağızda kalan tadı</a:t>
          </a:r>
          <a:endParaRPr lang="tr-TR" sz="2400" b="1" kern="1200" dirty="0">
            <a:effectLst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/>
            <a:t>bütün etkiyi</a:t>
          </a:r>
          <a:endParaRPr lang="tr-TR" sz="2400" b="1" kern="1200" dirty="0">
            <a:effectLst/>
          </a:endParaRPr>
        </a:p>
      </dsp:txBody>
      <dsp:txXfrm rot="-5400000">
        <a:off x="2844800" y="128953"/>
        <a:ext cx="4951047" cy="23836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461056-9441-4E34-BF90-571221ED1344}">
      <dsp:nvSpPr>
        <dsp:cNvPr id="0" name=""/>
        <dsp:cNvSpPr/>
      </dsp:nvSpPr>
      <dsp:spPr>
        <a:xfrm rot="16200000">
          <a:off x="603250" y="-603250"/>
          <a:ext cx="2108200" cy="3314700"/>
        </a:xfrm>
        <a:prstGeom prst="round1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i="0" kern="1200" dirty="0"/>
            <a:t>Tat, koku ve tüm lezzeti açıklayan karakter özelliklerinin belirlenmesi ve tanımlanması</a:t>
          </a:r>
        </a:p>
      </dsp:txBody>
      <dsp:txXfrm rot="5400000">
        <a:off x="-1" y="1"/>
        <a:ext cx="3314700" cy="1581150"/>
      </dsp:txXfrm>
    </dsp:sp>
    <dsp:sp modelId="{69C9EEC9-D558-4B35-B5DF-C071EEC48143}">
      <dsp:nvSpPr>
        <dsp:cNvPr id="0" name=""/>
        <dsp:cNvSpPr/>
      </dsp:nvSpPr>
      <dsp:spPr>
        <a:xfrm>
          <a:off x="3314700" y="0"/>
          <a:ext cx="3314700" cy="2108200"/>
        </a:xfrm>
        <a:prstGeom prst="round1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900" b="1" i="0" kern="1200" dirty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i="0" kern="1200" dirty="0"/>
            <a:t>Karakter özelliklerinin algılanma sıralarının saptanması ve bir skala sisteminde bu faktörlerin yoğunluklarının derecelendirilmesi</a:t>
          </a:r>
        </a:p>
      </dsp:txBody>
      <dsp:txXfrm>
        <a:off x="3314700" y="0"/>
        <a:ext cx="3314700" cy="1581150"/>
      </dsp:txXfrm>
    </dsp:sp>
    <dsp:sp modelId="{A590379A-91F5-400D-AA4F-303380F24823}">
      <dsp:nvSpPr>
        <dsp:cNvPr id="0" name=""/>
        <dsp:cNvSpPr/>
      </dsp:nvSpPr>
      <dsp:spPr>
        <a:xfrm rot="10800000">
          <a:off x="0" y="2108200"/>
          <a:ext cx="3314700" cy="2108200"/>
        </a:xfrm>
        <a:prstGeom prst="round1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i="0" kern="1200" dirty="0"/>
            <a:t>Lezzet şiddetinin derecelendirilmesi</a:t>
          </a:r>
        </a:p>
      </dsp:txBody>
      <dsp:txXfrm rot="10800000">
        <a:off x="0" y="2635250"/>
        <a:ext cx="3314700" cy="1581150"/>
      </dsp:txXfrm>
    </dsp:sp>
    <dsp:sp modelId="{4D7E00E5-E3DC-48CE-9D4A-AE6664E1F4DF}">
      <dsp:nvSpPr>
        <dsp:cNvPr id="0" name=""/>
        <dsp:cNvSpPr/>
      </dsp:nvSpPr>
      <dsp:spPr>
        <a:xfrm rot="5400000">
          <a:off x="3917950" y="1504949"/>
          <a:ext cx="2108200" cy="3314700"/>
        </a:xfrm>
        <a:prstGeom prst="round1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i="0" kern="1200" dirty="0"/>
            <a:t>Tat sonrası izlenim ve sürekliliğin belirlenmesi</a:t>
          </a:r>
        </a:p>
      </dsp:txBody>
      <dsp:txXfrm rot="-5400000">
        <a:off x="3314700" y="2635250"/>
        <a:ext cx="3314700" cy="1581150"/>
      </dsp:txXfrm>
    </dsp:sp>
    <dsp:sp modelId="{B8C92AE9-98FD-41A8-B74B-822DA1A6E2C6}">
      <dsp:nvSpPr>
        <dsp:cNvPr id="0" name=""/>
        <dsp:cNvSpPr/>
      </dsp:nvSpPr>
      <dsp:spPr>
        <a:xfrm>
          <a:off x="2320290" y="1581150"/>
          <a:ext cx="1988820" cy="1054099"/>
        </a:xfrm>
        <a:prstGeom prst="roundRect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/>
            <a:t>Lezzet profili testinin aşamaları</a:t>
          </a:r>
        </a:p>
      </dsp:txBody>
      <dsp:txXfrm>
        <a:off x="2371747" y="1632607"/>
        <a:ext cx="1885906" cy="9511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8862CCB-B78B-3742-AE77-5A5227A9C1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AD7423B-D13B-A243-BA14-D23FB69F0E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450A658-6315-1A4F-B6F6-CBF99D403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BE7B5-AAC1-7446-9A2D-20E9ACBEFF3A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20EB3DA-B666-9540-9B7B-B8F08669B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DACE188-D231-2346-BA73-1BEFA08D1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8DB4-BC26-EC43-A6E9-7430F677E5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6151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5D2D9E3-BD78-3D41-9D97-5EDD66512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EE92C86-612B-8B43-A3EC-084F43B19E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523A9D-52DC-694B-9821-A39D3A4DB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BE7B5-AAC1-7446-9A2D-20E9ACBEFF3A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4777400-C511-FF48-8FCD-651827D5B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2BE55F6-05C0-9C41-9887-813AFF2DE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8DB4-BC26-EC43-A6E9-7430F677E5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201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80ECDBE-9695-1448-BEA2-E7F279238D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E9B0C4C-01B0-C44B-89D6-9D2EC592D1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18ECF48-27DF-B041-9C18-85C2652A3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BE7B5-AAC1-7446-9A2D-20E9ACBEFF3A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D77C01-4006-684E-A63A-584AF4B30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B05D13D-23E3-EA47-B81E-73ECF0637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8DB4-BC26-EC43-A6E9-7430F677E5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7522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A862ED8-B29A-6D42-9253-5037719E5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CC9543-0F5E-7944-8D12-2CB551EE6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37871DA-6D4B-E540-90B0-EB02687C5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BE7B5-AAC1-7446-9A2D-20E9ACBEFF3A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27C070B-1037-3C48-924C-C6DDC9ED3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B181D2-69DA-BA49-A70F-2028F69A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8DB4-BC26-EC43-A6E9-7430F677E5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137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8EB3FBD-AD6E-C543-B6D0-FE9A32B6D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6AEE74F-76C2-5147-9E56-AC3BFC072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669341-B229-9D4E-9282-A43F84D75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BE7B5-AAC1-7446-9A2D-20E9ACBEFF3A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6F77F7F-6C8E-6E43-8286-B3A5801B5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A34A4C4-AF3C-194B-9BA4-E48AAC0B0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8DB4-BC26-EC43-A6E9-7430F677E5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0464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ADECA2A-DDAC-894D-9A1B-3383428BE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26973D-0006-BE4B-8649-F15D7C157A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D310E44-B46C-A44C-A77F-093B584F7A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66E04CF-8B74-D641-A60C-AB26D0DAF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BE7B5-AAC1-7446-9A2D-20E9ACBEFF3A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06EA3D5-1E7D-2E42-84AB-2A99BFD3F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5A540C9-AC21-984E-916D-72B726C0F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8DB4-BC26-EC43-A6E9-7430F677E5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4932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0F76550-85EA-C446-A1DD-8067AE620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F3DBBCC-1B6D-3940-92EE-F7236BB3B2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02F5C90-117F-1447-A041-F6C1FF9E0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8BC497E-955F-5640-B353-51F66D9580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C4C5AF8-5B17-D840-B5B8-A9D3AE6F03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42A34FB-F9B1-A640-A400-EA7425316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BE7B5-AAC1-7446-9A2D-20E9ACBEFF3A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57D4F8C0-68F0-B24A-8CBC-5D110390A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6F8E0F41-D47D-C848-B5BF-48750E9CE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8DB4-BC26-EC43-A6E9-7430F677E5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374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CF65F18-6582-FF46-9099-59408A578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CD0A6ED-9C11-1E4E-B94C-EE0704154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BE7B5-AAC1-7446-9A2D-20E9ACBEFF3A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C8458DF-0415-D546-9402-ADA5CABF4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6B9957C-F390-854E-AE24-7031BE5A0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8DB4-BC26-EC43-A6E9-7430F677E5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392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CA58189-FDCF-7141-A457-15FB141D3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BE7B5-AAC1-7446-9A2D-20E9ACBEFF3A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C519BEB1-111F-8F42-8A4E-29DF739AB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1AE8DFC-4C4C-D046-8C3E-28E0B1FED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8DB4-BC26-EC43-A6E9-7430F677E5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83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EC77CAB-F455-ED4A-B2E4-7557C017C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692CDD8-0562-804E-938B-ABF06D928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9D39A3C-9283-0A42-942A-0A927D042E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8855D30-FEC4-B944-828F-BC147E974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BE7B5-AAC1-7446-9A2D-20E9ACBEFF3A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A613A90-5B75-2645-BA6C-5799EB2C4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5344C4A-7BCF-8D44-991D-F6D342CA7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8DB4-BC26-EC43-A6E9-7430F677E5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614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DD33721-5447-E246-B210-F4DB17F53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C0E45CB-7906-404F-9ECD-6813B72AA9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02847DB-6473-2548-BD1E-D5A6D1985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5594257-A0A6-5B46-85B2-D6D1F69D3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BE7B5-AAC1-7446-9A2D-20E9ACBEFF3A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0741719-8D6A-AF45-9D65-3FCC2EEA2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F68E96E-93E1-F846-B882-D43ADFECD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8DB4-BC26-EC43-A6E9-7430F677E5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92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A964A79-6358-3B4C-9251-685ABAF75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D91AB3D-32D9-9F49-804D-F01C0C02E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065E335-1FF6-1241-A40A-D05EA147A2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BE7B5-AAC1-7446-9A2D-20E9ACBEFF3A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BB88542-9FDC-5B4F-A972-25D8AEC651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6692C0D-61E8-9044-A1C5-F511307252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C8DB4-BC26-EC43-A6E9-7430F677E5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2151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://www.stogiefresh.com/journal/Cigar_Journal/Cigar_Science/Entries/2007/8/13_Smoking_in_Retro-spect%3A_How_the_Nose_Affects_Cigar_Flavors_files/Retro_Nasal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23992" y="3429001"/>
            <a:ext cx="4464496" cy="3325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91544" y="0"/>
            <a:ext cx="7239000" cy="1143000"/>
          </a:xfrm>
        </p:spPr>
        <p:txBody>
          <a:bodyPr/>
          <a:lstStyle/>
          <a:p>
            <a:pPr>
              <a:defRPr/>
            </a:pPr>
            <a:r>
              <a:rPr lang="tr-TR" sz="3600" b="1" dirty="0">
                <a:solidFill>
                  <a:srgbClr val="A34D93"/>
                </a:solidFill>
              </a:rPr>
              <a:t>2. EŞİK DEĞERİ TESTLERİ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981200" y="1609726"/>
            <a:ext cx="7931224" cy="3979863"/>
          </a:xfrm>
        </p:spPr>
        <p:txBody>
          <a:bodyPr>
            <a:normAutofit/>
          </a:bodyPr>
          <a:lstStyle/>
          <a:p>
            <a:pPr marL="274320" indent="-274320">
              <a:buNone/>
              <a:defRPr/>
            </a:pPr>
            <a:r>
              <a:rPr lang="tr-T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Eşik değeri,</a:t>
            </a:r>
            <a:r>
              <a:rPr lang="tr-TR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dirty="0"/>
              <a:t>duyusal bir tepkinin algılanabildiği en düşük konsantrasyondur. </a:t>
            </a:r>
          </a:p>
          <a:p>
            <a:pPr marL="274320" indent="-274320">
              <a:buFont typeface="Wingdings 2"/>
              <a:buChar char=""/>
              <a:defRPr/>
            </a:pPr>
            <a:r>
              <a:rPr lang="tr-TR" sz="2400" dirty="0"/>
              <a:t>Mutlak eşik değeri</a:t>
            </a:r>
          </a:p>
          <a:p>
            <a:pPr marL="274320" indent="-274320">
              <a:buFont typeface="Wingdings 2"/>
              <a:buChar char=""/>
              <a:defRPr/>
            </a:pPr>
            <a:r>
              <a:rPr lang="tr-TR" sz="2400" dirty="0"/>
              <a:t>Fark eşik değeri </a:t>
            </a:r>
          </a:p>
          <a:p>
            <a:pPr marL="274320" indent="-274320">
              <a:buFont typeface="Wingdings 2"/>
              <a:buChar char=""/>
              <a:defRPr/>
            </a:pPr>
            <a:r>
              <a:rPr lang="tr-TR" sz="2400"/>
              <a:t>Tanıma </a:t>
            </a:r>
            <a:r>
              <a:rPr lang="tr-TR" sz="2400" dirty="0"/>
              <a:t>eşik değeri </a:t>
            </a:r>
          </a:p>
          <a:p>
            <a:pPr marL="274320" indent="-274320">
              <a:buFont typeface="Wingdings 2"/>
              <a:buChar char=""/>
              <a:defRPr/>
            </a:pPr>
            <a:r>
              <a:rPr lang="tr-TR" sz="2400" dirty="0"/>
              <a:t>Sınır eşik değeri </a:t>
            </a:r>
          </a:p>
          <a:p>
            <a:pPr marL="274320" indent="-274320">
              <a:buFont typeface="Wingdings 2"/>
              <a:buChar char=""/>
              <a:defRPr/>
            </a:pPr>
            <a:r>
              <a:rPr lang="tr-TR" sz="2400" dirty="0" err="1"/>
              <a:t>Orthonasal</a:t>
            </a:r>
            <a:r>
              <a:rPr lang="tr-TR" sz="2400" dirty="0"/>
              <a:t> eşik değeri </a:t>
            </a:r>
          </a:p>
          <a:p>
            <a:pPr marL="274320" indent="-274320">
              <a:buFont typeface="Wingdings 2"/>
              <a:buChar char=""/>
              <a:defRPr/>
            </a:pPr>
            <a:r>
              <a:rPr lang="tr-TR" sz="2400" dirty="0" err="1"/>
              <a:t>Retronasal</a:t>
            </a:r>
            <a:r>
              <a:rPr lang="tr-TR" sz="2400" dirty="0"/>
              <a:t> eşik değeri </a:t>
            </a:r>
          </a:p>
        </p:txBody>
      </p:sp>
    </p:spTree>
    <p:extLst>
      <p:ext uri="{BB962C8B-B14F-4D97-AF65-F5344CB8AC3E}">
        <p14:creationId xmlns:p14="http://schemas.microsoft.com/office/powerpoint/2010/main" val="957936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423592" y="1556793"/>
            <a:ext cx="7239000" cy="3960813"/>
          </a:xfrm>
        </p:spPr>
        <p:txBody>
          <a:bodyPr>
            <a:normAutofit/>
          </a:bodyPr>
          <a:lstStyle/>
          <a:p>
            <a:pPr algn="just" eaLnBrk="1" hangingPunct="1">
              <a:buFont typeface="Wingdings 2" pitchFamily="18" charset="2"/>
              <a:buNone/>
              <a:defRPr/>
            </a:pPr>
            <a:r>
              <a:rPr lang="tr-TR" dirty="0"/>
              <a:t>Peynir altı suyu </a:t>
            </a:r>
            <a:r>
              <a:rPr lang="tr-TR" dirty="0" err="1"/>
              <a:t>konsantratlarında</a:t>
            </a:r>
            <a:r>
              <a:rPr lang="tr-TR" dirty="0"/>
              <a:t> istenmeyen yada bozuk tat-aromaya neden olan </a:t>
            </a:r>
            <a:r>
              <a:rPr lang="tr-TR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dimetilsülfitin</a:t>
            </a:r>
            <a:r>
              <a:rPr lang="tr-TR" dirty="0"/>
              <a:t> konsantrasyonu nedir </a:t>
            </a:r>
            <a:r>
              <a:rPr lang="tr-TR" sz="32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endParaRPr lang="tr-TR" dirty="0">
              <a:solidFill>
                <a:srgbClr val="852F74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tr-TR" dirty="0"/>
              <a:t>Kaşar peynirinde (beyaz , </a:t>
            </a:r>
            <a:r>
              <a:rPr lang="tr-TR" dirty="0" err="1"/>
              <a:t>cottage</a:t>
            </a:r>
            <a:r>
              <a:rPr lang="tr-TR" dirty="0"/>
              <a:t> gibi) </a:t>
            </a:r>
            <a:r>
              <a:rPr lang="tr-TR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diasetilin</a:t>
            </a:r>
            <a:r>
              <a:rPr lang="tr-TR" dirty="0"/>
              <a:t> hangi konsantrasyonu istenilen/beğenilen tat-aromaya neden olmaktadır</a:t>
            </a:r>
            <a:r>
              <a:rPr lang="tr-TR" dirty="0">
                <a:latin typeface="Arial" charset="0"/>
              </a:rPr>
              <a:t> </a:t>
            </a:r>
            <a:r>
              <a:rPr lang="tr-TR" sz="32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4" name="3 Metin kutusu"/>
          <p:cNvSpPr txBox="1"/>
          <p:nvPr/>
        </p:nvSpPr>
        <p:spPr>
          <a:xfrm>
            <a:off x="5123384" y="6330806"/>
            <a:ext cx="5544616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</a:rPr>
              <a:t>Ankara Üniversitesi Ziraat Fakültesi Süt Teknolojisi Bölümü</a:t>
            </a:r>
          </a:p>
        </p:txBody>
      </p:sp>
    </p:spTree>
    <p:extLst>
      <p:ext uri="{BB962C8B-B14F-4D97-AF65-F5344CB8AC3E}">
        <p14:creationId xmlns:p14="http://schemas.microsoft.com/office/powerpoint/2010/main" val="1053034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5520" y="266428"/>
            <a:ext cx="7848872" cy="868363"/>
          </a:xfrm>
        </p:spPr>
        <p:txBody>
          <a:bodyPr/>
          <a:lstStyle/>
          <a:p>
            <a:pPr>
              <a:defRPr/>
            </a:pPr>
            <a:r>
              <a:rPr lang="tr-TR" sz="3600" b="1" dirty="0">
                <a:solidFill>
                  <a:srgbClr val="A34D93"/>
                </a:solidFill>
              </a:rPr>
              <a:t>3. TANIMLAYICI TESTLER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sz="quarter" idx="1"/>
          </p:nvPr>
        </p:nvSpPr>
        <p:spPr>
          <a:xfrm>
            <a:off x="1774825" y="1804988"/>
            <a:ext cx="7715250" cy="3929062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sz="2400" dirty="0"/>
              <a:t>Bir gıdanın duyusal özelliklerinin tümünü ya da belirli duyusal özelliklerini tanımlayabilmek ve nicel bir ölçüm yapmak için kullanılmaktadır.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sz="2400" dirty="0"/>
          </a:p>
          <a:p>
            <a:pPr algn="just" eaLnBrk="1" hangingPunct="1">
              <a:buFont typeface="Wingdings 2" pitchFamily="18" charset="2"/>
              <a:buNone/>
            </a:pPr>
            <a:r>
              <a:rPr lang="tr-TR" sz="2400" dirty="0"/>
              <a:t>Geleneksel kalite değerlendirme metotlardan farklı olarak, “iyi” veya “kötü” şeklinde değerlendirme yapılmamaktadır. </a:t>
            </a:r>
          </a:p>
        </p:txBody>
      </p:sp>
      <p:sp>
        <p:nvSpPr>
          <p:cNvPr id="4" name="3 Metin kutusu"/>
          <p:cNvSpPr txBox="1"/>
          <p:nvPr/>
        </p:nvSpPr>
        <p:spPr>
          <a:xfrm>
            <a:off x="5123384" y="6309320"/>
            <a:ext cx="5544616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</a:rPr>
              <a:t>Ankara Üniversitesi Ziraat Fakültesi Süt Teknolojisi Bölümü</a:t>
            </a:r>
          </a:p>
        </p:txBody>
      </p:sp>
    </p:spTree>
    <p:extLst>
      <p:ext uri="{BB962C8B-B14F-4D97-AF65-F5344CB8AC3E}">
        <p14:creationId xmlns:p14="http://schemas.microsoft.com/office/powerpoint/2010/main" val="2898666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9288" y="333375"/>
            <a:ext cx="74676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5" name="Rectangle 1"/>
          <p:cNvSpPr>
            <a:spLocks noChangeArrowheads="1"/>
          </p:cNvSpPr>
          <p:nvPr/>
        </p:nvSpPr>
        <p:spPr bwMode="auto">
          <a:xfrm>
            <a:off x="2711450" y="6238876"/>
            <a:ext cx="576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tr-TR">
                <a:latin typeface="Trebuchet MS" pitchFamily="34" charset="0"/>
              </a:rPr>
              <a:t>Tanımlayıcı testlerde yuvarlak masada değerlendirme 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919288" y="333375"/>
            <a:ext cx="7467600" cy="0"/>
          </a:xfrm>
          <a:prstGeom prst="line">
            <a:avLst/>
          </a:prstGeom>
          <a:ln w="762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919288" y="6019800"/>
            <a:ext cx="7561262" cy="1588"/>
          </a:xfrm>
          <a:prstGeom prst="line">
            <a:avLst/>
          </a:prstGeom>
          <a:ln w="762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919288" y="382588"/>
            <a:ext cx="0" cy="5638800"/>
          </a:xfrm>
          <a:prstGeom prst="line">
            <a:avLst/>
          </a:prstGeom>
          <a:ln w="762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9409113" y="333376"/>
            <a:ext cx="0" cy="5688013"/>
          </a:xfrm>
          <a:prstGeom prst="line">
            <a:avLst/>
          </a:prstGeom>
          <a:ln w="762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9038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3"/>
          <p:cNvGraphicFramePr/>
          <p:nvPr/>
        </p:nvGraphicFramePr>
        <p:xfrm>
          <a:off x="2495600" y="2060848"/>
          <a:ext cx="7200800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Metin kutusu"/>
          <p:cNvSpPr txBox="1"/>
          <p:nvPr/>
        </p:nvSpPr>
        <p:spPr>
          <a:xfrm>
            <a:off x="5123384" y="6309320"/>
            <a:ext cx="5544616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</a:rPr>
              <a:t>Ankara Üniversitesi Ziraat Fakültesi Süt Teknolojisi Bölümü</a:t>
            </a:r>
          </a:p>
        </p:txBody>
      </p:sp>
    </p:spTree>
    <p:extLst>
      <p:ext uri="{BB962C8B-B14F-4D97-AF65-F5344CB8AC3E}">
        <p14:creationId xmlns:p14="http://schemas.microsoft.com/office/powerpoint/2010/main" val="959172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Content Placeholder 2"/>
          <p:cNvSpPr>
            <a:spLocks noGrp="1"/>
          </p:cNvSpPr>
          <p:nvPr>
            <p:ph sz="quarter" idx="1"/>
          </p:nvPr>
        </p:nvSpPr>
        <p:spPr>
          <a:xfrm>
            <a:off x="1919288" y="476250"/>
            <a:ext cx="7620000" cy="5761038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sz="3000"/>
              <a:t>	</a:t>
            </a:r>
            <a:endParaRPr lang="tr-TR" sz="2400"/>
          </a:p>
        </p:txBody>
      </p:sp>
      <p:graphicFrame>
        <p:nvGraphicFramePr>
          <p:cNvPr id="4" name="Diagram 3"/>
          <p:cNvGraphicFramePr/>
          <p:nvPr/>
        </p:nvGraphicFramePr>
        <p:xfrm>
          <a:off x="1847528" y="1484784"/>
          <a:ext cx="7924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0964" name="4 Dikdörtgen"/>
          <p:cNvSpPr>
            <a:spLocks noChangeArrowheads="1"/>
          </p:cNvSpPr>
          <p:nvPr/>
        </p:nvSpPr>
        <p:spPr bwMode="auto">
          <a:xfrm>
            <a:off x="2135188" y="5300663"/>
            <a:ext cx="69850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400" dirty="0">
                <a:latin typeface="Trebuchet MS" pitchFamily="34" charset="0"/>
              </a:rPr>
              <a:t>Bir ürünün tat ve aromasının baştan başa tanımlanmasıdır.</a:t>
            </a:r>
          </a:p>
        </p:txBody>
      </p:sp>
      <p:sp>
        <p:nvSpPr>
          <p:cNvPr id="40965" name="Text Box 6"/>
          <p:cNvSpPr txBox="1">
            <a:spLocks noChangeArrowheads="1"/>
          </p:cNvSpPr>
          <p:nvPr/>
        </p:nvSpPr>
        <p:spPr bwMode="auto">
          <a:xfrm>
            <a:off x="1990726" y="431801"/>
            <a:ext cx="49688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000" b="1">
                <a:solidFill>
                  <a:srgbClr val="963684"/>
                </a:solidFill>
              </a:rPr>
              <a:t>LEZZET PROFİLİ TESTİ</a:t>
            </a: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1865" y="6394450"/>
            <a:ext cx="559593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2814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2 İçerik Yer Tutucusu"/>
          <p:cNvSpPr>
            <a:spLocks noGrp="1"/>
          </p:cNvSpPr>
          <p:nvPr>
            <p:ph sz="quarter" idx="1"/>
          </p:nvPr>
        </p:nvSpPr>
        <p:spPr>
          <a:xfrm>
            <a:off x="2063750" y="2114551"/>
            <a:ext cx="7239000" cy="3114675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tr-TR" dirty="0"/>
              <a:t>lezzeti tanımlamak amacı ile geliştirilen </a:t>
            </a:r>
            <a:r>
              <a:rPr lang="tr-TR" b="1" dirty="0">
                <a:solidFill>
                  <a:srgbClr val="A34D93"/>
                </a:solidFill>
              </a:rPr>
              <a:t>terimler,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tr-TR" dirty="0"/>
              <a:t> terimlerin panelistler tarafından benimsenmesi amacı ile kullanılan </a:t>
            </a:r>
            <a:r>
              <a:rPr lang="tr-TR" b="1" dirty="0">
                <a:solidFill>
                  <a:srgbClr val="A34D93"/>
                </a:solidFill>
              </a:rPr>
              <a:t>standartlar 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tr-TR" dirty="0"/>
              <a:t>panelistlerin tecrübesi </a:t>
            </a:r>
          </a:p>
        </p:txBody>
      </p:sp>
      <p:sp>
        <p:nvSpPr>
          <p:cNvPr id="4" name="3 Metin kutusu"/>
          <p:cNvSpPr txBox="1"/>
          <p:nvPr/>
        </p:nvSpPr>
        <p:spPr>
          <a:xfrm>
            <a:off x="4079776" y="6309320"/>
            <a:ext cx="5544616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</a:rPr>
              <a:t>Ankara Üniversitesi Ziraat Fakültesi Süt Teknolojisi Bölümü</a:t>
            </a:r>
          </a:p>
        </p:txBody>
      </p:sp>
      <p:sp>
        <p:nvSpPr>
          <p:cNvPr id="41989" name="Text Box 6"/>
          <p:cNvSpPr txBox="1">
            <a:spLocks noChangeArrowheads="1"/>
          </p:cNvSpPr>
          <p:nvPr/>
        </p:nvSpPr>
        <p:spPr bwMode="auto">
          <a:xfrm>
            <a:off x="2063552" y="1"/>
            <a:ext cx="8208912" cy="1318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800" b="1" dirty="0">
                <a:solidFill>
                  <a:srgbClr val="963684"/>
                </a:solidFill>
                <a:latin typeface="+mj-lt"/>
              </a:rPr>
              <a:t>Lezzet Profil Testinde Doğru Sonuca Ulaşmak İçin Önemli Faktörler;</a:t>
            </a:r>
          </a:p>
        </p:txBody>
      </p:sp>
    </p:spTree>
    <p:extLst>
      <p:ext uri="{BB962C8B-B14F-4D97-AF65-F5344CB8AC3E}">
        <p14:creationId xmlns:p14="http://schemas.microsoft.com/office/powerpoint/2010/main" val="1391419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1992313" y="188914"/>
          <a:ext cx="7560071" cy="59043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01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Özellikler</a:t>
                      </a:r>
                      <a:endParaRPr lang="tr-TR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</a:rPr>
                        <a:t>Referans örnek</a:t>
                      </a:r>
                      <a:endParaRPr lang="tr-TR" sz="14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1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Pişmiş tat</a:t>
                      </a:r>
                      <a:endParaRPr lang="tr-TR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85°</a:t>
                      </a:r>
                      <a:r>
                        <a:rPr lang="tr-TR" sz="1400" b="1" dirty="0" err="1">
                          <a:effectLst/>
                        </a:rPr>
                        <a:t>C’de</a:t>
                      </a:r>
                      <a:r>
                        <a:rPr lang="tr-TR" sz="1400" b="1" dirty="0">
                          <a:effectLst/>
                        </a:rPr>
                        <a:t> 30 dakika ısıtılmış süt</a:t>
                      </a:r>
                      <a:endParaRPr lang="tr-TR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1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 err="1">
                          <a:effectLst/>
                        </a:rPr>
                        <a:t>Peyniraltı</a:t>
                      </a:r>
                      <a:r>
                        <a:rPr lang="tr-TR" sz="1400" b="1" dirty="0">
                          <a:effectLst/>
                        </a:rPr>
                        <a:t> suyu tadı</a:t>
                      </a:r>
                      <a:endParaRPr lang="tr-TR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100 </a:t>
                      </a:r>
                      <a:r>
                        <a:rPr lang="tr-TR" sz="1400" b="1" dirty="0" err="1">
                          <a:effectLst/>
                        </a:rPr>
                        <a:t>ml’de</a:t>
                      </a:r>
                      <a:r>
                        <a:rPr lang="tr-TR" sz="1400" b="1" dirty="0">
                          <a:effectLst/>
                        </a:rPr>
                        <a:t> 5 gram çözünmüş süttozu</a:t>
                      </a:r>
                      <a:endParaRPr lang="tr-TR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1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Krema tadı</a:t>
                      </a:r>
                      <a:endParaRPr lang="tr-TR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Krema ya da tereyağı</a:t>
                      </a:r>
                      <a:endParaRPr lang="tr-TR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01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Serbest yağ asidi tadı</a:t>
                      </a:r>
                      <a:endParaRPr lang="tr-TR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 err="1">
                          <a:effectLst/>
                        </a:rPr>
                        <a:t>Metanolde</a:t>
                      </a:r>
                      <a:r>
                        <a:rPr lang="tr-TR" sz="1400" b="1" dirty="0">
                          <a:effectLst/>
                        </a:rPr>
                        <a:t> çözünmüş 10 µL </a:t>
                      </a:r>
                      <a:r>
                        <a:rPr lang="tr-TR" sz="1400" b="1" dirty="0" err="1">
                          <a:effectLst/>
                        </a:rPr>
                        <a:t>bütirik</a:t>
                      </a:r>
                      <a:r>
                        <a:rPr lang="tr-TR" sz="1400" b="1" dirty="0">
                          <a:effectLst/>
                        </a:rPr>
                        <a:t> asit</a:t>
                      </a:r>
                      <a:endParaRPr lang="tr-TR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1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</a:rPr>
                        <a:t>Keçi tadı</a:t>
                      </a:r>
                      <a:endParaRPr lang="tr-TR" sz="14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Keçi peyniri</a:t>
                      </a:r>
                      <a:endParaRPr lang="tr-TR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258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Hayvanımsı/ahırımsı tat</a:t>
                      </a:r>
                      <a:endParaRPr lang="tr-TR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%5’lik suda çözünmüş sodyum </a:t>
                      </a:r>
                      <a:r>
                        <a:rPr lang="tr-TR" sz="1400" b="1" dirty="0" err="1">
                          <a:effectLst/>
                        </a:rPr>
                        <a:t>kazeinat</a:t>
                      </a:r>
                      <a:endParaRPr lang="tr-TR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01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</a:rPr>
                        <a:t>Fermente tat</a:t>
                      </a:r>
                      <a:endParaRPr lang="tr-TR" sz="14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Taze yoğurt</a:t>
                      </a:r>
                      <a:endParaRPr lang="tr-TR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01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</a:rPr>
                        <a:t>Sülfür tadı</a:t>
                      </a:r>
                      <a:endParaRPr lang="tr-TR" sz="14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Ezilmiş kaynatılmış yumurta</a:t>
                      </a:r>
                      <a:endParaRPr lang="tr-TR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01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</a:rPr>
                        <a:t>Ekşi</a:t>
                      </a:r>
                      <a:endParaRPr lang="tr-TR" sz="14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%0.08’lik suda çözünmüş sitrik asit</a:t>
                      </a:r>
                      <a:endParaRPr lang="tr-TR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01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</a:rPr>
                        <a:t>Acı</a:t>
                      </a:r>
                      <a:endParaRPr lang="tr-TR" sz="14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%0.08’lik suda çözünmüş kafein</a:t>
                      </a:r>
                      <a:endParaRPr lang="tr-TR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01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</a:rPr>
                        <a:t>Tuzlu</a:t>
                      </a:r>
                      <a:endParaRPr lang="tr-TR" sz="14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%0.5’lik suda çözünmüş sodyum klorür</a:t>
                      </a:r>
                      <a:endParaRPr lang="tr-TR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01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</a:rPr>
                        <a:t>Tatlı</a:t>
                      </a:r>
                      <a:endParaRPr lang="tr-TR" sz="14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%2’lik suda çözünmüş </a:t>
                      </a:r>
                      <a:r>
                        <a:rPr lang="tr-TR" sz="1400" b="1" dirty="0" err="1">
                          <a:effectLst/>
                        </a:rPr>
                        <a:t>sukroz</a:t>
                      </a:r>
                      <a:endParaRPr lang="tr-TR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01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</a:rPr>
                        <a:t>Umami</a:t>
                      </a:r>
                      <a:endParaRPr lang="tr-TR" sz="14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%1’lik suda çözünmüş </a:t>
                      </a:r>
                      <a:r>
                        <a:rPr lang="tr-TR" sz="1400" b="1" dirty="0" err="1">
                          <a:effectLst/>
                        </a:rPr>
                        <a:t>monosodyum</a:t>
                      </a:r>
                      <a:r>
                        <a:rPr lang="tr-TR" sz="1400" b="1" dirty="0">
                          <a:effectLst/>
                        </a:rPr>
                        <a:t> </a:t>
                      </a:r>
                      <a:r>
                        <a:rPr lang="tr-TR" sz="1400" b="1" dirty="0" err="1">
                          <a:effectLst/>
                        </a:rPr>
                        <a:t>glutamat</a:t>
                      </a:r>
                      <a:endParaRPr lang="tr-TR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801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</a:rPr>
                        <a:t>Yakıcı tat</a:t>
                      </a:r>
                      <a:endParaRPr lang="tr-TR" sz="14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Soda</a:t>
                      </a:r>
                      <a:endParaRPr lang="tr-TR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733" marR="67733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43060" name="Rectangle 1"/>
          <p:cNvSpPr>
            <a:spLocks noChangeArrowheads="1"/>
          </p:cNvSpPr>
          <p:nvPr/>
        </p:nvSpPr>
        <p:spPr bwMode="auto">
          <a:xfrm>
            <a:off x="1919289" y="6142038"/>
            <a:ext cx="7489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tr-TR">
                <a:latin typeface="Trebuchet MS" pitchFamily="34" charset="0"/>
                <a:ea typeface="Calibri" pitchFamily="34" charset="0"/>
                <a:cs typeface="Times New Roman" pitchFamily="18" charset="0"/>
              </a:rPr>
              <a:t>Ezine peynirinde lezzet profili analizi için oluşturulacak ortak dil için kullanılan referans örnekler (Yüceer vd. 2007)</a:t>
            </a:r>
          </a:p>
        </p:txBody>
      </p:sp>
    </p:spTree>
    <p:extLst>
      <p:ext uri="{BB962C8B-B14F-4D97-AF65-F5344CB8AC3E}">
        <p14:creationId xmlns:p14="http://schemas.microsoft.com/office/powerpoint/2010/main" val="179914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03388" y="332657"/>
            <a:ext cx="7715250" cy="5976069"/>
          </a:xfrm>
        </p:spPr>
        <p:txBody>
          <a:bodyPr>
            <a:normAutofit/>
          </a:bodyPr>
          <a:lstStyle/>
          <a:p>
            <a:pPr marL="274320" indent="-274320" algn="just">
              <a:buNone/>
              <a:defRPr/>
            </a:pPr>
            <a:r>
              <a:rPr lang="tr-TR" dirty="0"/>
              <a:t>	</a:t>
            </a:r>
            <a:r>
              <a:rPr lang="tr-TR" sz="2400" dirty="0"/>
              <a:t>Lezzet profili testinin uygulanmasında en önemli etken </a:t>
            </a:r>
            <a:r>
              <a:rPr lang="tr-TR" sz="2400" b="1" dirty="0">
                <a:solidFill>
                  <a:schemeClr val="accent2"/>
                </a:solidFill>
              </a:rPr>
              <a:t>panel lideridir. </a:t>
            </a:r>
          </a:p>
          <a:p>
            <a:pPr marL="274320" indent="-274320">
              <a:buNone/>
              <a:defRPr/>
            </a:pPr>
            <a:endParaRPr lang="tr-TR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351584" y="2017539"/>
          <a:ext cx="6629400" cy="421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792" y="6394450"/>
            <a:ext cx="559593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168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364</Words>
  <Application>Microsoft Office PowerPoint</Application>
  <PresentationFormat>Geniş ekran</PresentationFormat>
  <Paragraphs>73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Arial</vt:lpstr>
      <vt:lpstr>Bauhaus 93</vt:lpstr>
      <vt:lpstr>Calibri</vt:lpstr>
      <vt:lpstr>Calibri Light</vt:lpstr>
      <vt:lpstr>Times New Roman</vt:lpstr>
      <vt:lpstr>Trebuchet MS</vt:lpstr>
      <vt:lpstr>Wingdings</vt:lpstr>
      <vt:lpstr>Wingdings 2</vt:lpstr>
      <vt:lpstr>Office Teması</vt:lpstr>
      <vt:lpstr>2. EŞİK DEĞERİ TESTLERİ</vt:lpstr>
      <vt:lpstr>PowerPoint Sunusu</vt:lpstr>
      <vt:lpstr>3. TANIMLAYICI TESTLER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EŞİK DEĞERİ TESTLERİ</dc:title>
  <dc:creator>seneleb@yahoo.com</dc:creator>
  <cp:lastModifiedBy>Ebru</cp:lastModifiedBy>
  <cp:revision>1</cp:revision>
  <dcterms:created xsi:type="dcterms:W3CDTF">2020-12-03T12:47:46Z</dcterms:created>
  <dcterms:modified xsi:type="dcterms:W3CDTF">2021-02-09T11:57:56Z</dcterms:modified>
</cp:coreProperties>
</file>