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8284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88031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014783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393897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42284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23552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824658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91585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52854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46151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97449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58660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04865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1371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36771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79437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064383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a:t>Miras </a:t>
            </a:r>
            <a:r>
              <a:rPr lang="tr-TR" dirty="0" smtClean="0"/>
              <a:t>Hukuku</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Ölüme Bağlı Tasarruflar</a:t>
            </a:r>
            <a:endParaRPr lang="tr-TR" dirty="0"/>
          </a:p>
        </p:txBody>
      </p:sp>
    </p:spTree>
    <p:extLst>
      <p:ext uri="{BB962C8B-B14F-4D97-AF65-F5344CB8AC3E}">
        <p14:creationId xmlns:p14="http://schemas.microsoft.com/office/powerpoint/2010/main" val="231847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5C57DE-AE10-D34C-8422-39EACDFBDE03}"/>
              </a:ext>
            </a:extLst>
          </p:cNvPr>
          <p:cNvSpPr>
            <a:spLocks noGrp="1"/>
          </p:cNvSpPr>
          <p:nvPr>
            <p:ph type="title"/>
          </p:nvPr>
        </p:nvSpPr>
        <p:spPr/>
        <p:txBody>
          <a:bodyPr/>
          <a:lstStyle/>
          <a:p>
            <a:r>
              <a:rPr lang="tr-TR" dirty="0" smtClean="0"/>
              <a:t>Ölüme Bağlı Tasarruflar</a:t>
            </a:r>
            <a:endParaRPr lang="tr-TR" dirty="0"/>
          </a:p>
        </p:txBody>
      </p:sp>
      <p:sp>
        <p:nvSpPr>
          <p:cNvPr id="3" name="İçerik Yer Tutucusu 2">
            <a:extLst>
              <a:ext uri="{FF2B5EF4-FFF2-40B4-BE49-F238E27FC236}">
                <a16:creationId xmlns:a16="http://schemas.microsoft.com/office/drawing/2014/main" id="{27C89EE4-CA7F-8A4C-A5B0-807315EA3AF1}"/>
              </a:ext>
            </a:extLst>
          </p:cNvPr>
          <p:cNvSpPr>
            <a:spLocks noGrp="1"/>
          </p:cNvSpPr>
          <p:nvPr>
            <p:ph idx="1"/>
          </p:nvPr>
        </p:nvSpPr>
        <p:spPr/>
        <p:txBody>
          <a:bodyPr/>
          <a:lstStyle/>
          <a:p>
            <a:r>
              <a:rPr lang="tr-TR" dirty="0" err="1"/>
              <a:t>Mirasbırakanın</a:t>
            </a:r>
            <a:r>
              <a:rPr lang="tr-TR" dirty="0"/>
              <a:t> ölümünden sonra hüküm ifade edecek emirlerini içeren bir hukuki işlemdir.</a:t>
            </a:r>
          </a:p>
          <a:p>
            <a:r>
              <a:rPr lang="tr-TR" dirty="0" err="1"/>
              <a:t>Sağlararası</a:t>
            </a:r>
            <a:r>
              <a:rPr lang="tr-TR" dirty="0"/>
              <a:t> hüküm ifade etmez, ölüme bağlıdır.</a:t>
            </a:r>
          </a:p>
          <a:p>
            <a:r>
              <a:rPr lang="tr-TR" dirty="0"/>
              <a:t>Lehine ölüme bağlı tasarrufta bulunulan kişi, ölüm gerçekleşene kadar herhangi bir hak elde etmez. Beklenen hak sahibi bile olmaz.</a:t>
            </a:r>
          </a:p>
          <a:p>
            <a:r>
              <a:rPr lang="tr-TR" dirty="0"/>
              <a:t>Ölüme bağlı bağışlamalar, ölüme bağlı tasarrufların hükümlerine tabidir.</a:t>
            </a:r>
          </a:p>
        </p:txBody>
      </p:sp>
    </p:spTree>
    <p:extLst>
      <p:ext uri="{BB962C8B-B14F-4D97-AF65-F5344CB8AC3E}">
        <p14:creationId xmlns:p14="http://schemas.microsoft.com/office/powerpoint/2010/main" val="1617826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5C57DE-AE10-D34C-8422-39EACDFBDE03}"/>
              </a:ext>
            </a:extLst>
          </p:cNvPr>
          <p:cNvSpPr>
            <a:spLocks noGrp="1"/>
          </p:cNvSpPr>
          <p:nvPr>
            <p:ph type="title"/>
          </p:nvPr>
        </p:nvSpPr>
        <p:spPr/>
        <p:txBody>
          <a:bodyPr/>
          <a:lstStyle/>
          <a:p>
            <a:r>
              <a:rPr lang="tr-TR" dirty="0" smtClean="0"/>
              <a:t>Ölüme Bağlı Tasarruflar</a:t>
            </a:r>
            <a:endParaRPr lang="tr-TR" dirty="0"/>
          </a:p>
        </p:txBody>
      </p:sp>
      <p:sp>
        <p:nvSpPr>
          <p:cNvPr id="3" name="İçerik Yer Tutucusu 2">
            <a:extLst>
              <a:ext uri="{FF2B5EF4-FFF2-40B4-BE49-F238E27FC236}">
                <a16:creationId xmlns:a16="http://schemas.microsoft.com/office/drawing/2014/main" id="{27C89EE4-CA7F-8A4C-A5B0-807315EA3AF1}"/>
              </a:ext>
            </a:extLst>
          </p:cNvPr>
          <p:cNvSpPr>
            <a:spLocks noGrp="1"/>
          </p:cNvSpPr>
          <p:nvPr>
            <p:ph idx="1"/>
          </p:nvPr>
        </p:nvSpPr>
        <p:spPr/>
        <p:txBody>
          <a:bodyPr/>
          <a:lstStyle/>
          <a:p>
            <a:r>
              <a:rPr lang="tr-TR" dirty="0"/>
              <a:t>Ölüme bağlı tasarruflar iki farklı anlama gelirler. Şekli anlamda ölüm bağlı tasarruflar ölüme bağlı tasarrufun yapılış şekline göre yapılan ayrımı ifade ederken, maddi anlamda ölüme bağlı tasarruflar ölüme bağlı tasarrufun içeriğini ifade ederler.</a:t>
            </a:r>
          </a:p>
          <a:p>
            <a:r>
              <a:rPr lang="tr-TR" dirty="0"/>
              <a:t>Şekli anlamda ölüme bağlı tasarrufların türleri kanunda sınırlı sayıda düzenlenmiştir. Bunlar vasiyetname ve miras sözleşmesidir.</a:t>
            </a:r>
          </a:p>
          <a:p>
            <a:r>
              <a:rPr lang="tr-TR" dirty="0"/>
              <a:t>Miras sözleşmeleri iki taraflı hukuki işlemlerdir, istisnalar hariç tek taraflı olarak dönülemez.</a:t>
            </a:r>
          </a:p>
        </p:txBody>
      </p:sp>
    </p:spTree>
    <p:extLst>
      <p:ext uri="{BB962C8B-B14F-4D97-AF65-F5344CB8AC3E}">
        <p14:creationId xmlns:p14="http://schemas.microsoft.com/office/powerpoint/2010/main" val="3507132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5C57DE-AE10-D34C-8422-39EACDFBDE03}"/>
              </a:ext>
            </a:extLst>
          </p:cNvPr>
          <p:cNvSpPr>
            <a:spLocks noGrp="1"/>
          </p:cNvSpPr>
          <p:nvPr>
            <p:ph type="title"/>
          </p:nvPr>
        </p:nvSpPr>
        <p:spPr/>
        <p:txBody>
          <a:bodyPr/>
          <a:lstStyle/>
          <a:p>
            <a:r>
              <a:rPr lang="tr-TR" dirty="0" smtClean="0"/>
              <a:t>Ölüme Bağlı Tasarruflar</a:t>
            </a:r>
            <a:endParaRPr lang="tr-TR" dirty="0"/>
          </a:p>
        </p:txBody>
      </p:sp>
      <p:sp>
        <p:nvSpPr>
          <p:cNvPr id="3" name="İçerik Yer Tutucusu 2">
            <a:extLst>
              <a:ext uri="{FF2B5EF4-FFF2-40B4-BE49-F238E27FC236}">
                <a16:creationId xmlns:a16="http://schemas.microsoft.com/office/drawing/2014/main" id="{27C89EE4-CA7F-8A4C-A5B0-807315EA3AF1}"/>
              </a:ext>
            </a:extLst>
          </p:cNvPr>
          <p:cNvSpPr>
            <a:spLocks noGrp="1"/>
          </p:cNvSpPr>
          <p:nvPr>
            <p:ph idx="1"/>
          </p:nvPr>
        </p:nvSpPr>
        <p:spPr/>
        <p:txBody>
          <a:bodyPr/>
          <a:lstStyle/>
          <a:p>
            <a:r>
              <a:rPr lang="tr-TR" dirty="0"/>
              <a:t>Maddi anlamda ölüm bağlı tasarruflar açısından da ölüme bağlı tasarrufun içeriğinde sınırlı sayı prensibi uygulanmaktadır.</a:t>
            </a:r>
          </a:p>
          <a:p>
            <a:r>
              <a:rPr lang="tr-TR" dirty="0"/>
              <a:t>Vasiyetname yapma ehliyeti için ayırt etme gücüne sahip olmak ve 15 yaşını doldurmuş olmak gerekmektedir.</a:t>
            </a:r>
          </a:p>
          <a:p>
            <a:r>
              <a:rPr lang="tr-TR" dirty="0"/>
              <a:t>Ayırt etme gücü ile anlaşılması gereken husus, vasiyetname yapma sebep ve sonuçlarını anlayabilecek güçte ve kapasitede olmaktır.</a:t>
            </a:r>
          </a:p>
        </p:txBody>
      </p:sp>
    </p:spTree>
    <p:extLst>
      <p:ext uri="{BB962C8B-B14F-4D97-AF65-F5344CB8AC3E}">
        <p14:creationId xmlns:p14="http://schemas.microsoft.com/office/powerpoint/2010/main" val="9730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5C57DE-AE10-D34C-8422-39EACDFBDE03}"/>
              </a:ext>
            </a:extLst>
          </p:cNvPr>
          <p:cNvSpPr>
            <a:spLocks noGrp="1"/>
          </p:cNvSpPr>
          <p:nvPr>
            <p:ph type="title"/>
          </p:nvPr>
        </p:nvSpPr>
        <p:spPr/>
        <p:txBody>
          <a:bodyPr/>
          <a:lstStyle/>
          <a:p>
            <a:r>
              <a:rPr lang="tr-TR" dirty="0" smtClean="0"/>
              <a:t>Ölüme Bağlı Tasarruflar</a:t>
            </a:r>
            <a:endParaRPr lang="tr-TR" dirty="0"/>
          </a:p>
        </p:txBody>
      </p:sp>
      <p:sp>
        <p:nvSpPr>
          <p:cNvPr id="3" name="İçerik Yer Tutucusu 2">
            <a:extLst>
              <a:ext uri="{FF2B5EF4-FFF2-40B4-BE49-F238E27FC236}">
                <a16:creationId xmlns:a16="http://schemas.microsoft.com/office/drawing/2014/main" id="{27C89EE4-CA7F-8A4C-A5B0-807315EA3AF1}"/>
              </a:ext>
            </a:extLst>
          </p:cNvPr>
          <p:cNvSpPr>
            <a:spLocks noGrp="1"/>
          </p:cNvSpPr>
          <p:nvPr>
            <p:ph idx="1"/>
          </p:nvPr>
        </p:nvSpPr>
        <p:spPr/>
        <p:txBody>
          <a:bodyPr/>
          <a:lstStyle/>
          <a:p>
            <a:r>
              <a:rPr lang="tr-TR" dirty="0"/>
              <a:t>Ayırt etme gücünün bulunması, vasiyetnamenin yapılması anında aranır.</a:t>
            </a:r>
          </a:p>
          <a:p>
            <a:r>
              <a:rPr lang="tr-TR" dirty="0"/>
              <a:t>Vasiyetname yapmak mutlak kişiye sıkı sıkıya bağlı haklardandır.</a:t>
            </a:r>
          </a:p>
          <a:p>
            <a:r>
              <a:rPr lang="tr-TR" dirty="0"/>
              <a:t>Miras sözleşmesi yapmak için ise tam fiil ehliyeti aranır. Tam fiil ehliyeti miras sözleşmesi ile ölüme bağlı tasarrufta bulunan kişide aranır.</a:t>
            </a:r>
          </a:p>
          <a:p>
            <a:r>
              <a:rPr lang="tr-TR" dirty="0"/>
              <a:t>Sınırlı ehliyetsizler açısından miras sözleşmesi yapma ehliyeti bir özellik arz eder. İvazlı miras sözleşmelerini yasal temsilcilerinin rızası ile yapabilirler, ivazsız miras sözleşmelerini ise yasla temsilci rızası olmaksızın yapabilirler.</a:t>
            </a:r>
          </a:p>
          <a:p>
            <a:endParaRPr lang="tr-TR" dirty="0"/>
          </a:p>
          <a:p>
            <a:endParaRPr lang="tr-TR" dirty="0"/>
          </a:p>
        </p:txBody>
      </p:sp>
    </p:spTree>
    <p:extLst>
      <p:ext uri="{BB962C8B-B14F-4D97-AF65-F5344CB8AC3E}">
        <p14:creationId xmlns:p14="http://schemas.microsoft.com/office/powerpoint/2010/main" val="3285869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5C57DE-AE10-D34C-8422-39EACDFBDE03}"/>
              </a:ext>
            </a:extLst>
          </p:cNvPr>
          <p:cNvSpPr>
            <a:spLocks noGrp="1"/>
          </p:cNvSpPr>
          <p:nvPr>
            <p:ph type="title"/>
          </p:nvPr>
        </p:nvSpPr>
        <p:spPr/>
        <p:txBody>
          <a:bodyPr/>
          <a:lstStyle/>
          <a:p>
            <a:r>
              <a:rPr lang="tr-TR" dirty="0" smtClean="0"/>
              <a:t>Ölüme Bağlı Tasarruflar</a:t>
            </a:r>
            <a:endParaRPr lang="tr-TR" dirty="0"/>
          </a:p>
        </p:txBody>
      </p:sp>
      <p:sp>
        <p:nvSpPr>
          <p:cNvPr id="3" name="İçerik Yer Tutucusu 2">
            <a:extLst>
              <a:ext uri="{FF2B5EF4-FFF2-40B4-BE49-F238E27FC236}">
                <a16:creationId xmlns:a16="http://schemas.microsoft.com/office/drawing/2014/main" id="{27C89EE4-CA7F-8A4C-A5B0-807315EA3AF1}"/>
              </a:ext>
            </a:extLst>
          </p:cNvPr>
          <p:cNvSpPr>
            <a:spLocks noGrp="1"/>
          </p:cNvSpPr>
          <p:nvPr>
            <p:ph idx="1"/>
          </p:nvPr>
        </p:nvSpPr>
        <p:spPr/>
        <p:txBody>
          <a:bodyPr/>
          <a:lstStyle/>
          <a:p>
            <a:r>
              <a:rPr lang="tr-TR" dirty="0"/>
              <a:t>Miras sözleşmesi ile terekesinde tasarrufta bulunmayan taraf için tam ehliyetlerde yasal temsilci işlemi onun yerine yapar.</a:t>
            </a:r>
          </a:p>
          <a:p>
            <a:r>
              <a:rPr lang="tr-TR" dirty="0" smtClean="0"/>
              <a:t>Vasiyetnameler; olağan </a:t>
            </a:r>
            <a:r>
              <a:rPr lang="tr-TR" dirty="0"/>
              <a:t>ve istisnai vasiyetnameler olmak üzere ikiye ayrılır. Olağan vasiyetnameler resmi ve el yazılı vasiyetnamelerdir, istisnai vasiyetnameler ise sözlü vasiyetnamelerdir.</a:t>
            </a:r>
          </a:p>
          <a:p>
            <a:r>
              <a:rPr lang="tr-TR" dirty="0"/>
              <a:t>Miras sözleşmeleri ise olumlu miras sözleşmeleri ve mirastan feragat sözleşmeleri olmak üzere ikiye ayrılır.</a:t>
            </a:r>
          </a:p>
          <a:p>
            <a:pPr marL="0" indent="0">
              <a:buNone/>
            </a:pPr>
            <a:endParaRPr lang="tr-TR" dirty="0"/>
          </a:p>
        </p:txBody>
      </p:sp>
    </p:spTree>
    <p:extLst>
      <p:ext uri="{BB962C8B-B14F-4D97-AF65-F5344CB8AC3E}">
        <p14:creationId xmlns:p14="http://schemas.microsoft.com/office/powerpoint/2010/main" val="2405748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5C57DE-AE10-D34C-8422-39EACDFBDE03}"/>
              </a:ext>
            </a:extLst>
          </p:cNvPr>
          <p:cNvSpPr>
            <a:spLocks noGrp="1"/>
          </p:cNvSpPr>
          <p:nvPr>
            <p:ph type="title"/>
          </p:nvPr>
        </p:nvSpPr>
        <p:spPr/>
        <p:txBody>
          <a:bodyPr/>
          <a:lstStyle/>
          <a:p>
            <a:r>
              <a:rPr lang="tr-TR" dirty="0" smtClean="0"/>
              <a:t>Ölüme Bağlı Tasarruflar</a:t>
            </a:r>
            <a:endParaRPr lang="tr-TR" dirty="0"/>
          </a:p>
        </p:txBody>
      </p:sp>
      <p:sp>
        <p:nvSpPr>
          <p:cNvPr id="3" name="İçerik Yer Tutucusu 2">
            <a:extLst>
              <a:ext uri="{FF2B5EF4-FFF2-40B4-BE49-F238E27FC236}">
                <a16:creationId xmlns:a16="http://schemas.microsoft.com/office/drawing/2014/main" id="{27C89EE4-CA7F-8A4C-A5B0-807315EA3AF1}"/>
              </a:ext>
            </a:extLst>
          </p:cNvPr>
          <p:cNvSpPr>
            <a:spLocks noGrp="1"/>
          </p:cNvSpPr>
          <p:nvPr>
            <p:ph idx="1"/>
          </p:nvPr>
        </p:nvSpPr>
        <p:spPr/>
        <p:txBody>
          <a:bodyPr/>
          <a:lstStyle/>
          <a:p>
            <a:r>
              <a:rPr lang="tr-TR" dirty="0"/>
              <a:t>Sıkı şekil şartlarının öngörülmüş olmasının öncelikle amacı hukuki güvenliği sağlamaktır.</a:t>
            </a:r>
          </a:p>
          <a:p>
            <a:r>
              <a:rPr lang="tr-TR" dirty="0"/>
              <a:t>Bu şekil şartları ile vasiyetname yapan kişi uyarılmış olur.</a:t>
            </a:r>
          </a:p>
          <a:p>
            <a:r>
              <a:rPr lang="tr-TR" dirty="0"/>
              <a:t>Bu şekil şartları sayesinde açıklık sağlanmış olur.</a:t>
            </a:r>
          </a:p>
          <a:p>
            <a:r>
              <a:rPr lang="tr-TR" dirty="0"/>
              <a:t>Gerçek ölüme bağlı tasarruf ile ölüme bağlı tasarruf projesi birbirinden ayrılmış olur.</a:t>
            </a:r>
          </a:p>
          <a:p>
            <a:r>
              <a:rPr lang="tr-TR" dirty="0"/>
              <a:t>Ölüme bağlı tasarrufların tahrif edilmesi engellenmiş olur. </a:t>
            </a:r>
          </a:p>
        </p:txBody>
      </p:sp>
    </p:spTree>
    <p:extLst>
      <p:ext uri="{BB962C8B-B14F-4D97-AF65-F5344CB8AC3E}">
        <p14:creationId xmlns:p14="http://schemas.microsoft.com/office/powerpoint/2010/main" val="140208469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134</TotalTime>
  <Words>373</Words>
  <Application>Microsoft Office PowerPoint</Application>
  <PresentationFormat>Geniş ekran</PresentationFormat>
  <Paragraphs>30</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Duman</vt:lpstr>
      <vt:lpstr>Miras Hukuku</vt:lpstr>
      <vt:lpstr>Ölüme Bağlı Tasarruflar</vt:lpstr>
      <vt:lpstr>Ölüme Bağlı Tasarruflar</vt:lpstr>
      <vt:lpstr>Ölüme Bağlı Tasarruflar</vt:lpstr>
      <vt:lpstr>Ölüme Bağlı Tasarruflar</vt:lpstr>
      <vt:lpstr>Ölüme Bağlı Tasarruflar</vt:lpstr>
      <vt:lpstr>Ölüme Bağlı Tasarruflar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28</cp:revision>
  <dcterms:created xsi:type="dcterms:W3CDTF">2020-07-01T13:53:34Z</dcterms:created>
  <dcterms:modified xsi:type="dcterms:W3CDTF">2021-03-26T12:42:39Z</dcterms:modified>
</cp:coreProperties>
</file>