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33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45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077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10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212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15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67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27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40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1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760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8F56-2C13-482E-B0DD-1D6DCEB9D610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0379-DF71-49CF-8DA4-E9483BF428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55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458" y="1655083"/>
            <a:ext cx="8375724" cy="265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440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Boyna dokunmak-baskı altında </a:t>
            </a:r>
            <a:r>
              <a:rPr lang="tr-TR" dirty="0" err="1" smtClean="0"/>
              <a:t>hissetiğimizde</a:t>
            </a:r>
            <a:r>
              <a:rPr lang="tr-TR" dirty="0" smtClean="0"/>
              <a:t> yapılan bir harekettir.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877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Otururken «seni dinliyorum» mesajı verin.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7462" y="4252301"/>
            <a:ext cx="9138138" cy="2254007"/>
          </a:xfrm>
        </p:spPr>
        <p:txBody>
          <a:bodyPr/>
          <a:lstStyle/>
          <a:p>
            <a:pPr algn="just"/>
            <a:r>
              <a:rPr lang="tr-TR" sz="1800" dirty="0" smtClean="0"/>
              <a:t>Hafifçe öne eğilin, bedeninizin üst kısmını hastaya dönün. </a:t>
            </a:r>
          </a:p>
          <a:p>
            <a:pPr algn="just"/>
            <a:r>
              <a:rPr lang="tr-TR" sz="1800" dirty="0" smtClean="0"/>
              <a:t>Hasta sahibiyle konuşurken «v» harfi oluşturacak şekilde oturun.</a:t>
            </a:r>
          </a:p>
          <a:p>
            <a:pPr algn="just"/>
            <a:r>
              <a:rPr lang="tr-TR" sz="1800" dirty="0" smtClean="0"/>
              <a:t>Sandalyenin ön üçte iki kısmında oturun. (yakınlık pozisyonu)</a:t>
            </a:r>
          </a:p>
          <a:p>
            <a:pPr algn="just"/>
            <a:r>
              <a:rPr lang="tr-TR" sz="1800" dirty="0" smtClean="0"/>
              <a:t>Özellikle görüşmenin başında, sonunda ve ciddi bir konudan bahsederken öne hafifçe eğilin.</a:t>
            </a:r>
          </a:p>
          <a:p>
            <a:pPr algn="just"/>
            <a:r>
              <a:rPr lang="tr-TR" sz="1800" dirty="0" smtClean="0"/>
              <a:t>Hasta sahibi ile aranızda yaklaşık 90 cm mesafe olsun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411314" y="1795028"/>
            <a:ext cx="560384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«hastaya bakmak» </a:t>
            </a:r>
          </a:p>
          <a:p>
            <a:pPr algn="ctr"/>
            <a:r>
              <a:rPr lang="tr-TR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x</a:t>
            </a:r>
            <a:endParaRPr lang="tr-TR" sz="40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tr-TR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«</a:t>
            </a:r>
            <a:r>
              <a:rPr lang="tr-TR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hastaya doğru dönmek»</a:t>
            </a:r>
            <a:endParaRPr lang="tr-TR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039934" y="6476119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9015156" y="6443393"/>
            <a:ext cx="2743200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4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0231" y="107923"/>
            <a:ext cx="1051560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Yüz ifadeleriniz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2871" y="1433486"/>
            <a:ext cx="3733800" cy="2500190"/>
          </a:xfrm>
          <a:ln w="381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u="sng" dirty="0" smtClean="0"/>
              <a:t>Her fırsatta gülümseyin. </a:t>
            </a:r>
          </a:p>
          <a:p>
            <a:r>
              <a:rPr lang="tr-TR" sz="2000" dirty="0" smtClean="0"/>
              <a:t>Selamlarken</a:t>
            </a:r>
          </a:p>
          <a:p>
            <a:r>
              <a:rPr lang="tr-TR" sz="2000" dirty="0"/>
              <a:t>İ</a:t>
            </a:r>
            <a:r>
              <a:rPr lang="tr-TR" sz="2000" dirty="0" smtClean="0"/>
              <a:t>smiyle hitap ederken</a:t>
            </a:r>
          </a:p>
          <a:p>
            <a:r>
              <a:rPr lang="tr-TR" sz="2000" dirty="0" smtClean="0"/>
              <a:t>İyi bir haber verdiğinizde</a:t>
            </a:r>
          </a:p>
          <a:p>
            <a:r>
              <a:rPr lang="tr-TR" sz="2000" dirty="0" smtClean="0"/>
              <a:t>Hasta sahibiniz size iyi bir haber verdiğinde</a:t>
            </a:r>
          </a:p>
          <a:p>
            <a:r>
              <a:rPr lang="tr-TR" sz="2000" dirty="0" smtClean="0"/>
              <a:t>Vedalaşırken 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5102468" y="3339663"/>
            <a:ext cx="2526323" cy="2500190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2000" u="sng" dirty="0" smtClean="0"/>
              <a:t>Kaşlarınızı çatmayın. </a:t>
            </a:r>
          </a:p>
          <a:p>
            <a:r>
              <a:rPr lang="tr-TR" sz="2000" dirty="0" smtClean="0"/>
              <a:t>Sorunu çözerken</a:t>
            </a:r>
          </a:p>
          <a:p>
            <a:r>
              <a:rPr lang="tr-TR" sz="2000" dirty="0" smtClean="0"/>
              <a:t>Konsantre olurken</a:t>
            </a:r>
          </a:p>
          <a:p>
            <a:r>
              <a:rPr lang="tr-TR" sz="2000" dirty="0" smtClean="0"/>
              <a:t>Kötü haber verirken</a:t>
            </a:r>
          </a:p>
          <a:p>
            <a:r>
              <a:rPr lang="tr-TR" sz="2000" dirty="0" smtClean="0"/>
              <a:t>Sinirlendiğinizde </a:t>
            </a:r>
          </a:p>
          <a:p>
            <a:r>
              <a:rPr lang="tr-TR" sz="2000" dirty="0"/>
              <a:t>O</a:t>
            </a:r>
            <a:r>
              <a:rPr lang="tr-TR" sz="2000" dirty="0" smtClean="0"/>
              <a:t>naylamadığınızda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092964" y="2188885"/>
            <a:ext cx="3786554" cy="3978275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2000" u="sng" dirty="0" smtClean="0"/>
              <a:t>Göz teması kurun. </a:t>
            </a:r>
          </a:p>
          <a:p>
            <a:r>
              <a:rPr lang="tr-TR" sz="2000" dirty="0" smtClean="0"/>
              <a:t>Aynı hizada olun.</a:t>
            </a:r>
          </a:p>
          <a:p>
            <a:r>
              <a:rPr lang="tr-TR" sz="2000" dirty="0" smtClean="0"/>
              <a:t>Gözünüzün tam merkezinden bakın.</a:t>
            </a:r>
          </a:p>
          <a:p>
            <a:r>
              <a:rPr lang="tr-TR" sz="2000" dirty="0" smtClean="0"/>
              <a:t>Hasta sahibiniz konuşurken</a:t>
            </a:r>
          </a:p>
          <a:p>
            <a:r>
              <a:rPr lang="tr-TR" sz="2000" dirty="0" smtClean="0"/>
              <a:t>Soru sorduğunuzda</a:t>
            </a:r>
          </a:p>
          <a:p>
            <a:r>
              <a:rPr lang="tr-TR" sz="2000" dirty="0" smtClean="0"/>
              <a:t>En rahatsız edici şikayeti dinlerken</a:t>
            </a:r>
          </a:p>
          <a:p>
            <a:r>
              <a:rPr lang="tr-TR" sz="2000" dirty="0" smtClean="0"/>
              <a:t>Gözlüğün üstünden-altından bakmayın.</a:t>
            </a:r>
          </a:p>
          <a:p>
            <a:r>
              <a:rPr lang="tr-TR" sz="2000" dirty="0" smtClean="0"/>
              <a:t>Duygusal açıklamalarda gözlüğünüzü çıkarın.</a:t>
            </a:r>
          </a:p>
          <a:p>
            <a:endParaRPr lang="tr-TR" sz="2000" dirty="0" smtClean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8773698" y="430631"/>
            <a:ext cx="2526323" cy="1339605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2000" u="sng" dirty="0" smtClean="0"/>
              <a:t>Başınızı sallayın. </a:t>
            </a:r>
          </a:p>
          <a:p>
            <a:r>
              <a:rPr lang="tr-TR" sz="2000" dirty="0" smtClean="0"/>
              <a:t>Etkin dinlemek için.</a:t>
            </a:r>
          </a:p>
          <a:p>
            <a:r>
              <a:rPr lang="tr-TR" sz="2000" dirty="0" smtClean="0"/>
              <a:t>Azı karar, çoğu zarar.</a:t>
            </a:r>
          </a:p>
          <a:p>
            <a:endParaRPr lang="tr-TR" sz="2000" dirty="0" smtClean="0"/>
          </a:p>
        </p:txBody>
      </p:sp>
      <p:sp>
        <p:nvSpPr>
          <p:cNvPr id="7" name="Dikdörtgen 6"/>
          <p:cNvSpPr/>
          <p:nvPr/>
        </p:nvSpPr>
        <p:spPr>
          <a:xfrm>
            <a:off x="6096000" y="6553120"/>
            <a:ext cx="2898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Pease</a:t>
            </a:r>
            <a:r>
              <a:rPr lang="tr-TR" sz="1200" dirty="0" smtClean="0"/>
              <a:t>, 2002; </a:t>
            </a:r>
            <a:r>
              <a:rPr lang="tr-TR" sz="1200" dirty="0" err="1" smtClean="0"/>
              <a:t>Desmond</a:t>
            </a:r>
            <a:r>
              <a:rPr lang="tr-TR" sz="1200" dirty="0" smtClean="0"/>
              <a:t> </a:t>
            </a:r>
            <a:r>
              <a:rPr lang="tr-TR" sz="1200" dirty="0"/>
              <a:t>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930" y="843859"/>
            <a:ext cx="1862505" cy="1852754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28" y="4359110"/>
            <a:ext cx="1121828" cy="2063609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024" y="4359110"/>
            <a:ext cx="1144059" cy="2000349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942" y="4382214"/>
            <a:ext cx="1177310" cy="1954140"/>
          </a:xfrm>
          <a:prstGeom prst="rect">
            <a:avLst/>
          </a:prstGeom>
        </p:spPr>
      </p:pic>
      <p:sp>
        <p:nvSpPr>
          <p:cNvPr id="13" name="Metin kutusu 12"/>
          <p:cNvSpPr txBox="1"/>
          <p:nvPr/>
        </p:nvSpPr>
        <p:spPr>
          <a:xfrm>
            <a:off x="588540" y="6368454"/>
            <a:ext cx="114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İş bakışı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874005" y="6368454"/>
            <a:ext cx="138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Sosyal bakış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261980" y="6345349"/>
            <a:ext cx="1793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Mahrem bakış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5789443" y="2696613"/>
            <a:ext cx="120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Saldırgan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>
          <a:xfrm>
            <a:off x="9718431" y="6410672"/>
            <a:ext cx="2743200" cy="365125"/>
          </a:xfrm>
        </p:spPr>
        <p:txBody>
          <a:bodyPr/>
          <a:lstStyle/>
          <a:p>
            <a:fld id="{AB72E06D-4623-4F30-B76F-C85C85218CBE}" type="datetime1">
              <a:rPr lang="tr-TR" smtClean="0"/>
              <a:t>29.12.2019</a:t>
            </a:fld>
            <a:endParaRPr lang="tr-TR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24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04138" y="325073"/>
            <a:ext cx="525780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Olumlu Beden Dili </a:t>
            </a:r>
            <a:endParaRPr lang="tr-TR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1242646" y="1915420"/>
          <a:ext cx="10111154" cy="4043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55577">
                  <a:extLst>
                    <a:ext uri="{9D8B030D-6E8A-4147-A177-3AD203B41FA5}">
                      <a16:colId xmlns:a16="http://schemas.microsoft.com/office/drawing/2014/main" val="3710021517"/>
                    </a:ext>
                  </a:extLst>
                </a:gridCol>
                <a:gridCol w="5055577">
                  <a:extLst>
                    <a:ext uri="{9D8B030D-6E8A-4147-A177-3AD203B41FA5}">
                      <a16:colId xmlns:a16="http://schemas.microsoft.com/office/drawing/2014/main" val="3968687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Hekimin beden dili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Hekimin anlatmak istediği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57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Dik, rahat, vücudunun üst kısmı hafif öne eğik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Tüm enerjimi, ilgimi ve dikkatimi</a:t>
                      </a:r>
                      <a:r>
                        <a:rPr lang="tr-TR" baseline="0" dirty="0" smtClean="0"/>
                        <a:t> sana veriyorum.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25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Uygun göz teması, özellikle duygusal konuşmalarda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Seninle aramızda olumlu bir bağ var. Birlikte çalışacağız. Kaygılarını</a:t>
                      </a:r>
                      <a:r>
                        <a:rPr lang="tr-TR" baseline="0" dirty="0" smtClean="0"/>
                        <a:t> bana anlatabilirsin.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330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Bedenin üst kısmı hasta sahibine dönük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Benim asıl odaklandığım sensin.</a:t>
                      </a:r>
                      <a:r>
                        <a:rPr lang="tr-TR" baseline="0" dirty="0" smtClean="0"/>
                        <a:t> Sana bir birey olarak değer veriyorum.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9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Seçici</a:t>
                      </a:r>
                      <a:r>
                        <a:rPr lang="tr-TR" baseline="0" dirty="0" smtClean="0"/>
                        <a:t> baş sallama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Dinliyorum ve söylediklerinle</a:t>
                      </a:r>
                      <a:r>
                        <a:rPr lang="tr-TR" baseline="0" dirty="0" smtClean="0"/>
                        <a:t> ilgileniyorum.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468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Uygun durumlarda gülümseme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Seni gördüğüme gerçekten mutluyum.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7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Hasta sahibinin söylediklerine karşı tepkilerinizi gösteren uygun </a:t>
                      </a:r>
                      <a:r>
                        <a:rPr lang="tr-TR" baseline="0" dirty="0" smtClean="0"/>
                        <a:t>yüz ifadeleri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Sen ve ben bir takımız.</a:t>
                      </a:r>
                      <a:r>
                        <a:rPr lang="tr-TR" baseline="0" dirty="0" smtClean="0"/>
                        <a:t> Seni endişelendiren her şeyi rahatça söyleyebilmeni istiyorum.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741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Bedenin üst kısmının dosya</a:t>
                      </a:r>
                      <a:r>
                        <a:rPr lang="tr-TR" baseline="0" dirty="0" smtClean="0"/>
                        <a:t> vs. ile kapatılmaması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Sana profesyonel dikkatimi tam olarak vermeye hazırım. Bana her zaman rahatlıkla ulaşabilirsin.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988310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8610600" y="6459293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8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Beden dilini etkin kullanmak neden önemli?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1091937" cy="27463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«Gözler bir şey, ağız başka bir şey söylediğinde; deneyimli insan gözlerin dediğine inanır.»</a:t>
            </a:r>
          </a:p>
          <a:p>
            <a:pPr marL="0" indent="0" algn="just">
              <a:buNone/>
            </a:pPr>
            <a:r>
              <a:rPr lang="tr-TR" dirty="0" smtClean="0"/>
              <a:t>Hastanın (hasta sahibinin) hekimin beden dilinden aldığı mesaj; -her zaman- hekimin iletmek istediği mesaj değildir.</a:t>
            </a:r>
          </a:p>
          <a:p>
            <a:pPr marL="0" indent="0" algn="just">
              <a:buNone/>
            </a:pPr>
            <a:r>
              <a:rPr lang="tr-TR" dirty="0" smtClean="0"/>
              <a:t>Size yapmacık gelen bir jest veya duruş  muhtemelen hasta sahibinize de öyle gelecektir. Yapmayın.</a:t>
            </a:r>
          </a:p>
          <a:p>
            <a:pPr marL="0" indent="0" algn="just">
              <a:buNone/>
            </a:pPr>
            <a:r>
              <a:rPr lang="tr-TR" dirty="0" smtClean="0"/>
              <a:t>Hareketleriniz kelimelerinizden daha fazla şey anlatır.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611817" y="6444476"/>
            <a:ext cx="36952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Desmond</a:t>
            </a:r>
            <a:r>
              <a:rPr lang="tr-TR" sz="1200" dirty="0" smtClean="0"/>
              <a:t> </a:t>
            </a:r>
            <a:r>
              <a:rPr lang="tr-TR" sz="1200" dirty="0"/>
              <a:t>ve </a:t>
            </a:r>
            <a:r>
              <a:rPr lang="tr-TR" sz="1200" dirty="0" err="1"/>
              <a:t>Copeland</a:t>
            </a:r>
            <a:r>
              <a:rPr lang="tr-TR" sz="1200" dirty="0"/>
              <a:t>, 2010; Navarro ve </a:t>
            </a:r>
            <a:r>
              <a:rPr lang="tr-TR" sz="1200" dirty="0" err="1"/>
              <a:t>Karlins</a:t>
            </a:r>
            <a:r>
              <a:rPr lang="tr-TR" sz="1200" dirty="0"/>
              <a:t>, 2016 )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462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67600" y="341679"/>
            <a:ext cx="3886200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Kişisel Alanlar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71503"/>
            <a:ext cx="10515600" cy="4821360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1- Mahrem Bölge (15-45 cm)</a:t>
            </a:r>
          </a:p>
          <a:p>
            <a:r>
              <a:rPr lang="tr-TR" dirty="0" smtClean="0"/>
              <a:t>Kişiye duygusal olarak yakın kişiler bu bölgeye girebilir.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2-Kişisel Bölge (46-122 cm)</a:t>
            </a:r>
          </a:p>
          <a:p>
            <a:r>
              <a:rPr lang="tr-TR" dirty="0" smtClean="0"/>
              <a:t>Kokteyl, parti, etkinlikler ve arkadaş toplantılarında izin verilen mesafedir.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3-Sosyal Bölge (122-360 cm)</a:t>
            </a:r>
          </a:p>
          <a:p>
            <a:r>
              <a:rPr lang="tr-TR" dirty="0" smtClean="0"/>
              <a:t>Yabancılar, iş yerindeki yeni personel, yeni tanıştığımız insanlarla aramızdaki mesafedir.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4-Ortak Bölge (360 cm ve üstü)</a:t>
            </a:r>
          </a:p>
          <a:p>
            <a:r>
              <a:rPr lang="tr-TR" dirty="0" smtClean="0"/>
              <a:t>Kalabalık bir gruba hitap ederken tercih edilir.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9410700" y="6492875"/>
            <a:ext cx="2227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Pease</a:t>
            </a:r>
            <a:r>
              <a:rPr lang="tr-TR" sz="1200" dirty="0" smtClean="0"/>
              <a:t>, 2002)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808676" y="6492875"/>
            <a:ext cx="1207477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224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Sesiniz 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sahibinizle ilk kez konuştuğunuzda sesinizle birtakım kişilik özelliklerini bağdaştırmaya çalışacaktır.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956431" y="6400412"/>
            <a:ext cx="2397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(Mitchell ve </a:t>
            </a:r>
            <a:r>
              <a:rPr lang="tr-TR" sz="1200" dirty="0" err="1" smtClean="0"/>
              <a:t>Corr</a:t>
            </a:r>
            <a:r>
              <a:rPr lang="tr-TR" sz="1200" dirty="0" smtClean="0"/>
              <a:t>, 2009)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59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El Sıkışmak-Tokalaşmak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3154" cy="4351338"/>
          </a:xfrm>
        </p:spPr>
        <p:txBody>
          <a:bodyPr/>
          <a:lstStyle/>
          <a:p>
            <a:pPr algn="just"/>
            <a:r>
              <a:rPr lang="tr-TR" dirty="0" smtClean="0"/>
              <a:t>İlk izlenimin en önemli kısımlarından biridir. İlk elini uzatan daha avantajlı konumdadır. </a:t>
            </a:r>
          </a:p>
          <a:p>
            <a:pPr algn="just"/>
            <a:r>
              <a:rPr lang="tr-TR" dirty="0"/>
              <a:t>Ü</a:t>
            </a:r>
            <a:r>
              <a:rPr lang="tr-TR" dirty="0" smtClean="0"/>
              <a:t>ç temel mesaj: Hakimiyet-edilgenlik-eşitlik</a:t>
            </a:r>
            <a:endParaRPr lang="tr-TR" dirty="0"/>
          </a:p>
          <a:p>
            <a:pPr algn="just"/>
            <a:r>
              <a:rPr lang="tr-TR" dirty="0" smtClean="0"/>
              <a:t>En fazla iki kez elinizi sallayın.</a:t>
            </a:r>
          </a:p>
          <a:p>
            <a:pPr algn="just"/>
            <a:r>
              <a:rPr lang="tr-TR" dirty="0" smtClean="0"/>
              <a:t>En fazla üç saniye tokalaşın. </a:t>
            </a:r>
            <a:endParaRPr lang="tr-TR" dirty="0"/>
          </a:p>
          <a:p>
            <a:pPr algn="just"/>
            <a:r>
              <a:rPr lang="tr-TR" dirty="0" smtClean="0"/>
              <a:t>Tanıştırılma sırasında tokalaşmaya devam etmeyin.</a:t>
            </a:r>
          </a:p>
          <a:p>
            <a:pPr algn="just"/>
            <a:r>
              <a:rPr lang="tr-TR" dirty="0" smtClean="0"/>
              <a:t>Tokalaşmak yalnızca ilk karşılaşmada değil, veda ederken de  gereklidir. 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065477" y="6400412"/>
            <a:ext cx="40092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Pease</a:t>
            </a:r>
            <a:r>
              <a:rPr lang="tr-TR" sz="1200" dirty="0" smtClean="0"/>
              <a:t>, 2002; Mitchell ve </a:t>
            </a:r>
            <a:r>
              <a:rPr lang="tr-TR" sz="1200" dirty="0" err="1" smtClean="0"/>
              <a:t>Corr</a:t>
            </a:r>
            <a:r>
              <a:rPr lang="tr-TR" sz="1200" dirty="0" smtClean="0"/>
              <a:t>, 2009)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0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4738" y="365125"/>
            <a:ext cx="10369062" cy="1325563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İlk tanışmada negatif etki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Kirli ve dağınık saçlar</a:t>
            </a:r>
          </a:p>
          <a:p>
            <a:r>
              <a:rPr lang="tr-TR" dirty="0" smtClean="0"/>
              <a:t>Aşırı makyaj</a:t>
            </a:r>
          </a:p>
          <a:p>
            <a:r>
              <a:rPr lang="tr-TR" dirty="0" smtClean="0"/>
              <a:t>Pis tırnaklar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721968" y="6417408"/>
            <a:ext cx="2754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Mitchell</a:t>
            </a:r>
            <a:r>
              <a:rPr lang="tr-TR" sz="1200" dirty="0" smtClean="0"/>
              <a:t> ve </a:t>
            </a:r>
            <a:r>
              <a:rPr lang="tr-TR" sz="1200" dirty="0" err="1" smtClean="0"/>
              <a:t>Corr</a:t>
            </a:r>
            <a:r>
              <a:rPr lang="tr-TR" sz="1200" dirty="0" smtClean="0"/>
              <a:t>, 2009)</a:t>
            </a:r>
            <a:endParaRPr lang="tr-TR" sz="120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41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Yalan söyleme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1131062" cy="4351338"/>
          </a:xfrm>
        </p:spPr>
        <p:txBody>
          <a:bodyPr/>
          <a:lstStyle/>
          <a:p>
            <a:r>
              <a:rPr lang="tr-TR" dirty="0" smtClean="0"/>
              <a:t>Ana </a:t>
            </a:r>
            <a:r>
              <a:rPr lang="tr-TR" dirty="0" err="1" smtClean="0"/>
              <a:t>hareketler</a:t>
            </a:r>
            <a:r>
              <a:rPr lang="tr-TR" sz="4400" dirty="0" err="1" smtClean="0">
                <a:solidFill>
                  <a:srgbClr val="C00000"/>
                </a:solidFill>
              </a:rPr>
              <a:t>+</a:t>
            </a:r>
            <a:r>
              <a:rPr lang="tr-TR" dirty="0" err="1" smtClean="0"/>
              <a:t>mikro</a:t>
            </a:r>
            <a:r>
              <a:rPr lang="tr-TR" dirty="0" smtClean="0"/>
              <a:t> </a:t>
            </a:r>
            <a:r>
              <a:rPr lang="tr-TR" dirty="0" err="1" smtClean="0"/>
              <a:t>işaretler</a:t>
            </a:r>
            <a:r>
              <a:rPr lang="tr-TR" sz="4400" dirty="0" err="1" smtClean="0">
                <a:solidFill>
                  <a:srgbClr val="C00000"/>
                </a:solidFill>
              </a:rPr>
              <a:t>+</a:t>
            </a:r>
            <a:r>
              <a:rPr lang="tr-TR" dirty="0" err="1" smtClean="0"/>
              <a:t>sözler</a:t>
            </a:r>
            <a:endParaRPr lang="tr-TR" dirty="0" smtClean="0"/>
          </a:p>
          <a:p>
            <a:r>
              <a:rPr lang="tr-TR" u="sng" dirty="0">
                <a:solidFill>
                  <a:srgbClr val="C00000"/>
                </a:solidFill>
              </a:rPr>
              <a:t>D</a:t>
            </a:r>
            <a:r>
              <a:rPr lang="tr-TR" u="sng" dirty="0" smtClean="0">
                <a:solidFill>
                  <a:srgbClr val="C00000"/>
                </a:solidFill>
              </a:rPr>
              <a:t>ürüstlük belirtisi:</a:t>
            </a:r>
          </a:p>
          <a:p>
            <a:r>
              <a:rPr lang="tr-TR" dirty="0"/>
              <a:t>Açık </a:t>
            </a:r>
            <a:r>
              <a:rPr lang="tr-TR" dirty="0" smtClean="0"/>
              <a:t>avuçlar</a:t>
            </a:r>
            <a:endParaRPr lang="tr-TR" dirty="0"/>
          </a:p>
          <a:p>
            <a:r>
              <a:rPr lang="tr-TR" u="sng" dirty="0" smtClean="0">
                <a:solidFill>
                  <a:srgbClr val="C00000"/>
                </a:solidFill>
              </a:rPr>
              <a:t>Yalan </a:t>
            </a:r>
            <a:r>
              <a:rPr lang="tr-TR" u="sng" dirty="0">
                <a:solidFill>
                  <a:srgbClr val="C00000"/>
                </a:solidFill>
              </a:rPr>
              <a:t>söyleme </a:t>
            </a:r>
            <a:r>
              <a:rPr lang="tr-TR" u="sng" dirty="0" smtClean="0">
                <a:solidFill>
                  <a:srgbClr val="C00000"/>
                </a:solidFill>
              </a:rPr>
              <a:t>belirtisi:</a:t>
            </a:r>
          </a:p>
          <a:p>
            <a:r>
              <a:rPr lang="tr-TR" dirty="0" smtClean="0"/>
              <a:t>Küçük </a:t>
            </a:r>
            <a:r>
              <a:rPr lang="tr-TR" dirty="0" err="1" smtClean="0"/>
              <a:t>gözbebekleri+kalkık</a:t>
            </a:r>
            <a:r>
              <a:rPr lang="tr-TR" dirty="0" smtClean="0"/>
              <a:t> </a:t>
            </a:r>
            <a:r>
              <a:rPr lang="tr-TR" dirty="0" err="1" smtClean="0"/>
              <a:t>kaşlar+seğiren</a:t>
            </a:r>
            <a:r>
              <a:rPr lang="tr-TR" dirty="0" smtClean="0"/>
              <a:t> dudak-</a:t>
            </a:r>
            <a:endParaRPr lang="tr-TR" dirty="0" smtClean="0">
              <a:solidFill>
                <a:srgbClr val="C00000"/>
              </a:solidFill>
            </a:endParaRPr>
          </a:p>
          <a:p>
            <a:r>
              <a:rPr lang="tr-TR" dirty="0" smtClean="0"/>
              <a:t>Ellerle veya parmaklarla ağız koruma</a:t>
            </a:r>
          </a:p>
          <a:p>
            <a:r>
              <a:rPr lang="tr-TR" dirty="0" err="1" smtClean="0"/>
              <a:t>Burna</a:t>
            </a:r>
            <a:r>
              <a:rPr lang="tr-TR" dirty="0" smtClean="0"/>
              <a:t> dokunma</a:t>
            </a: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9589477" y="6400412"/>
            <a:ext cx="2227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Pease</a:t>
            </a:r>
            <a:r>
              <a:rPr lang="tr-TR" sz="1200" dirty="0" smtClean="0"/>
              <a:t>, 2002)</a:t>
            </a:r>
            <a:endParaRPr lang="tr-TR" sz="12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477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59" y="1690688"/>
            <a:ext cx="1466850" cy="2019300"/>
          </a:xfrm>
        </p:spPr>
      </p:pic>
      <p:sp>
        <p:nvSpPr>
          <p:cNvPr id="5" name="Metin kutusu 4"/>
          <p:cNvSpPr txBox="1"/>
          <p:nvPr/>
        </p:nvSpPr>
        <p:spPr>
          <a:xfrm>
            <a:off x="0" y="3875282"/>
            <a:ext cx="2924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solidFill>
                  <a:srgbClr val="C00000"/>
                </a:solidFill>
              </a:rPr>
              <a:t>Standart kol kavuşturma</a:t>
            </a:r>
          </a:p>
          <a:p>
            <a:r>
              <a:rPr lang="tr-TR" dirty="0" smtClean="0"/>
              <a:t>Savunma-olumsuz tavır?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062" y="3598013"/>
            <a:ext cx="1616319" cy="2163015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017467" y="5911162"/>
            <a:ext cx="23915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u="sng" dirty="0" smtClean="0">
                <a:solidFill>
                  <a:srgbClr val="C00000"/>
                </a:solidFill>
              </a:rPr>
              <a:t>Sıkılmış yumruklar</a:t>
            </a:r>
          </a:p>
          <a:p>
            <a:pPr algn="ctr"/>
            <a:r>
              <a:rPr lang="tr-TR" dirty="0" smtClean="0"/>
              <a:t>Saldırgan tavır </a:t>
            </a:r>
            <a:endParaRPr lang="tr-TR" dirty="0"/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967" y="1831545"/>
            <a:ext cx="1752600" cy="2847975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4254745" y="4687563"/>
            <a:ext cx="2919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u="sng" dirty="0" smtClean="0">
                <a:solidFill>
                  <a:srgbClr val="C00000"/>
                </a:solidFill>
              </a:rPr>
              <a:t>Dizginlenen olumsuz bir tavır</a:t>
            </a:r>
          </a:p>
          <a:p>
            <a:pPr algn="ctr"/>
            <a:r>
              <a:rPr lang="tr-TR" dirty="0" smtClean="0">
                <a:solidFill>
                  <a:srgbClr val="0070C0"/>
                </a:solidFill>
              </a:rPr>
              <a:t>Muayenehanede bekleyen hasta sahibi</a:t>
            </a:r>
            <a:endParaRPr lang="tr-TR" dirty="0">
              <a:solidFill>
                <a:srgbClr val="0070C0"/>
              </a:solidFill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672" y="3036397"/>
            <a:ext cx="1428750" cy="2324100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7538672" y="5581996"/>
            <a:ext cx="1488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smtClean="0">
                <a:solidFill>
                  <a:srgbClr val="C00000"/>
                </a:solidFill>
              </a:rPr>
              <a:t>Üstünlük tavrı</a:t>
            </a:r>
            <a:endParaRPr lang="tr-TR" u="sng" dirty="0">
              <a:solidFill>
                <a:srgbClr val="C0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7" y="521438"/>
            <a:ext cx="1447800" cy="307657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9488734" y="3754326"/>
            <a:ext cx="23013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u="sng" dirty="0" smtClean="0">
                <a:solidFill>
                  <a:srgbClr val="C00000"/>
                </a:solidFill>
              </a:rPr>
              <a:t>Kendi kendiyle el ele tutuşmuş</a:t>
            </a:r>
          </a:p>
          <a:p>
            <a:pPr algn="ctr"/>
            <a:r>
              <a:rPr lang="tr-TR" dirty="0" smtClean="0"/>
              <a:t>Konuşmak yapmak için topluluk karşısına çıkan kişilerde rahatlama </a:t>
            </a:r>
            <a:endParaRPr lang="tr-TR" dirty="0"/>
          </a:p>
        </p:txBody>
      </p:sp>
      <p:sp>
        <p:nvSpPr>
          <p:cNvPr id="13" name="Metin kutusu 12"/>
          <p:cNvSpPr txBox="1"/>
          <p:nvPr/>
        </p:nvSpPr>
        <p:spPr>
          <a:xfrm>
            <a:off x="9312888" y="6538912"/>
            <a:ext cx="2227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Pease</a:t>
            </a:r>
            <a:r>
              <a:rPr lang="tr-TR" sz="1200" dirty="0" smtClean="0"/>
              <a:t>, 2002)</a:t>
            </a:r>
            <a:endParaRPr lang="tr-TR" sz="1200" dirty="0"/>
          </a:p>
        </p:txBody>
      </p:sp>
      <p:sp>
        <p:nvSpPr>
          <p:cNvPr id="14" name="Unvan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>
          <a:xfrm>
            <a:off x="9312888" y="6450786"/>
            <a:ext cx="2743200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064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819275" cy="2790825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99683" y="4642338"/>
            <a:ext cx="26963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u="sng" dirty="0" smtClean="0">
                <a:solidFill>
                  <a:srgbClr val="C00000"/>
                </a:solidFill>
              </a:rPr>
              <a:t>Pamukçuk toplama</a:t>
            </a:r>
          </a:p>
          <a:p>
            <a:pPr algn="ctr"/>
            <a:r>
              <a:rPr lang="tr-TR" dirty="0" smtClean="0"/>
              <a:t>Başkalarının görüşlerini onaylamıyor ve kendi görüşlerini açıklamaya çekiniyor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146" y="1676725"/>
            <a:ext cx="1812315" cy="182371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378" y="454879"/>
            <a:ext cx="1682299" cy="1869221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664" y="373336"/>
            <a:ext cx="1625844" cy="2032305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4709179" y="2324100"/>
            <a:ext cx="1718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Onaylamıyor 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7418262" y="3542568"/>
            <a:ext cx="103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Nötr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338731" y="2324100"/>
            <a:ext cx="1218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Onaylıyor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9338731" y="6461711"/>
            <a:ext cx="2227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</a:t>
            </a:r>
            <a:r>
              <a:rPr lang="tr-TR" sz="1200" dirty="0" err="1" smtClean="0"/>
              <a:t>Pease</a:t>
            </a:r>
            <a:r>
              <a:rPr lang="tr-TR" sz="1200" dirty="0" smtClean="0"/>
              <a:t>, 2002)</a:t>
            </a:r>
            <a:endParaRPr lang="tr-TR" sz="1200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10773508" y="6417649"/>
            <a:ext cx="1117356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0707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677</Words>
  <Application>Microsoft Office PowerPoint</Application>
  <PresentationFormat>Geniş ekran</PresentationFormat>
  <Paragraphs>128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PowerPoint Sunusu</vt:lpstr>
      <vt:lpstr>Beden dilini etkin kullanmak neden önemli?</vt:lpstr>
      <vt:lpstr>Kişisel Alanlar</vt:lpstr>
      <vt:lpstr>Sesiniz </vt:lpstr>
      <vt:lpstr>El Sıkışmak-Tokalaşmak</vt:lpstr>
      <vt:lpstr>İlk tanışmada negatif etki</vt:lpstr>
      <vt:lpstr>Yalan söyleme</vt:lpstr>
      <vt:lpstr>PowerPoint Sunusu</vt:lpstr>
      <vt:lpstr>PowerPoint Sunusu</vt:lpstr>
      <vt:lpstr>PowerPoint Sunusu</vt:lpstr>
      <vt:lpstr>Otururken «seni dinliyorum» mesajı verin.</vt:lpstr>
      <vt:lpstr>Yüz ifadeleriniz</vt:lpstr>
      <vt:lpstr>Olumlu Beden Dili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1</cp:revision>
  <dcterms:created xsi:type="dcterms:W3CDTF">2019-12-29T20:13:17Z</dcterms:created>
  <dcterms:modified xsi:type="dcterms:W3CDTF">2019-12-29T20:17:10Z</dcterms:modified>
</cp:coreProperties>
</file>