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0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u="sng" dirty="0"/>
              <a:t>Karbonil bileşikleri (aldehit ve ketonlar)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59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Organik bileşiklerde karbonil grubu, C=O </a:t>
            </a:r>
            <a:r>
              <a:rPr lang="tr-TR" dirty="0" smtClean="0"/>
              <a:t>gösterilir.</a:t>
            </a:r>
          </a:p>
          <a:p>
            <a:r>
              <a:rPr lang="tr-TR" dirty="0" smtClean="0"/>
              <a:t>Bu </a:t>
            </a:r>
            <a:r>
              <a:rPr lang="tr-TR" dirty="0"/>
              <a:t>grup, aldehit, keton, karboksilik asit ve ester gibi karboksilik asit türevlerinde bulunur. </a:t>
            </a:r>
            <a:endParaRPr lang="tr-TR" dirty="0" smtClean="0"/>
          </a:p>
          <a:p>
            <a:r>
              <a:rPr lang="tr-TR" b="1" dirty="0" smtClean="0"/>
              <a:t>Aldehitler </a:t>
            </a:r>
            <a:endParaRPr lang="tr-TR" dirty="0"/>
          </a:p>
          <a:p>
            <a:r>
              <a:rPr lang="tr-TR" dirty="0"/>
              <a:t>Aldehitler, genel formül yapıları R−CHO </a:t>
            </a:r>
            <a:r>
              <a:rPr lang="tr-TR" dirty="0" smtClean="0"/>
              <a:t>olarak gösterilen </a:t>
            </a:r>
            <a:r>
              <a:rPr lang="tr-TR" dirty="0"/>
              <a:t>karbonil bileşikleridirler. </a:t>
            </a:r>
            <a:endParaRPr lang="tr-TR" dirty="0" smtClean="0"/>
          </a:p>
          <a:p>
            <a:r>
              <a:rPr lang="tr-TR" dirty="0" smtClean="0"/>
              <a:t>Özel olarak adlandırmada </a:t>
            </a:r>
            <a:r>
              <a:rPr lang="tr-TR" dirty="0"/>
              <a:t>içerdikleri 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smtClean="0"/>
              <a:t>grubu kullanılır.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203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Açil</a:t>
            </a:r>
            <a:r>
              <a:rPr lang="tr-TR" dirty="0"/>
              <a:t> grubu, R−CO grubudur. CH</a:t>
            </a:r>
            <a:r>
              <a:rPr lang="tr-TR" baseline="30000" dirty="0"/>
              <a:t>3</a:t>
            </a:r>
            <a:r>
              <a:rPr lang="tr-TR" dirty="0"/>
              <a:t>−</a:t>
            </a:r>
            <a:r>
              <a:rPr lang="tr-TR" dirty="0" smtClean="0"/>
              <a:t>CO </a:t>
            </a:r>
            <a:r>
              <a:rPr lang="tr-TR" dirty="0" err="1" smtClean="0"/>
              <a:t>aset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 smtClean="0"/>
              <a:t>CH</a:t>
            </a:r>
            <a:r>
              <a:rPr lang="tr-TR" baseline="30000" dirty="0" smtClean="0"/>
              <a:t>3</a:t>
            </a:r>
            <a:r>
              <a:rPr lang="tr-TR" dirty="0"/>
              <a:t>−CH</a:t>
            </a:r>
            <a:r>
              <a:rPr lang="tr-TR" baseline="30000" dirty="0"/>
              <a:t>2</a:t>
            </a:r>
            <a:r>
              <a:rPr lang="tr-TR" dirty="0"/>
              <a:t>−CO, </a:t>
            </a:r>
            <a:r>
              <a:rPr lang="tr-TR" dirty="0" err="1" smtClean="0"/>
              <a:t>propiyon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/>
              <a:t>CH</a:t>
            </a:r>
            <a:r>
              <a:rPr lang="tr-TR" baseline="30000" dirty="0"/>
              <a:t>3</a:t>
            </a:r>
            <a:r>
              <a:rPr lang="tr-TR" dirty="0"/>
              <a:t>−CH</a:t>
            </a:r>
            <a:r>
              <a:rPr lang="tr-TR" baseline="30000" dirty="0"/>
              <a:t>2</a:t>
            </a:r>
            <a:r>
              <a:rPr lang="tr-TR" dirty="0"/>
              <a:t>−CH</a:t>
            </a:r>
            <a:r>
              <a:rPr lang="tr-TR" baseline="30000" dirty="0"/>
              <a:t>2</a:t>
            </a:r>
            <a:r>
              <a:rPr lang="tr-TR" dirty="0"/>
              <a:t>−CO, </a:t>
            </a:r>
            <a:r>
              <a:rPr lang="tr-TR" dirty="0" err="1"/>
              <a:t>bütir</a:t>
            </a:r>
            <a:r>
              <a:rPr lang="tr-TR" dirty="0"/>
              <a:t> </a:t>
            </a:r>
            <a:r>
              <a:rPr lang="tr-TR" dirty="0" err="1"/>
              <a:t>açili</a:t>
            </a:r>
            <a:r>
              <a:rPr lang="tr-TR" dirty="0"/>
              <a:t> olarak adlandırılır. </a:t>
            </a:r>
          </a:p>
          <a:p>
            <a:r>
              <a:rPr lang="tr-TR" dirty="0" smtClean="0"/>
              <a:t>Kaynama </a:t>
            </a:r>
            <a:r>
              <a:rPr lang="tr-TR" dirty="0"/>
              <a:t>noktaları alkollere göre daha </a:t>
            </a:r>
            <a:r>
              <a:rPr lang="tr-TR" dirty="0" smtClean="0"/>
              <a:t>düşük olması, </a:t>
            </a:r>
            <a:r>
              <a:rPr lang="tr-TR" dirty="0" smtClean="0"/>
              <a:t>polar olmasına rağmen </a:t>
            </a:r>
            <a:r>
              <a:rPr lang="tr-TR" dirty="0"/>
              <a:t>molekülleri arasında hidrojen bağları </a:t>
            </a:r>
            <a:r>
              <a:rPr lang="tr-TR" dirty="0" smtClean="0"/>
              <a:t>bulunmaz.</a:t>
            </a:r>
          </a:p>
          <a:p>
            <a:r>
              <a:rPr lang="tr-TR" dirty="0"/>
              <a:t> </a:t>
            </a:r>
            <a:r>
              <a:rPr lang="tr-TR" dirty="0" smtClean="0"/>
              <a:t>Su </a:t>
            </a:r>
            <a:r>
              <a:rPr lang="tr-TR" dirty="0"/>
              <a:t>molekülleriyle hidrojen bağları </a:t>
            </a:r>
            <a:r>
              <a:rPr lang="tr-TR" dirty="0" smtClean="0"/>
              <a:t>yapabildikleri için, aldehitlerin </a:t>
            </a:r>
            <a:r>
              <a:rPr lang="tr-TR" dirty="0"/>
              <a:t>küçük moleküllü olanları suda </a:t>
            </a:r>
            <a:r>
              <a:rPr lang="tr-TR" dirty="0" smtClean="0"/>
              <a:t>çözünürler. Molekül </a:t>
            </a:r>
            <a:r>
              <a:rPr lang="tr-TR" dirty="0"/>
              <a:t>büyüdükçe </a:t>
            </a:r>
            <a:r>
              <a:rPr lang="tr-TR" dirty="0" err="1"/>
              <a:t>hidrofob</a:t>
            </a:r>
            <a:r>
              <a:rPr lang="tr-TR" dirty="0"/>
              <a:t> etkiden dolayı suda çözünürlükleri azalır. </a:t>
            </a:r>
          </a:p>
        </p:txBody>
      </p:sp>
    </p:spTree>
    <p:extLst>
      <p:ext uri="{BB962C8B-B14F-4D97-AF65-F5344CB8AC3E}">
        <p14:creationId xmlns:p14="http://schemas.microsoft.com/office/powerpoint/2010/main" val="163982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Aldehitlerin </a:t>
            </a:r>
            <a:r>
              <a:rPr lang="tr-TR" dirty="0"/>
              <a:t>reaksiyon yeteneği </a:t>
            </a:r>
            <a:r>
              <a:rPr lang="tr-TR" dirty="0" smtClean="0"/>
              <a:t>fazladır. Yükseltgenme</a:t>
            </a:r>
            <a:r>
              <a:rPr lang="tr-TR" dirty="0"/>
              <a:t>, indirgenme, katılma, </a:t>
            </a:r>
            <a:r>
              <a:rPr lang="tr-TR" dirty="0" err="1"/>
              <a:t>kondensasyon</a:t>
            </a:r>
            <a:r>
              <a:rPr lang="tr-TR" dirty="0"/>
              <a:t> reaksiyonları verebilirler. </a:t>
            </a:r>
            <a:endParaRPr lang="tr-TR" dirty="0" smtClean="0"/>
          </a:p>
          <a:p>
            <a:r>
              <a:rPr lang="tr-TR" dirty="0" err="1" smtClean="0"/>
              <a:t>Kondensasyon</a:t>
            </a:r>
            <a:r>
              <a:rPr lang="tr-TR" dirty="0" smtClean="0"/>
              <a:t> reaksiyonlarında, </a:t>
            </a:r>
            <a:r>
              <a:rPr lang="tr-TR" dirty="0"/>
              <a:t>birisi organik molekül </a:t>
            </a:r>
            <a:r>
              <a:rPr lang="tr-TR" dirty="0" smtClean="0"/>
              <a:t>olan iki </a:t>
            </a:r>
            <a:r>
              <a:rPr lang="tr-TR" dirty="0"/>
              <a:t>molekül arasında </a:t>
            </a:r>
            <a:r>
              <a:rPr lang="tr-TR" dirty="0" smtClean="0"/>
              <a:t>polar </a:t>
            </a:r>
            <a:r>
              <a:rPr lang="tr-TR" dirty="0"/>
              <a:t>bir molekülün </a:t>
            </a:r>
            <a:r>
              <a:rPr lang="tr-TR" dirty="0" smtClean="0"/>
              <a:t>ayrılması ile </a:t>
            </a:r>
            <a:r>
              <a:rPr lang="tr-TR" dirty="0"/>
              <a:t>yeni bir molekülün meydana geldiği reaksiyonlardır. </a:t>
            </a:r>
          </a:p>
          <a:p>
            <a:r>
              <a:rPr lang="tr-TR" dirty="0" smtClean="0"/>
              <a:t>Güçlü </a:t>
            </a:r>
            <a:r>
              <a:rPr lang="tr-TR" dirty="0" err="1" smtClean="0"/>
              <a:t>yükseltgenler</a:t>
            </a:r>
            <a:r>
              <a:rPr lang="tr-TR" dirty="0" smtClean="0"/>
              <a:t>, </a:t>
            </a:r>
            <a:r>
              <a:rPr lang="tr-TR" dirty="0" smtClean="0"/>
              <a:t>aldehitleri </a:t>
            </a:r>
            <a:r>
              <a:rPr lang="tr-TR" dirty="0" smtClean="0"/>
              <a:t>karboksilik asitlere </a:t>
            </a:r>
            <a:r>
              <a:rPr lang="tr-TR" dirty="0" smtClean="0"/>
              <a:t>yükseltgerler.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9952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</a:t>
            </a:r>
            <a:r>
              <a:rPr lang="tr-TR" dirty="0" smtClean="0"/>
              <a:t> </a:t>
            </a:r>
            <a:r>
              <a:rPr lang="tr-TR" dirty="0"/>
              <a:t>indirgenler, aldehitleri </a:t>
            </a:r>
            <a:r>
              <a:rPr lang="tr-TR" dirty="0" err="1"/>
              <a:t>primer</a:t>
            </a:r>
            <a:r>
              <a:rPr lang="tr-TR" dirty="0"/>
              <a:t> alkollere ve hidrokarbonlara </a:t>
            </a:r>
            <a:r>
              <a:rPr lang="tr-TR" dirty="0" smtClean="0"/>
              <a:t>indirger;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699" y="3714750"/>
            <a:ext cx="501967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4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Ketonlar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Ketonlar, genel formül yapıları R−CO−R</a:t>
            </a:r>
            <a:r>
              <a:rPr lang="tr-TR" baseline="30000" dirty="0"/>
              <a:t>′ </a:t>
            </a:r>
            <a:r>
              <a:rPr lang="tr-TR" dirty="0"/>
              <a:t>şeklinde olan karbonil bileşikleridirler. </a:t>
            </a:r>
          </a:p>
          <a:p>
            <a:r>
              <a:rPr lang="tr-TR" dirty="0"/>
              <a:t>Ketonlar polar </a:t>
            </a:r>
            <a:r>
              <a:rPr lang="tr-TR" dirty="0" smtClean="0"/>
              <a:t>özelliktedir, fakat molekülleri </a:t>
            </a:r>
            <a:r>
              <a:rPr lang="tr-TR" dirty="0"/>
              <a:t>arasında hidrojen bağları </a:t>
            </a:r>
            <a:r>
              <a:rPr lang="tr-TR" dirty="0" smtClean="0"/>
              <a:t>bulunmaz. Bu durumda </a:t>
            </a:r>
            <a:r>
              <a:rPr lang="tr-TR" dirty="0"/>
              <a:t>kaynama noktaları </a:t>
            </a:r>
            <a:r>
              <a:rPr lang="tr-TR" dirty="0" smtClean="0"/>
              <a:t>alkollere göre </a:t>
            </a:r>
            <a:r>
              <a:rPr lang="tr-TR" dirty="0"/>
              <a:t>düşüktür. </a:t>
            </a:r>
          </a:p>
          <a:p>
            <a:r>
              <a:rPr lang="tr-TR" dirty="0"/>
              <a:t>Ketonların </a:t>
            </a:r>
            <a:r>
              <a:rPr lang="tr-TR" dirty="0" smtClean="0"/>
              <a:t>molekül yapıları büyüdükçe, artan </a:t>
            </a:r>
            <a:r>
              <a:rPr lang="tr-TR" dirty="0" err="1"/>
              <a:t>hidrofob</a:t>
            </a:r>
            <a:r>
              <a:rPr lang="tr-TR" dirty="0"/>
              <a:t> </a:t>
            </a:r>
            <a:r>
              <a:rPr lang="tr-TR" dirty="0" smtClean="0"/>
              <a:t>özellikten </a:t>
            </a:r>
            <a:r>
              <a:rPr lang="tr-TR" dirty="0"/>
              <a:t>dolayı suda çözünürlükleri azalır. </a:t>
            </a:r>
          </a:p>
          <a:p>
            <a:r>
              <a:rPr lang="tr-TR" dirty="0"/>
              <a:t>Ketonlar, </a:t>
            </a:r>
            <a:r>
              <a:rPr lang="tr-TR" dirty="0" err="1"/>
              <a:t>sekonder</a:t>
            </a:r>
            <a:r>
              <a:rPr lang="tr-TR" dirty="0"/>
              <a:t> alkollerin yükseltgenmesi, asit klorürlerinin </a:t>
            </a:r>
            <a:r>
              <a:rPr lang="tr-TR" dirty="0" smtClean="0"/>
              <a:t>indirgenmesi reaksiyonlarıyla </a:t>
            </a:r>
            <a:r>
              <a:rPr lang="tr-TR" dirty="0"/>
              <a:t>elde edilebilirler.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032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Ketonlar, reaksiyon yeteneği fazla olan </a:t>
            </a:r>
            <a:r>
              <a:rPr lang="tr-TR" dirty="0" smtClean="0"/>
              <a:t>bileşiklerdir. Yükseltgenme</a:t>
            </a:r>
            <a:r>
              <a:rPr lang="tr-TR" dirty="0"/>
              <a:t>, indirgenme, katılma, </a:t>
            </a:r>
            <a:r>
              <a:rPr lang="tr-TR" dirty="0" err="1"/>
              <a:t>kondensasyon</a:t>
            </a:r>
            <a:r>
              <a:rPr lang="tr-TR" dirty="0"/>
              <a:t> reaksiyonları verebilirler. </a:t>
            </a:r>
            <a:endParaRPr lang="tr-TR" dirty="0" smtClean="0"/>
          </a:p>
          <a:p>
            <a:r>
              <a:rPr lang="tr-TR" dirty="0" smtClean="0"/>
              <a:t>Ketonlar</a:t>
            </a:r>
            <a:r>
              <a:rPr lang="tr-TR" dirty="0"/>
              <a:t>, güçlü </a:t>
            </a:r>
            <a:r>
              <a:rPr lang="tr-TR" dirty="0" err="1"/>
              <a:t>yükseltgenlerle</a:t>
            </a:r>
            <a:r>
              <a:rPr lang="tr-TR" dirty="0"/>
              <a:t> normal koşullarda reaksiyon </a:t>
            </a:r>
            <a:r>
              <a:rPr lang="tr-TR" dirty="0" smtClean="0"/>
              <a:t>vermezler. Çünkü </a:t>
            </a:r>
            <a:r>
              <a:rPr lang="tr-TR" dirty="0"/>
              <a:t>ketonlarda karbonil grubuna bağlı hidrojen </a:t>
            </a:r>
            <a:r>
              <a:rPr lang="tr-TR" dirty="0" smtClean="0"/>
              <a:t>bulunmaz.</a:t>
            </a:r>
          </a:p>
          <a:p>
            <a:r>
              <a:rPr lang="tr-TR" dirty="0"/>
              <a:t>Bir organik molekülün yükseltgenmesi, molekülden </a:t>
            </a:r>
            <a:r>
              <a:rPr lang="tr-TR" dirty="0" err="1" smtClean="0"/>
              <a:t>hidrojenayrılması</a:t>
            </a:r>
            <a:r>
              <a:rPr lang="tr-TR" dirty="0" smtClean="0"/>
              <a:t>, </a:t>
            </a:r>
            <a:r>
              <a:rPr lang="tr-TR" dirty="0"/>
              <a:t>indirgenmesi </a:t>
            </a:r>
            <a:r>
              <a:rPr lang="tr-TR" dirty="0" smtClean="0"/>
              <a:t>ise </a:t>
            </a:r>
            <a:r>
              <a:rPr lang="tr-TR" dirty="0"/>
              <a:t>moleküle hidrojen </a:t>
            </a:r>
            <a:r>
              <a:rPr lang="tr-TR" smtClean="0"/>
              <a:t>alınmasını ifade eder</a:t>
            </a:r>
            <a:r>
              <a:rPr lang="tr-TR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098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10207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15</TotalTime>
  <Words>297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Karbonil bileşikleri (aldehit ve ketonlar) </vt:lpstr>
      <vt:lpstr>PowerPoint Sunusu</vt:lpstr>
      <vt:lpstr>PowerPoint Sunusu</vt:lpstr>
      <vt:lpstr>PowerPoint Sunusu</vt:lpstr>
      <vt:lpstr>PowerPoint Sunusu</vt:lpstr>
      <vt:lpstr>Ketonlar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Karbonil bileşikleri (aldehit ve ketonlar)</dc:title>
  <dc:creator>Berrin Salmanoglu</dc:creator>
  <cp:lastModifiedBy>Berrin Salmanoglu</cp:lastModifiedBy>
  <cp:revision>2</cp:revision>
  <dcterms:created xsi:type="dcterms:W3CDTF">2019-12-04T11:50:21Z</dcterms:created>
  <dcterms:modified xsi:type="dcterms:W3CDTF">2019-12-04T12:05:31Z</dcterms:modified>
</cp:coreProperties>
</file>