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307" r:id="rId4"/>
    <p:sldId id="317" r:id="rId5"/>
    <p:sldId id="318" r:id="rId6"/>
    <p:sldId id="355" r:id="rId7"/>
    <p:sldId id="356" r:id="rId8"/>
    <p:sldId id="357" r:id="rId9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Bitkilerinin</a:t>
            </a:r>
            <a:r>
              <a:rPr lang="en-US" dirty="0" smtClean="0"/>
              <a:t> </a:t>
            </a:r>
            <a:r>
              <a:rPr lang="en-US" dirty="0" err="1" smtClean="0"/>
              <a:t>Ekim</a:t>
            </a:r>
            <a:r>
              <a:rPr lang="en-US" dirty="0" smtClean="0"/>
              <a:t> </a:t>
            </a:r>
            <a:r>
              <a:rPr lang="en-US" dirty="0" err="1" smtClean="0"/>
              <a:t>Nöbetindeki</a:t>
            </a:r>
            <a:r>
              <a:rPr lang="en-US" dirty="0" smtClean="0"/>
              <a:t> </a:t>
            </a:r>
            <a:r>
              <a:rPr lang="en-US" dirty="0" err="1" smtClean="0"/>
              <a:t>Faydaları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6373"/>
          </a:xfrm>
        </p:spPr>
        <p:txBody>
          <a:bodyPr/>
          <a:lstStyle/>
          <a:p>
            <a:r>
              <a:rPr lang="en-US" sz="2400" dirty="0" err="1" smtClean="0"/>
              <a:t>Yem</a:t>
            </a:r>
            <a:r>
              <a:rPr lang="en-US" sz="2400" dirty="0" smtClean="0"/>
              <a:t> </a:t>
            </a:r>
            <a:r>
              <a:rPr lang="en-US" sz="2400" dirty="0" err="1" smtClean="0"/>
              <a:t>Bitkilerinin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Ekim</a:t>
            </a:r>
            <a:r>
              <a:rPr lang="en-US" sz="2400" dirty="0" smtClean="0"/>
              <a:t> </a:t>
            </a:r>
            <a:r>
              <a:rPr lang="en-US" sz="2400" dirty="0" err="1" smtClean="0"/>
              <a:t>Nöbetindeki</a:t>
            </a:r>
            <a:r>
              <a:rPr lang="en-US" sz="2400" dirty="0" smtClean="0"/>
              <a:t> </a:t>
            </a:r>
            <a:r>
              <a:rPr lang="en-US" sz="2400" dirty="0" err="1" smtClean="0"/>
              <a:t>Faydaları</a:t>
            </a:r>
            <a:endParaRPr lang="en-US" sz="2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834805"/>
            <a:ext cx="8229600" cy="5565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77800" indent="-177800">
              <a:buNone/>
            </a:pPr>
            <a:endParaRPr lang="tr-TR" sz="1400" noProof="1" smtClean="0">
              <a:solidFill>
                <a:srgbClr val="FFFFFF"/>
              </a:solidFill>
              <a:latin typeface="+mn-lt"/>
            </a:endParaRPr>
          </a:p>
          <a:p>
            <a:pPr marL="177800" indent="-177800">
              <a:buNone/>
            </a:pPr>
            <a:r>
              <a:rPr lang="tr-TR" sz="1400" noProof="1" smtClean="0">
                <a:solidFill>
                  <a:srgbClr val="FFFFFF"/>
                </a:solidFill>
                <a:latin typeface="+mn-lt"/>
              </a:rPr>
              <a:t>1. Baklagillerin </a:t>
            </a:r>
            <a:r>
              <a:rPr lang="tr-TR" sz="1400" noProof="1">
                <a:solidFill>
                  <a:srgbClr val="FFFFFF"/>
                </a:solidFill>
                <a:latin typeface="+mn-lt"/>
              </a:rPr>
              <a:t>köklerinde bulunan yumrucuklarda (Nodozite) yaşayan yumrucuk bakterileri (</a:t>
            </a:r>
            <a:r>
              <a:rPr lang="tr-TR" sz="1400" i="1" noProof="1">
                <a:solidFill>
                  <a:srgbClr val="FFFFFF"/>
                </a:solidFill>
                <a:latin typeface="+mn-lt"/>
              </a:rPr>
              <a:t>Rhizobium</a:t>
            </a:r>
            <a:r>
              <a:rPr lang="tr-TR" sz="1400" noProof="1">
                <a:solidFill>
                  <a:srgbClr val="FFFFFF"/>
                </a:solidFill>
                <a:latin typeface="+mn-lt"/>
              </a:rPr>
              <a:t> sp.) havanın serbest azotunu toprağa bağlarlar.</a:t>
            </a:r>
          </a:p>
          <a:p>
            <a:pPr marL="0" indent="0">
              <a:buFont typeface="Arial" pitchFamily="34" charset="0"/>
              <a:buNone/>
            </a:pPr>
            <a:endParaRPr lang="en-US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427017"/>
            <a:ext cx="8229600" cy="543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77800" indent="-177800">
              <a:buNone/>
            </a:pPr>
            <a:r>
              <a:rPr lang="tr-TR" sz="1400" noProof="1" smtClean="0">
                <a:solidFill>
                  <a:srgbClr val="000000"/>
                </a:solidFill>
                <a:latin typeface="+mn-lt"/>
              </a:rPr>
              <a:t>2. Baklagil </a:t>
            </a:r>
            <a:r>
              <a:rPr lang="tr-TR" sz="1400" noProof="1">
                <a:solidFill>
                  <a:srgbClr val="000000"/>
                </a:solidFill>
                <a:latin typeface="+mn-lt"/>
              </a:rPr>
              <a:t>ve buğdaygil yembitkileri yetiştirildikleri toprakta bol miktarda kök artığı bırakarak, toprağın organik maddece zenginleşmesini sağlarlar.</a:t>
            </a:r>
          </a:p>
          <a:p>
            <a:pPr marL="0" indent="0">
              <a:buFont typeface="Arial" pitchFamily="34" charset="0"/>
              <a:buNone/>
            </a:pPr>
            <a:endParaRPr lang="en-US" sz="1400" dirty="0"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2006063"/>
            <a:ext cx="8229600" cy="5051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77800" indent="-177800">
              <a:buNone/>
            </a:pPr>
            <a:endParaRPr lang="tr-TR" sz="1400" noProof="1" smtClean="0">
              <a:solidFill>
                <a:srgbClr val="FFFFFF"/>
              </a:solidFill>
              <a:latin typeface="+mn-lt"/>
            </a:endParaRPr>
          </a:p>
          <a:p>
            <a:pPr marL="177800" indent="-177800">
              <a:buNone/>
            </a:pPr>
            <a:r>
              <a:rPr lang="tr-TR" sz="1400" noProof="1" smtClean="0">
                <a:solidFill>
                  <a:srgbClr val="FFFFFF"/>
                </a:solidFill>
                <a:latin typeface="+mn-lt"/>
              </a:rPr>
              <a:t>3. Baklagil </a:t>
            </a:r>
            <a:r>
              <a:rPr lang="tr-TR" sz="1400" noProof="1">
                <a:solidFill>
                  <a:srgbClr val="FFFFFF"/>
                </a:solidFill>
                <a:latin typeface="+mn-lt"/>
              </a:rPr>
              <a:t>ve buğdaygil yembitkilerinin ekim nöbetine alınması toprağın çeşitli katmanlarından faydalanılmasını sağlar.</a:t>
            </a:r>
          </a:p>
          <a:p>
            <a:pPr marL="0" indent="0">
              <a:buFont typeface="Arial" pitchFamily="34" charset="0"/>
              <a:buNone/>
            </a:pPr>
            <a:endParaRPr lang="en-US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2546870"/>
            <a:ext cx="8229600" cy="4694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 sz="1400" noProof="1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tr-TR" sz="1400" noProof="1" smtClean="0">
                <a:solidFill>
                  <a:srgbClr val="000000"/>
                </a:solidFill>
                <a:latin typeface="+mn-lt"/>
              </a:rPr>
              <a:t>4. Ekim </a:t>
            </a:r>
            <a:r>
              <a:rPr lang="tr-TR" sz="1400" noProof="1">
                <a:solidFill>
                  <a:srgbClr val="000000"/>
                </a:solidFill>
                <a:latin typeface="+mn-lt"/>
              </a:rPr>
              <a:t>nöbetine alınan yembitkileri sayesinde işgücü bütün mevsimlere dağıtılır.</a:t>
            </a:r>
          </a:p>
          <a:p>
            <a:pPr marL="0" indent="0">
              <a:buFont typeface="Arial" pitchFamily="34" charset="0"/>
              <a:buNone/>
            </a:pPr>
            <a:endParaRPr lang="en-US" sz="1400" dirty="0">
              <a:latin typeface="+mn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3048888"/>
            <a:ext cx="8229600" cy="4694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 sz="1400" noProof="1" smtClean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r>
              <a:rPr lang="tr-TR" sz="1400" noProof="1" smtClean="0">
                <a:solidFill>
                  <a:srgbClr val="FFFFFF"/>
                </a:solidFill>
                <a:latin typeface="+mn-lt"/>
              </a:rPr>
              <a:t>5. İşletmede </a:t>
            </a:r>
            <a:r>
              <a:rPr lang="tr-TR" sz="1400" noProof="1">
                <a:solidFill>
                  <a:srgbClr val="FFFFFF"/>
                </a:solidFill>
                <a:latin typeface="+mn-lt"/>
              </a:rPr>
              <a:t>uygun bir ekim nöbeti taprakta erozyonu (toprağın aşınıp taşınmasını=aşınımı) önler.</a:t>
            </a:r>
          </a:p>
          <a:p>
            <a:pPr marL="0" indent="0">
              <a:buFont typeface="Arial" pitchFamily="34" charset="0"/>
              <a:buNone/>
            </a:pPr>
            <a:endParaRPr lang="en-US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3554020"/>
            <a:ext cx="8229600" cy="5122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77800" indent="-177800">
              <a:buNone/>
            </a:pPr>
            <a:endParaRPr lang="tr-TR" sz="1400" noProof="1" smtClean="0">
              <a:solidFill>
                <a:srgbClr val="000000"/>
              </a:solidFill>
              <a:latin typeface="+mn-lt"/>
            </a:endParaRPr>
          </a:p>
          <a:p>
            <a:pPr marL="177800" indent="-177800">
              <a:buNone/>
            </a:pPr>
            <a:r>
              <a:rPr lang="tr-TR" sz="1400" noProof="1" smtClean="0">
                <a:solidFill>
                  <a:srgbClr val="000000"/>
                </a:solidFill>
                <a:latin typeface="+mn-lt"/>
              </a:rPr>
              <a:t>6. Aynı </a:t>
            </a:r>
            <a:r>
              <a:rPr lang="tr-TR" sz="1400" noProof="1">
                <a:solidFill>
                  <a:srgbClr val="000000"/>
                </a:solidFill>
                <a:latin typeface="+mn-lt"/>
              </a:rPr>
              <a:t>bitkilerin bir tarlada üst üste ekilmesi hastalık ve zararlıların çoğalmasına yol açar. Uygun bir ekim nöbeti bu zararın azalmasına, daha garantili bir ürün alınmasına yardım eder.</a:t>
            </a:r>
          </a:p>
          <a:p>
            <a:pPr marL="0" indent="0">
              <a:buFont typeface="Arial" pitchFamily="34" charset="0"/>
              <a:buNone/>
            </a:pPr>
            <a:endParaRPr lang="en-US" sz="1400" dirty="0"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4101961"/>
            <a:ext cx="8229600" cy="542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77800" indent="-177800">
              <a:buNone/>
            </a:pPr>
            <a:endParaRPr lang="tr-TR" sz="1400" noProof="1" smtClean="0">
              <a:solidFill>
                <a:srgbClr val="FFFFFF"/>
              </a:solidFill>
              <a:latin typeface="+mn-lt"/>
            </a:endParaRPr>
          </a:p>
          <a:p>
            <a:pPr marL="177800" indent="-177800">
              <a:buNone/>
            </a:pPr>
            <a:r>
              <a:rPr lang="tr-TR" sz="1400" noProof="1" smtClean="0">
                <a:solidFill>
                  <a:srgbClr val="FFFFFF"/>
                </a:solidFill>
                <a:latin typeface="+mn-lt"/>
              </a:rPr>
              <a:t>7. Ekim </a:t>
            </a:r>
            <a:r>
              <a:rPr lang="tr-TR" sz="1400" noProof="1">
                <a:solidFill>
                  <a:srgbClr val="FFFFFF"/>
                </a:solidFill>
                <a:latin typeface="+mn-lt"/>
              </a:rPr>
              <a:t>nöbeti sayesinde bir ürünün herhangi bir nedenle zarar görmesi halinde diğer ürünlerle zarar kapatılır.</a:t>
            </a:r>
          </a:p>
          <a:p>
            <a:pPr marL="0" indent="0">
              <a:buFont typeface="Arial" pitchFamily="34" charset="0"/>
              <a:buNone/>
            </a:pPr>
            <a:endParaRPr lang="en-US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37295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Bitkilerinin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375549" cy="33944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1)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Hayvan</a:t>
            </a:r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Beslemedeki</a:t>
            </a:r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Önemi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2)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Toprak</a:t>
            </a:r>
            <a:r>
              <a:rPr lang="en-US" dirty="0">
                <a:solidFill>
                  <a:srgbClr val="00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Korumadaki</a:t>
            </a:r>
            <a:r>
              <a:rPr lang="en-US" dirty="0">
                <a:solidFill>
                  <a:srgbClr val="00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Önemi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3)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Toprak</a:t>
            </a:r>
            <a:r>
              <a:rPr lang="en-US" dirty="0">
                <a:solidFill>
                  <a:schemeClr val="accent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Verimliliğine</a:t>
            </a:r>
            <a:r>
              <a:rPr lang="en-US" dirty="0">
                <a:solidFill>
                  <a:schemeClr val="accent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Etkisi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4)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Ekim</a:t>
            </a: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Nöbetindeki</a:t>
            </a:r>
            <a:r>
              <a:rPr lang="en-US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Yeri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Önemi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5)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Yeşil</a:t>
            </a:r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Gübre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Olarak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Kullanımı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Yönünden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Önemi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0280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Türkiye</a:t>
            </a:r>
            <a:r>
              <a:rPr lang="tr-TR" dirty="0" smtClean="0"/>
              <a:t>’de Yem Bitkileri Tarımının Sorunları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işletmelerinin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arazilerin</a:t>
            </a:r>
            <a:r>
              <a:rPr lang="en-US" dirty="0" smtClean="0"/>
              <a:t> </a:t>
            </a:r>
            <a:r>
              <a:rPr lang="en-US" dirty="0" err="1" smtClean="0"/>
              <a:t>parçalı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Tohumluk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ekolojik</a:t>
            </a:r>
            <a:r>
              <a:rPr lang="en-US" dirty="0" smtClean="0"/>
              <a:t> </a:t>
            </a:r>
            <a:r>
              <a:rPr lang="en-US" dirty="0" err="1" smtClean="0"/>
              <a:t>bölgelere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verimli</a:t>
            </a:r>
            <a:r>
              <a:rPr lang="en-US" dirty="0" smtClean="0"/>
              <a:t> </a:t>
            </a:r>
            <a:r>
              <a:rPr lang="en-US" dirty="0" err="1" smtClean="0"/>
              <a:t>çeşitlerin</a:t>
            </a:r>
            <a:r>
              <a:rPr lang="en-US" dirty="0" smtClean="0"/>
              <a:t> </a:t>
            </a:r>
            <a:r>
              <a:rPr lang="en-US" dirty="0" err="1" smtClean="0"/>
              <a:t>ıslah</a:t>
            </a:r>
            <a:r>
              <a:rPr lang="en-US" dirty="0" smtClean="0"/>
              <a:t> </a:t>
            </a:r>
            <a:r>
              <a:rPr lang="en-US" dirty="0" err="1" smtClean="0"/>
              <a:t>edilip</a:t>
            </a:r>
            <a:r>
              <a:rPr lang="en-US" dirty="0" smtClean="0"/>
              <a:t> </a:t>
            </a:r>
            <a:r>
              <a:rPr lang="en-US" dirty="0" err="1" smtClean="0"/>
              <a:t>geliştirilmemiş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bitkilerinin</a:t>
            </a:r>
            <a:r>
              <a:rPr lang="en-US" dirty="0" smtClean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beslemedeki</a:t>
            </a:r>
            <a:r>
              <a:rPr lang="en-US" dirty="0" smtClean="0"/>
              <a:t> </a:t>
            </a:r>
            <a:r>
              <a:rPr lang="en-US" dirty="0" err="1" smtClean="0"/>
              <a:t>önemlerinin</a:t>
            </a:r>
            <a:r>
              <a:rPr lang="en-US" dirty="0" smtClean="0"/>
              <a:t> </a:t>
            </a:r>
            <a:r>
              <a:rPr lang="en-US" dirty="0" err="1" smtClean="0"/>
              <a:t>yeterince</a:t>
            </a:r>
            <a:r>
              <a:rPr lang="en-US" dirty="0" smtClean="0"/>
              <a:t> </a:t>
            </a:r>
            <a:r>
              <a:rPr lang="en-US" dirty="0" err="1" smtClean="0"/>
              <a:t>bilinmiyor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Hayvansal</a:t>
            </a:r>
            <a:r>
              <a:rPr lang="en-US" dirty="0" smtClean="0"/>
              <a:t> </a:t>
            </a:r>
            <a:r>
              <a:rPr lang="en-US" dirty="0" err="1" smtClean="0"/>
              <a:t>ürünlerin</a:t>
            </a:r>
            <a:r>
              <a:rPr lang="en-US" dirty="0" smtClean="0"/>
              <a:t> </a:t>
            </a:r>
            <a:r>
              <a:rPr lang="en-US" dirty="0" err="1" smtClean="0"/>
              <a:t>işlenme</a:t>
            </a:r>
            <a:r>
              <a:rPr lang="en-US" dirty="0" smtClean="0"/>
              <a:t>, </a:t>
            </a:r>
            <a:r>
              <a:rPr lang="en-US" dirty="0" err="1" smtClean="0"/>
              <a:t>satış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dağıtımında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3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699542"/>
            <a:ext cx="8229600" cy="3888432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/>
              <a:t>bitkilerinin</a:t>
            </a:r>
            <a:r>
              <a:rPr lang="en-US" dirty="0"/>
              <a:t> </a:t>
            </a:r>
            <a:r>
              <a:rPr lang="en-US" dirty="0" err="1"/>
              <a:t>toprak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, </a:t>
            </a:r>
            <a:r>
              <a:rPr lang="en-US" dirty="0" err="1"/>
              <a:t>tarımda</a:t>
            </a:r>
            <a:r>
              <a:rPr lang="en-US" dirty="0"/>
              <a:t> </a:t>
            </a:r>
            <a:r>
              <a:rPr lang="en-US" dirty="0" err="1"/>
              <a:t>verimliliğin</a:t>
            </a:r>
            <a:r>
              <a:rPr lang="en-US" dirty="0"/>
              <a:t> </a:t>
            </a:r>
            <a:r>
              <a:rPr lang="en-US" dirty="0" err="1"/>
              <a:t>artırılması</a:t>
            </a:r>
            <a:r>
              <a:rPr lang="en-US" dirty="0"/>
              <a:t>, </a:t>
            </a:r>
            <a:r>
              <a:rPr lang="en-US" dirty="0" err="1"/>
              <a:t>hastalık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zararlıların</a:t>
            </a:r>
            <a:r>
              <a:rPr lang="en-US" dirty="0"/>
              <a:t> </a:t>
            </a:r>
            <a:r>
              <a:rPr lang="en-US" dirty="0" err="1"/>
              <a:t>yaygınlaşması</a:t>
            </a:r>
            <a:r>
              <a:rPr lang="en-US" dirty="0"/>
              <a:t> </a:t>
            </a:r>
            <a:r>
              <a:rPr lang="en-US" dirty="0" err="1"/>
              <a:t>engellemesi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yararının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bilinmemesi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</a:t>
            </a:r>
            <a:r>
              <a:rPr lang="en-US" dirty="0" smtClean="0"/>
              <a:t> </a:t>
            </a:r>
            <a:r>
              <a:rPr lang="en-US" dirty="0" err="1" smtClean="0"/>
              <a:t>tarımında</a:t>
            </a:r>
            <a:r>
              <a:rPr lang="en-US" dirty="0" smtClean="0"/>
              <a:t> </a:t>
            </a:r>
            <a:r>
              <a:rPr lang="en-US" dirty="0" err="1" smtClean="0"/>
              <a:t>ekim</a:t>
            </a:r>
            <a:r>
              <a:rPr lang="en-US" dirty="0" smtClean="0"/>
              <a:t>, </a:t>
            </a:r>
            <a:r>
              <a:rPr lang="en-US" dirty="0" err="1" smtClean="0"/>
              <a:t>bakım</a:t>
            </a:r>
            <a:r>
              <a:rPr lang="en-US" dirty="0" smtClean="0"/>
              <a:t>, </a:t>
            </a:r>
            <a:r>
              <a:rPr lang="en-US" dirty="0" err="1" smtClean="0"/>
              <a:t>hasat</a:t>
            </a:r>
            <a:r>
              <a:rPr lang="en-US" dirty="0" smtClean="0"/>
              <a:t>, </a:t>
            </a:r>
            <a:r>
              <a:rPr lang="en-US" dirty="0" err="1" smtClean="0"/>
              <a:t>harman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bilinmemesi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 smtClean="0"/>
              <a:t>gerçekleştirmek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alet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ekipmanların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giderlerinin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ürünlerine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4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Yem</a:t>
            </a:r>
            <a:r>
              <a:rPr lang="en-US" dirty="0"/>
              <a:t> </a:t>
            </a:r>
            <a:r>
              <a:rPr lang="en-US" dirty="0" err="1"/>
              <a:t>bitkileri</a:t>
            </a:r>
            <a:r>
              <a:rPr lang="en-US" dirty="0"/>
              <a:t> </a:t>
            </a:r>
            <a:r>
              <a:rPr lang="en-US" dirty="0" err="1"/>
              <a:t>ürünün</a:t>
            </a:r>
            <a:r>
              <a:rPr lang="en-US" dirty="0"/>
              <a:t> </a:t>
            </a:r>
            <a:r>
              <a:rPr lang="en-US" dirty="0" err="1"/>
              <a:t>paraya</a:t>
            </a:r>
            <a:r>
              <a:rPr lang="en-US" dirty="0"/>
              <a:t> </a:t>
            </a:r>
            <a:r>
              <a:rPr lang="en-US" dirty="0" err="1"/>
              <a:t>dönüşmesi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zaman </a:t>
            </a:r>
            <a:r>
              <a:rPr lang="en-US" dirty="0" err="1"/>
              <a:t>almaktadır</a:t>
            </a:r>
            <a:r>
              <a:rPr lang="en-US" dirty="0"/>
              <a:t>,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Yem</a:t>
            </a:r>
            <a:r>
              <a:rPr lang="en-US" dirty="0"/>
              <a:t> </a:t>
            </a:r>
            <a:r>
              <a:rPr lang="en-US" dirty="0" err="1"/>
              <a:t>bitkileri</a:t>
            </a:r>
            <a:r>
              <a:rPr lang="en-US" dirty="0"/>
              <a:t> </a:t>
            </a:r>
            <a:r>
              <a:rPr lang="en-US" dirty="0" err="1"/>
              <a:t>ürünlerinin</a:t>
            </a:r>
            <a:r>
              <a:rPr lang="en-US" dirty="0"/>
              <a:t> </a:t>
            </a:r>
            <a:r>
              <a:rPr lang="en-US" dirty="0" err="1"/>
              <a:t>satışı</a:t>
            </a:r>
            <a:r>
              <a:rPr lang="en-US" dirty="0"/>
              <a:t>, </a:t>
            </a:r>
            <a:r>
              <a:rPr lang="en-US" dirty="0" err="1"/>
              <a:t>depolama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kaplamakta</a:t>
            </a:r>
            <a:r>
              <a:rPr lang="en-US" dirty="0"/>
              <a:t>,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Yüzyıllardır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alışkanlıklar</a:t>
            </a:r>
            <a:endParaRPr lang="en-US" dirty="0"/>
          </a:p>
          <a:p>
            <a:pPr marL="457200" indent="-457200">
              <a:buFont typeface="+mj-lt"/>
              <a:buAutoNum type="arabicPeriod" startAt="9"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0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384</Words>
  <Application>Microsoft Macintosh PowerPoint</Application>
  <PresentationFormat>On-screen Show (16:9)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Office Theme</vt:lpstr>
      <vt:lpstr>Custom Design</vt:lpstr>
      <vt:lpstr>YEM KÜLTÜRÜNÜN İLKELERİ</vt:lpstr>
      <vt:lpstr>Yem Bitkilerinin Ekim Nöbetindeki Faydaları</vt:lpstr>
      <vt:lpstr>Yem Bitkilerinin Ekim Nöbetindeki Faydaları</vt:lpstr>
      <vt:lpstr>Yem Bitkilerinin Önemi</vt:lpstr>
      <vt:lpstr>Türkiye’de Yem Bitkileri Tarımının Sorunları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25</cp:revision>
  <dcterms:created xsi:type="dcterms:W3CDTF">2015-10-19T14:04:59Z</dcterms:created>
  <dcterms:modified xsi:type="dcterms:W3CDTF">2017-11-24T13:02:27Z</dcterms:modified>
</cp:coreProperties>
</file>