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10"/>
  </p:notesMasterIdLst>
  <p:handoutMasterIdLst>
    <p:handoutMasterId r:id="rId11"/>
  </p:handoutMasterIdLst>
  <p:sldIdLst>
    <p:sldId id="256" r:id="rId3"/>
    <p:sldId id="307" r:id="rId4"/>
    <p:sldId id="317" r:id="rId5"/>
    <p:sldId id="318" r:id="rId6"/>
    <p:sldId id="355" r:id="rId7"/>
    <p:sldId id="356" r:id="rId8"/>
    <p:sldId id="357" r:id="rId9"/>
  </p:sldIdLst>
  <p:sldSz cx="9144000" cy="5143500" type="screen16x9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454"/>
    <p:restoredTop sz="90496"/>
  </p:normalViewPr>
  <p:slideViewPr>
    <p:cSldViewPr>
      <p:cViewPr>
        <p:scale>
          <a:sx n="155" d="100"/>
          <a:sy n="155" d="100"/>
        </p:scale>
        <p:origin x="1496" y="10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1D1C7187-52DB-480B-B579-7031AA33D1D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AE4CB48E-7AB3-4342-951B-8AFA89D940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6217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AD501AE4-6705-0645-84C1-3ED81A4EC9EC}" type="datetimeFigureOut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5300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0BE2213-DCF4-ED42-A32C-6880A148AB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17722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32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6324" name="Shape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241984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4EBCB-D3C6-9841-A6BA-C2AF2B071DBA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E9070-2B08-0343-892F-33B574FA7D1E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9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57FA-C664-6B4D-BF11-FBD1B70B7A1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3B814-FF0D-B145-BD95-F44AF0D7A577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328AC-0F26-2546-BEF3-796DD65C9AC0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EBB94-F1BE-4847-8D1B-0A0487D99D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752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81C25-283A-F74C-9B4C-DD326CBC6736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049A9-71A1-A84E-B6E3-41D8789033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345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44EF5-3BC8-E64B-9F88-B4A4553913A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A9A08-FBAC-E943-9A8D-B0CAE2403D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277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0315A-4988-B545-8B7F-65B8FB212A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DF2A8-6AD1-FD47-9625-019CAED13B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1043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715A-2480-7041-95D4-1DEA6F5A1B1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B1F68-B41C-B145-A521-AFB156C055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116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38810-3A75-6D4D-A653-3C9122AE7E6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727DC-8152-074E-B806-CFBE3D013C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45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A6DAF-C1A9-7947-A0FA-BD552F813A2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A5EEA-71F5-AF44-9AB5-E29FF69129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478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F85B0-AB21-C246-B460-BACDA1F303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9462D-7540-1A4D-8B0F-98475187D1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4033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C3ABB-6000-0747-A216-9C976CA529A5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CD183-1B3B-394B-8E86-2924135C3F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572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05979"/>
            <a:ext cx="7571184" cy="85725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B6B3F5-BB09-6B4A-9510-F2559A915688}" type="datetime1">
              <a:rPr lang="en-US" smtClean="0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YEM KÜLTÜRÜNÜN İLKELERİ DERSİ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7A4B8-98E7-A341-8DD4-7EE91DA868EF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0"/>
            <a:ext cx="504056" cy="45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5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9A909-6F33-2045-9B19-11C06BCF4F5E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90470-575A-964D-A7D8-0B2E355AC69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1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8F3D5-45FD-0148-A6D9-B4A0037F710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9BEB2-19A9-2B4A-ACF6-F745D9E4AAA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4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6298E-6FB0-9143-BF28-D8D9AF94B037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2BF9A-EFB2-C441-916B-5E815EE0EAB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9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8BDBB-7FE3-6F42-9072-1C8F3E60CB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0AE29-3FC5-BB48-BDB7-50229ADED8E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1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C2DE2-56C2-FC4A-859F-85601C0B573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F7CFE-F71E-ED40-B51B-95199E7D8D6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8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2837-31B7-C948-AF4E-C129EED9167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B1182-C12A-794B-A53F-8EEF6323220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11D48-ED16-B94A-91D0-CF189151AEF9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824B4-05D9-7F4F-98CE-15DF82BECCC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0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6B6B3F5-BB09-6B4A-9510-F2559A9156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2B07A4B8-98E7-A341-8DD4-7EE91DA868E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7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/>
          </p:cNvSpPr>
          <p:nvPr>
            <p:ph type="title"/>
          </p:nvPr>
        </p:nvSpPr>
        <p:spPr bwMode="auto">
          <a:xfrm>
            <a:off x="685800" y="205979"/>
            <a:ext cx="8001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DF110D3-A983-CD49-ACA0-664EB2431A6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BA3578D7-5193-FA4A-AC0B-2A4936C6896D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2"/>
          <p:cNvSpPr>
            <a:spLocks noGrp="1"/>
          </p:cNvSpPr>
          <p:nvPr>
            <p:ph type="ctrTitle"/>
          </p:nvPr>
        </p:nvSpPr>
        <p:spPr>
          <a:xfrm>
            <a:off x="1654969" y="1597641"/>
            <a:ext cx="5834063" cy="1101684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YEM KÜLTÜRÜNÜN İLKELERİ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3" name="Picture 3"/>
          <p:cNvSpPr>
            <a:spLocks noGrp="1"/>
          </p:cNvSpPr>
          <p:nvPr>
            <p:ph type="subTitle" idx="1"/>
          </p:nvPr>
        </p:nvSpPr>
        <p:spPr>
          <a:xfrm>
            <a:off x="2171700" y="2914429"/>
            <a:ext cx="4800600" cy="1314671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defTabSz="685800" eaLnBrk="1" fontAlgn="auto" hangingPunct="1">
              <a:spcAft>
                <a:spcPts val="0"/>
              </a:spcAft>
              <a:defRPr/>
            </a:pPr>
            <a:r>
              <a:rPr lang="tr-TR" sz="2700" b="1" dirty="0" err="1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Prof.Dr</a:t>
            </a:r>
            <a:r>
              <a:rPr lang="tr-TR" sz="2700" b="1" dirty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Cengiz Sancak</a:t>
            </a:r>
            <a:endParaRPr lang="en-US" sz="2700" b="1" dirty="0">
              <a:ln w="11430"/>
              <a:gradFill>
                <a:gsLst>
                  <a:gs pos="0">
                    <a:schemeClr val="accent6">
                      <a:tint val="70000"/>
                      <a:shade val="100000"/>
                      <a:satMod val="130000"/>
                    </a:schemeClr>
                  </a:gs>
                  <a:gs pos="2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50000">
                    <a:schemeClr val="accent6">
                      <a:tint val="100000"/>
                      <a:shade val="99000"/>
                      <a:satMod val="100000"/>
                    </a:schemeClr>
                  </a:gs>
                  <a:gs pos="7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100000">
                    <a:schemeClr val="accent6">
                      <a:tint val="70000"/>
                      <a:shade val="100000"/>
                      <a:satMod val="13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07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42034" y="1231582"/>
            <a:ext cx="6172200" cy="2204739"/>
          </a:xfrm>
        </p:spPr>
        <p:txBody>
          <a:bodyPr/>
          <a:lstStyle/>
          <a:p>
            <a:r>
              <a:rPr lang="en-US" dirty="0" err="1" smtClean="0"/>
              <a:t>Yem</a:t>
            </a:r>
            <a:r>
              <a:rPr lang="en-US" dirty="0" smtClean="0"/>
              <a:t> </a:t>
            </a:r>
            <a:r>
              <a:rPr lang="en-US" dirty="0" err="1" smtClean="0"/>
              <a:t>Bitkilerinin</a:t>
            </a:r>
            <a:r>
              <a:rPr lang="en-US" dirty="0" smtClean="0"/>
              <a:t> </a:t>
            </a:r>
            <a:r>
              <a:rPr lang="en-US" dirty="0" err="1" smtClean="0"/>
              <a:t>Ekim</a:t>
            </a:r>
            <a:r>
              <a:rPr lang="en-US" dirty="0" smtClean="0"/>
              <a:t> </a:t>
            </a:r>
            <a:r>
              <a:rPr lang="en-US" dirty="0" err="1" smtClean="0"/>
              <a:t>Nöbetindeki</a:t>
            </a:r>
            <a:r>
              <a:rPr lang="en-US" dirty="0" smtClean="0"/>
              <a:t> </a:t>
            </a:r>
            <a:r>
              <a:rPr lang="en-US" dirty="0" err="1" smtClean="0"/>
              <a:t>Faydaları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  <p:sp>
        <p:nvSpPr>
          <p:cNvPr id="5" name="Shape 3"/>
          <p:cNvSpPr>
            <a:spLocks noGrp="1"/>
          </p:cNvSpPr>
          <p:nvPr>
            <p:ph type="ftr" sz="quarter" idx="11"/>
          </p:nvPr>
        </p:nvSpPr>
        <p:spPr bwMode="auto">
          <a:xfrm>
            <a:off x="3143250" y="4768454"/>
            <a:ext cx="2895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161799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06373"/>
          </a:xfrm>
        </p:spPr>
        <p:txBody>
          <a:bodyPr/>
          <a:lstStyle/>
          <a:p>
            <a:r>
              <a:rPr lang="en-US" sz="2400" dirty="0" err="1" smtClean="0"/>
              <a:t>Yem</a:t>
            </a:r>
            <a:r>
              <a:rPr lang="en-US" sz="2400" dirty="0" smtClean="0"/>
              <a:t> </a:t>
            </a:r>
            <a:r>
              <a:rPr lang="en-US" sz="2400" dirty="0" err="1" smtClean="0"/>
              <a:t>Bitkilerinin</a:t>
            </a:r>
            <a:r>
              <a:rPr lang="en-US" sz="2400" dirty="0" smtClean="0"/>
              <a:t> </a:t>
            </a:r>
            <a:r>
              <a:rPr lang="en-US" sz="2400" dirty="0" err="1" smtClean="0"/>
              <a:t>Ekim</a:t>
            </a:r>
            <a:r>
              <a:rPr lang="en-US" sz="2400" dirty="0" smtClean="0"/>
              <a:t> </a:t>
            </a:r>
            <a:r>
              <a:rPr lang="en-US" sz="2400" dirty="0" err="1" smtClean="0"/>
              <a:t>Nöbetindeki</a:t>
            </a:r>
            <a:r>
              <a:rPr lang="en-US" sz="2400" dirty="0" smtClean="0"/>
              <a:t> </a:t>
            </a:r>
            <a:r>
              <a:rPr lang="en-US" sz="2400" dirty="0" err="1" smtClean="0"/>
              <a:t>Faydaları</a:t>
            </a:r>
            <a:endParaRPr lang="en-US" sz="24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834805"/>
            <a:ext cx="8229600" cy="5565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77800" indent="-177800">
              <a:buNone/>
            </a:pPr>
            <a:endParaRPr lang="tr-TR" sz="1400" noProof="1" smtClean="0">
              <a:solidFill>
                <a:srgbClr val="FFFFFF"/>
              </a:solidFill>
              <a:latin typeface="+mn-lt"/>
            </a:endParaRPr>
          </a:p>
          <a:p>
            <a:pPr marL="177800" indent="-177800">
              <a:buNone/>
            </a:pPr>
            <a:r>
              <a:rPr lang="tr-TR" sz="1400" noProof="1" smtClean="0">
                <a:solidFill>
                  <a:srgbClr val="FFFFFF"/>
                </a:solidFill>
                <a:latin typeface="+mn-lt"/>
              </a:rPr>
              <a:t>1. Baklagillerin </a:t>
            </a:r>
            <a:r>
              <a:rPr lang="tr-TR" sz="1400" noProof="1">
                <a:solidFill>
                  <a:srgbClr val="FFFFFF"/>
                </a:solidFill>
                <a:latin typeface="+mn-lt"/>
              </a:rPr>
              <a:t>köklerinde bulunan yumrucuklarda (Nodozite) yaşayan yumrucuk bakterileri (</a:t>
            </a:r>
            <a:r>
              <a:rPr lang="tr-TR" sz="1400" i="1" noProof="1">
                <a:solidFill>
                  <a:srgbClr val="FFFFFF"/>
                </a:solidFill>
                <a:latin typeface="+mn-lt"/>
              </a:rPr>
              <a:t>Rhizobium</a:t>
            </a:r>
            <a:r>
              <a:rPr lang="tr-TR" sz="1400" noProof="1">
                <a:solidFill>
                  <a:srgbClr val="FFFFFF"/>
                </a:solidFill>
                <a:latin typeface="+mn-lt"/>
              </a:rPr>
              <a:t> sp.) havanın serbest azotunu toprağa bağlarlar.</a:t>
            </a:r>
          </a:p>
          <a:p>
            <a:pPr marL="0" indent="0">
              <a:buFont typeface="Arial" pitchFamily="34" charset="0"/>
              <a:buNone/>
            </a:pPr>
            <a:endParaRPr lang="en-US" sz="14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457200" y="1427017"/>
            <a:ext cx="8229600" cy="5433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77800" indent="-177800">
              <a:buNone/>
            </a:pPr>
            <a:r>
              <a:rPr lang="tr-TR" sz="1400" noProof="1" smtClean="0">
                <a:solidFill>
                  <a:srgbClr val="000000"/>
                </a:solidFill>
                <a:latin typeface="+mn-lt"/>
              </a:rPr>
              <a:t>2. Baklagil </a:t>
            </a:r>
            <a:r>
              <a:rPr lang="tr-TR" sz="1400" noProof="1">
                <a:solidFill>
                  <a:srgbClr val="000000"/>
                </a:solidFill>
                <a:latin typeface="+mn-lt"/>
              </a:rPr>
              <a:t>ve buğdaygil yembitkileri yetiştirildikleri toprakta bol miktarda kök artığı bırakarak, toprağın organik maddece zenginleşmesini sağlarlar.</a:t>
            </a:r>
          </a:p>
          <a:p>
            <a:pPr marL="0" indent="0">
              <a:buFont typeface="Arial" pitchFamily="34" charset="0"/>
              <a:buNone/>
            </a:pPr>
            <a:endParaRPr lang="en-US" sz="1400" dirty="0">
              <a:latin typeface="+mn-lt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457200" y="2006063"/>
            <a:ext cx="8229600" cy="5051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77800" indent="-177800">
              <a:buNone/>
            </a:pPr>
            <a:endParaRPr lang="tr-TR" sz="1400" noProof="1" smtClean="0">
              <a:solidFill>
                <a:srgbClr val="FFFFFF"/>
              </a:solidFill>
              <a:latin typeface="+mn-lt"/>
            </a:endParaRPr>
          </a:p>
          <a:p>
            <a:pPr marL="177800" indent="-177800">
              <a:buNone/>
            </a:pPr>
            <a:r>
              <a:rPr lang="tr-TR" sz="1400" noProof="1" smtClean="0">
                <a:solidFill>
                  <a:srgbClr val="FFFFFF"/>
                </a:solidFill>
                <a:latin typeface="+mn-lt"/>
              </a:rPr>
              <a:t>3. Baklagil </a:t>
            </a:r>
            <a:r>
              <a:rPr lang="tr-TR" sz="1400" noProof="1">
                <a:solidFill>
                  <a:srgbClr val="FFFFFF"/>
                </a:solidFill>
                <a:latin typeface="+mn-lt"/>
              </a:rPr>
              <a:t>ve buğdaygil yembitkilerinin ekim nöbetine alınması toprağın çeşitli katmanlarından faydalanılmasını sağlar.</a:t>
            </a:r>
          </a:p>
          <a:p>
            <a:pPr marL="0" indent="0">
              <a:buFont typeface="Arial" pitchFamily="34" charset="0"/>
              <a:buNone/>
            </a:pPr>
            <a:endParaRPr lang="en-US" sz="14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457200" y="2546870"/>
            <a:ext cx="8229600" cy="469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tr-TR" sz="1400" noProof="1" smtClean="0">
              <a:solidFill>
                <a:srgbClr val="000000"/>
              </a:solidFill>
              <a:latin typeface="+mn-lt"/>
            </a:endParaRPr>
          </a:p>
          <a:p>
            <a:pPr marL="0" indent="0">
              <a:buNone/>
            </a:pPr>
            <a:r>
              <a:rPr lang="tr-TR" sz="1400" noProof="1" smtClean="0">
                <a:solidFill>
                  <a:srgbClr val="000000"/>
                </a:solidFill>
                <a:latin typeface="+mn-lt"/>
              </a:rPr>
              <a:t>4. Ekim </a:t>
            </a:r>
            <a:r>
              <a:rPr lang="tr-TR" sz="1400" noProof="1">
                <a:solidFill>
                  <a:srgbClr val="000000"/>
                </a:solidFill>
                <a:latin typeface="+mn-lt"/>
              </a:rPr>
              <a:t>nöbetine alınan yembitkileri sayesinde işgücü bütün mevsimlere dağıtılır.</a:t>
            </a:r>
          </a:p>
          <a:p>
            <a:pPr marL="0" indent="0">
              <a:buFont typeface="Arial" pitchFamily="34" charset="0"/>
              <a:buNone/>
            </a:pPr>
            <a:endParaRPr lang="en-US" sz="1400" dirty="0">
              <a:latin typeface="+mn-lt"/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457200" y="3048888"/>
            <a:ext cx="8229600" cy="469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tr-TR" sz="1400" noProof="1" smtClean="0">
              <a:solidFill>
                <a:srgbClr val="FFFFFF"/>
              </a:solidFill>
              <a:latin typeface="+mn-lt"/>
            </a:endParaRPr>
          </a:p>
          <a:p>
            <a:pPr marL="0" indent="0">
              <a:buNone/>
            </a:pPr>
            <a:r>
              <a:rPr lang="tr-TR" sz="1400" noProof="1" smtClean="0">
                <a:solidFill>
                  <a:srgbClr val="FFFFFF"/>
                </a:solidFill>
                <a:latin typeface="+mn-lt"/>
              </a:rPr>
              <a:t>5. İşletmede </a:t>
            </a:r>
            <a:r>
              <a:rPr lang="tr-TR" sz="1400" noProof="1">
                <a:solidFill>
                  <a:srgbClr val="FFFFFF"/>
                </a:solidFill>
                <a:latin typeface="+mn-lt"/>
              </a:rPr>
              <a:t>uygun bir ekim nöbeti taprakta erozyonu (toprağın aşınıp taşınmasını=aşınımı) önler.</a:t>
            </a:r>
          </a:p>
          <a:p>
            <a:pPr marL="0" indent="0">
              <a:buFont typeface="Arial" pitchFamily="34" charset="0"/>
              <a:buNone/>
            </a:pPr>
            <a:endParaRPr lang="en-US" sz="14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457200" y="3554020"/>
            <a:ext cx="8229600" cy="5122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77800" indent="-177800">
              <a:buNone/>
            </a:pPr>
            <a:endParaRPr lang="tr-TR" sz="1400" noProof="1" smtClean="0">
              <a:solidFill>
                <a:srgbClr val="000000"/>
              </a:solidFill>
              <a:latin typeface="+mn-lt"/>
            </a:endParaRPr>
          </a:p>
          <a:p>
            <a:pPr marL="177800" indent="-177800">
              <a:buNone/>
            </a:pPr>
            <a:r>
              <a:rPr lang="tr-TR" sz="1400" noProof="1" smtClean="0">
                <a:solidFill>
                  <a:srgbClr val="000000"/>
                </a:solidFill>
                <a:latin typeface="+mn-lt"/>
              </a:rPr>
              <a:t>6. Aynı </a:t>
            </a:r>
            <a:r>
              <a:rPr lang="tr-TR" sz="1400" noProof="1">
                <a:solidFill>
                  <a:srgbClr val="000000"/>
                </a:solidFill>
                <a:latin typeface="+mn-lt"/>
              </a:rPr>
              <a:t>bitkilerin bir tarlada üst üste ekilmesi hastalık ve zararlıların çoğalmasına yol açar. Uygun bir ekim nöbeti bu zararın azalmasına, daha garantili bir ürün alınmasına yardım eder.</a:t>
            </a:r>
          </a:p>
          <a:p>
            <a:pPr marL="0" indent="0">
              <a:buFont typeface="Arial" pitchFamily="34" charset="0"/>
              <a:buNone/>
            </a:pPr>
            <a:endParaRPr lang="en-US" sz="1400" dirty="0">
              <a:latin typeface="+mn-lt"/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457200" y="4101961"/>
            <a:ext cx="8229600" cy="542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77800" indent="-177800">
              <a:buNone/>
            </a:pPr>
            <a:endParaRPr lang="tr-TR" sz="1400" noProof="1" smtClean="0">
              <a:solidFill>
                <a:srgbClr val="FFFFFF"/>
              </a:solidFill>
              <a:latin typeface="+mn-lt"/>
            </a:endParaRPr>
          </a:p>
          <a:p>
            <a:pPr marL="177800" indent="-177800">
              <a:buNone/>
            </a:pPr>
            <a:r>
              <a:rPr lang="tr-TR" sz="1400" noProof="1" smtClean="0">
                <a:solidFill>
                  <a:srgbClr val="FFFFFF"/>
                </a:solidFill>
                <a:latin typeface="+mn-lt"/>
              </a:rPr>
              <a:t>7. Ekim </a:t>
            </a:r>
            <a:r>
              <a:rPr lang="tr-TR" sz="1400" noProof="1">
                <a:solidFill>
                  <a:srgbClr val="FFFFFF"/>
                </a:solidFill>
                <a:latin typeface="+mn-lt"/>
              </a:rPr>
              <a:t>nöbeti sayesinde bir ürünün herhangi bir nedenle zarar görmesi halinde diğer ürünlerle zarar kapatılır.</a:t>
            </a:r>
          </a:p>
          <a:p>
            <a:pPr marL="0" indent="0">
              <a:buFont typeface="Arial" pitchFamily="34" charset="0"/>
              <a:buNone/>
            </a:pPr>
            <a:endParaRPr lang="en-US" sz="14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0" name="Shape 3"/>
          <p:cNvSpPr>
            <a:spLocks noGrp="1"/>
          </p:cNvSpPr>
          <p:nvPr>
            <p:ph type="ftr" sz="quarter" idx="11"/>
          </p:nvPr>
        </p:nvSpPr>
        <p:spPr bwMode="auto">
          <a:xfrm>
            <a:off x="3143250" y="4768454"/>
            <a:ext cx="2895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37295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Yem</a:t>
            </a:r>
            <a:r>
              <a:rPr lang="en-US" dirty="0" smtClean="0"/>
              <a:t> </a:t>
            </a:r>
            <a:r>
              <a:rPr lang="en-US" dirty="0" err="1" smtClean="0"/>
              <a:t>Bitkilerinin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00151"/>
            <a:ext cx="8375549" cy="339447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1)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Yem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Bitkilerinin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Hayvan</a:t>
            </a:r>
            <a:r>
              <a:rPr lang="en-US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Beslemedeki</a:t>
            </a:r>
            <a:r>
              <a:rPr lang="en-US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Önemi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2)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Yem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Bitkilerinin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008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Toprak</a:t>
            </a:r>
            <a:r>
              <a:rPr lang="en-US" dirty="0">
                <a:solidFill>
                  <a:srgbClr val="008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008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Korumadaki</a:t>
            </a:r>
            <a:r>
              <a:rPr lang="en-US" dirty="0">
                <a:solidFill>
                  <a:srgbClr val="008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Önemi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3)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Yem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Bitkilerinin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accent3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Toprak</a:t>
            </a:r>
            <a:r>
              <a:rPr lang="en-US" dirty="0">
                <a:solidFill>
                  <a:schemeClr val="accent3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accent3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Verimliliğine</a:t>
            </a:r>
            <a:r>
              <a:rPr lang="en-US" dirty="0">
                <a:solidFill>
                  <a:schemeClr val="accent3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Etkisi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4)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Yem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Bitkilerinin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8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Ekim</a:t>
            </a:r>
            <a:r>
              <a:rPr lang="en-US" dirty="0">
                <a:solidFill>
                  <a:srgbClr val="8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8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Nöbetindeki</a:t>
            </a:r>
            <a:r>
              <a:rPr lang="en-US" dirty="0">
                <a:solidFill>
                  <a:srgbClr val="8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Yeri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ve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Önemi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5)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Yem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Bitkilerinin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Yeşil</a:t>
            </a:r>
            <a:r>
              <a:rPr lang="en-US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Gübre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Olarak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Kullanımı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Yönünden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Önemi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Shape 3"/>
          <p:cNvSpPr>
            <a:spLocks noGrp="1"/>
          </p:cNvSpPr>
          <p:nvPr>
            <p:ph type="ftr" sz="quarter" idx="11"/>
          </p:nvPr>
        </p:nvSpPr>
        <p:spPr bwMode="auto">
          <a:xfrm>
            <a:off x="3143250" y="4768454"/>
            <a:ext cx="2895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202809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Türkiye</a:t>
            </a:r>
            <a:r>
              <a:rPr lang="tr-TR" dirty="0" smtClean="0"/>
              <a:t>’de Yem Bitkileri Tarımının Sorunları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Tarım</a:t>
            </a:r>
            <a:r>
              <a:rPr lang="en-US" dirty="0" smtClean="0"/>
              <a:t> </a:t>
            </a:r>
            <a:r>
              <a:rPr lang="en-US" dirty="0" err="1" smtClean="0"/>
              <a:t>işletmelerinin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arazilerin</a:t>
            </a:r>
            <a:r>
              <a:rPr lang="en-US" dirty="0" smtClean="0"/>
              <a:t> </a:t>
            </a:r>
            <a:r>
              <a:rPr lang="en-US" dirty="0" err="1" smtClean="0"/>
              <a:t>parçalı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Tohumluk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Değişik</a:t>
            </a:r>
            <a:r>
              <a:rPr lang="en-US" dirty="0" smtClean="0"/>
              <a:t> </a:t>
            </a:r>
            <a:r>
              <a:rPr lang="en-US" dirty="0" err="1" smtClean="0"/>
              <a:t>ekolojik</a:t>
            </a:r>
            <a:r>
              <a:rPr lang="en-US" dirty="0" smtClean="0"/>
              <a:t> </a:t>
            </a:r>
            <a:r>
              <a:rPr lang="en-US" dirty="0" err="1" smtClean="0"/>
              <a:t>bölgelere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verimli</a:t>
            </a:r>
            <a:r>
              <a:rPr lang="en-US" dirty="0" smtClean="0"/>
              <a:t> </a:t>
            </a:r>
            <a:r>
              <a:rPr lang="en-US" dirty="0" err="1" smtClean="0"/>
              <a:t>çeşitlerin</a:t>
            </a:r>
            <a:r>
              <a:rPr lang="en-US" dirty="0" smtClean="0"/>
              <a:t> </a:t>
            </a:r>
            <a:r>
              <a:rPr lang="en-US" dirty="0" err="1" smtClean="0"/>
              <a:t>ıslah</a:t>
            </a:r>
            <a:r>
              <a:rPr lang="en-US" dirty="0" smtClean="0"/>
              <a:t> </a:t>
            </a:r>
            <a:r>
              <a:rPr lang="en-US" dirty="0" err="1" smtClean="0"/>
              <a:t>edilip</a:t>
            </a:r>
            <a:r>
              <a:rPr lang="en-US" dirty="0" smtClean="0"/>
              <a:t> </a:t>
            </a:r>
            <a:r>
              <a:rPr lang="en-US" dirty="0" err="1" smtClean="0"/>
              <a:t>geliştirilmemiş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Yem</a:t>
            </a:r>
            <a:r>
              <a:rPr lang="en-US" dirty="0" smtClean="0"/>
              <a:t> </a:t>
            </a:r>
            <a:r>
              <a:rPr lang="en-US" dirty="0" err="1" smtClean="0"/>
              <a:t>bitkilerinin</a:t>
            </a:r>
            <a:r>
              <a:rPr lang="en-US" dirty="0" smtClean="0"/>
              <a:t> </a:t>
            </a:r>
            <a:r>
              <a:rPr lang="en-US" dirty="0" err="1" smtClean="0"/>
              <a:t>hayvan</a:t>
            </a:r>
            <a:r>
              <a:rPr lang="en-US" dirty="0" smtClean="0"/>
              <a:t> </a:t>
            </a:r>
            <a:r>
              <a:rPr lang="en-US" dirty="0" err="1" smtClean="0"/>
              <a:t>beslemedeki</a:t>
            </a:r>
            <a:r>
              <a:rPr lang="en-US" dirty="0" smtClean="0"/>
              <a:t> </a:t>
            </a:r>
            <a:r>
              <a:rPr lang="en-US" dirty="0" err="1" smtClean="0"/>
              <a:t>önemlerinin</a:t>
            </a:r>
            <a:r>
              <a:rPr lang="en-US" dirty="0" smtClean="0"/>
              <a:t> </a:t>
            </a:r>
            <a:r>
              <a:rPr lang="en-US" dirty="0" err="1" smtClean="0"/>
              <a:t>yeterince</a:t>
            </a:r>
            <a:r>
              <a:rPr lang="en-US" dirty="0" smtClean="0"/>
              <a:t> </a:t>
            </a:r>
            <a:r>
              <a:rPr lang="en-US" dirty="0" err="1" smtClean="0"/>
              <a:t>bilinmiyor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Hayvansal</a:t>
            </a:r>
            <a:r>
              <a:rPr lang="en-US" dirty="0" smtClean="0"/>
              <a:t> </a:t>
            </a:r>
            <a:r>
              <a:rPr lang="en-US" dirty="0" err="1" smtClean="0"/>
              <a:t>ürünlerin</a:t>
            </a:r>
            <a:r>
              <a:rPr lang="en-US" dirty="0" smtClean="0"/>
              <a:t> </a:t>
            </a:r>
            <a:r>
              <a:rPr lang="en-US" dirty="0" err="1" smtClean="0"/>
              <a:t>işlenme</a:t>
            </a:r>
            <a:r>
              <a:rPr lang="en-US" dirty="0" smtClean="0"/>
              <a:t>, </a:t>
            </a:r>
            <a:r>
              <a:rPr lang="en-US" dirty="0" err="1" smtClean="0"/>
              <a:t>satış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dağıtımında</a:t>
            </a:r>
            <a:r>
              <a:rPr lang="en-US" dirty="0" smtClean="0"/>
              <a:t> </a:t>
            </a:r>
            <a:r>
              <a:rPr lang="en-US" dirty="0" err="1" smtClean="0"/>
              <a:t>yaşanan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r>
              <a:rPr lang="en-US" dirty="0" smtClean="0"/>
              <a:t>,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YEM KÜLTÜRÜNÜN İLKELERİ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37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50" y="699542"/>
            <a:ext cx="8229600" cy="3888432"/>
          </a:xfrm>
        </p:spPr>
        <p:txBody>
          <a:bodyPr/>
          <a:lstStyle/>
          <a:p>
            <a:pPr marL="457200" indent="-457200">
              <a:buFont typeface="+mj-lt"/>
              <a:buAutoNum type="arabicPeriod" startAt="6"/>
            </a:pPr>
            <a:r>
              <a:rPr lang="en-US" dirty="0" err="1" smtClean="0"/>
              <a:t>Yem</a:t>
            </a:r>
            <a:r>
              <a:rPr lang="en-US" dirty="0" smtClean="0"/>
              <a:t> </a:t>
            </a:r>
            <a:r>
              <a:rPr lang="en-US" dirty="0" err="1"/>
              <a:t>bitkilerinin</a:t>
            </a:r>
            <a:r>
              <a:rPr lang="en-US" dirty="0"/>
              <a:t> </a:t>
            </a:r>
            <a:r>
              <a:rPr lang="en-US" dirty="0" err="1"/>
              <a:t>toprak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koruma</a:t>
            </a:r>
            <a:r>
              <a:rPr lang="en-US" dirty="0"/>
              <a:t>, </a:t>
            </a:r>
            <a:r>
              <a:rPr lang="en-US" dirty="0" err="1"/>
              <a:t>tarımda</a:t>
            </a:r>
            <a:r>
              <a:rPr lang="en-US" dirty="0"/>
              <a:t> </a:t>
            </a:r>
            <a:r>
              <a:rPr lang="en-US" dirty="0" err="1"/>
              <a:t>verimliliğin</a:t>
            </a:r>
            <a:r>
              <a:rPr lang="en-US" dirty="0"/>
              <a:t> </a:t>
            </a:r>
            <a:r>
              <a:rPr lang="en-US" dirty="0" err="1"/>
              <a:t>artırılması</a:t>
            </a:r>
            <a:r>
              <a:rPr lang="en-US" dirty="0"/>
              <a:t>, </a:t>
            </a:r>
            <a:r>
              <a:rPr lang="en-US" dirty="0" err="1"/>
              <a:t>hastalık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zararlıların</a:t>
            </a:r>
            <a:r>
              <a:rPr lang="en-US" dirty="0"/>
              <a:t> </a:t>
            </a:r>
            <a:r>
              <a:rPr lang="en-US" dirty="0" err="1"/>
              <a:t>yaygınlaşması</a:t>
            </a:r>
            <a:r>
              <a:rPr lang="en-US" dirty="0"/>
              <a:t> </a:t>
            </a:r>
            <a:r>
              <a:rPr lang="en-US" dirty="0" err="1"/>
              <a:t>engellemesi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yararının</a:t>
            </a:r>
            <a:r>
              <a:rPr lang="en-US" dirty="0"/>
              <a:t> tam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bilinmemesi</a:t>
            </a:r>
            <a:r>
              <a:rPr lang="en-US" dirty="0" smtClean="0"/>
              <a:t>,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US" dirty="0" err="1" smtClean="0"/>
              <a:t>Yem</a:t>
            </a:r>
            <a:r>
              <a:rPr lang="en-US" dirty="0" smtClean="0"/>
              <a:t> </a:t>
            </a:r>
            <a:r>
              <a:rPr lang="en-US" dirty="0" err="1" smtClean="0"/>
              <a:t>bitkileri</a:t>
            </a:r>
            <a:r>
              <a:rPr lang="en-US" dirty="0" smtClean="0"/>
              <a:t> </a:t>
            </a:r>
            <a:r>
              <a:rPr lang="en-US" dirty="0" err="1" smtClean="0"/>
              <a:t>tarımında</a:t>
            </a:r>
            <a:r>
              <a:rPr lang="en-US" dirty="0" smtClean="0"/>
              <a:t> </a:t>
            </a:r>
            <a:r>
              <a:rPr lang="en-US" dirty="0" err="1" smtClean="0"/>
              <a:t>ekim</a:t>
            </a:r>
            <a:r>
              <a:rPr lang="en-US" dirty="0" smtClean="0"/>
              <a:t>, </a:t>
            </a:r>
            <a:r>
              <a:rPr lang="en-US" dirty="0" err="1" smtClean="0"/>
              <a:t>bakım</a:t>
            </a:r>
            <a:r>
              <a:rPr lang="en-US" dirty="0" smtClean="0"/>
              <a:t>, </a:t>
            </a:r>
            <a:r>
              <a:rPr lang="en-US" dirty="0" err="1" smtClean="0"/>
              <a:t>hasat</a:t>
            </a:r>
            <a:r>
              <a:rPr lang="en-US" dirty="0" smtClean="0"/>
              <a:t>, </a:t>
            </a:r>
            <a:r>
              <a:rPr lang="en-US" dirty="0" err="1" smtClean="0"/>
              <a:t>harman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işlemlerin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bilinmemesi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işlemleri</a:t>
            </a:r>
            <a:r>
              <a:rPr lang="en-US" dirty="0" smtClean="0"/>
              <a:t> </a:t>
            </a:r>
            <a:r>
              <a:rPr lang="en-US" dirty="0" err="1" smtClean="0"/>
              <a:t>gerçekleştirmek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alet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ekipmanların</a:t>
            </a:r>
            <a:r>
              <a:rPr lang="en-US" dirty="0" smtClean="0"/>
              <a:t> </a:t>
            </a:r>
            <a:r>
              <a:rPr lang="en-US" dirty="0" err="1" smtClean="0"/>
              <a:t>yetersiz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,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US" dirty="0" err="1" smtClean="0"/>
              <a:t>Başlangıç</a:t>
            </a:r>
            <a:r>
              <a:rPr lang="en-US" dirty="0" smtClean="0"/>
              <a:t> </a:t>
            </a:r>
            <a:r>
              <a:rPr lang="en-US" dirty="0" err="1" smtClean="0"/>
              <a:t>giderlerinin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tarım</a:t>
            </a:r>
            <a:r>
              <a:rPr lang="en-US" dirty="0" smtClean="0"/>
              <a:t> </a:t>
            </a:r>
            <a:r>
              <a:rPr lang="en-US" dirty="0" err="1" smtClean="0"/>
              <a:t>ürünlerine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,</a:t>
            </a: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YEM KÜLTÜRÜNÜN İLKELERİ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142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58"/>
            <a:ext cx="8229600" cy="3751065"/>
          </a:xfrm>
        </p:spPr>
        <p:txBody>
          <a:bodyPr/>
          <a:lstStyle/>
          <a:p>
            <a:pPr marL="457200" indent="-457200">
              <a:buFont typeface="+mj-lt"/>
              <a:buAutoNum type="arabicPeriod" startAt="6"/>
            </a:pPr>
            <a:endParaRPr lang="en-US" dirty="0"/>
          </a:p>
          <a:p>
            <a:pPr marL="457200" indent="-457200">
              <a:buFont typeface="+mj-lt"/>
              <a:buAutoNum type="arabicPeriod" startAt="9"/>
            </a:pPr>
            <a:r>
              <a:rPr lang="en-US" dirty="0" err="1"/>
              <a:t>Yem</a:t>
            </a:r>
            <a:r>
              <a:rPr lang="en-US" dirty="0"/>
              <a:t> </a:t>
            </a:r>
            <a:r>
              <a:rPr lang="en-US" dirty="0" err="1"/>
              <a:t>bitkileri</a:t>
            </a:r>
            <a:r>
              <a:rPr lang="en-US" dirty="0"/>
              <a:t> </a:t>
            </a:r>
            <a:r>
              <a:rPr lang="en-US" dirty="0" err="1"/>
              <a:t>ürünün</a:t>
            </a:r>
            <a:r>
              <a:rPr lang="en-US" dirty="0"/>
              <a:t> </a:t>
            </a:r>
            <a:r>
              <a:rPr lang="en-US" dirty="0" err="1"/>
              <a:t>paraya</a:t>
            </a:r>
            <a:r>
              <a:rPr lang="en-US" dirty="0"/>
              <a:t> </a:t>
            </a:r>
            <a:r>
              <a:rPr lang="en-US" dirty="0" err="1"/>
              <a:t>dönüşmesi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zaman </a:t>
            </a:r>
            <a:r>
              <a:rPr lang="en-US" dirty="0" err="1"/>
              <a:t>almaktadır</a:t>
            </a:r>
            <a:r>
              <a:rPr lang="en-US" dirty="0"/>
              <a:t>,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en-US" dirty="0" err="1"/>
              <a:t>Yem</a:t>
            </a:r>
            <a:r>
              <a:rPr lang="en-US" dirty="0"/>
              <a:t> </a:t>
            </a:r>
            <a:r>
              <a:rPr lang="en-US" dirty="0" err="1"/>
              <a:t>bitkileri</a:t>
            </a:r>
            <a:r>
              <a:rPr lang="en-US" dirty="0"/>
              <a:t> </a:t>
            </a:r>
            <a:r>
              <a:rPr lang="en-US" dirty="0" err="1"/>
              <a:t>ürünlerinin</a:t>
            </a:r>
            <a:r>
              <a:rPr lang="en-US" dirty="0"/>
              <a:t> </a:t>
            </a:r>
            <a:r>
              <a:rPr lang="en-US" dirty="0" err="1"/>
              <a:t>satışı</a:t>
            </a:r>
            <a:r>
              <a:rPr lang="en-US" dirty="0"/>
              <a:t>, </a:t>
            </a:r>
            <a:r>
              <a:rPr lang="en-US" dirty="0" err="1"/>
              <a:t>depolama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korunması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kaplamakta</a:t>
            </a:r>
            <a:r>
              <a:rPr lang="en-US" dirty="0"/>
              <a:t>,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en-US" dirty="0" err="1"/>
              <a:t>Yüzyıllardır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alışkanlıklar</a:t>
            </a:r>
            <a:endParaRPr lang="en-US" dirty="0"/>
          </a:p>
          <a:p>
            <a:pPr marL="457200" indent="-457200">
              <a:buFont typeface="+mj-lt"/>
              <a:buAutoNum type="arabicPeriod" startAt="9"/>
            </a:pP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YEM KÜLTÜRÜNÜN İLKELERİ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206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384</Words>
  <Application>Microsoft Macintosh PowerPoint</Application>
  <PresentationFormat>On-screen Show (16:9)</PresentationFormat>
  <Paragraphs>44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Arial</vt:lpstr>
      <vt:lpstr>Office Theme</vt:lpstr>
      <vt:lpstr>Custom Design</vt:lpstr>
      <vt:lpstr>YEM KÜLTÜRÜNÜN İLKELERİ</vt:lpstr>
      <vt:lpstr>Yem Bitkilerinin Ekim Nöbetindeki Faydaları</vt:lpstr>
      <vt:lpstr>Yem Bitkilerinin Ekim Nöbetindeki Faydaları</vt:lpstr>
      <vt:lpstr>Yem Bitkilerinin Önemi</vt:lpstr>
      <vt:lpstr>Türkiye’de Yem Bitkileri Tarımının Sorunları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KÜLTÜRÜNÜN İLKELERİ</dc:title>
  <dc:creator>Microsoft Office User</dc:creator>
  <cp:lastModifiedBy>Cengiz Sancak</cp:lastModifiedBy>
  <cp:revision>25</cp:revision>
  <dcterms:created xsi:type="dcterms:W3CDTF">2015-10-19T14:04:59Z</dcterms:created>
  <dcterms:modified xsi:type="dcterms:W3CDTF">2017-11-24T13:02:27Z</dcterms:modified>
</cp:coreProperties>
</file>