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0"/>
  </p:notesMasterIdLst>
  <p:handoutMasterIdLst>
    <p:handoutMasterId r:id="rId11"/>
  </p:handoutMasterIdLst>
  <p:sldIdLst>
    <p:sldId id="256" r:id="rId3"/>
    <p:sldId id="307" r:id="rId4"/>
    <p:sldId id="317" r:id="rId5"/>
    <p:sldId id="318" r:id="rId6"/>
    <p:sldId id="355" r:id="rId7"/>
    <p:sldId id="356" r:id="rId8"/>
    <p:sldId id="357" r:id="rId9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Bitkilerinin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 </a:t>
            </a:r>
            <a:r>
              <a:rPr lang="en-US" dirty="0" err="1" smtClean="0"/>
              <a:t>Nöbetindeki</a:t>
            </a:r>
            <a:r>
              <a:rPr lang="en-US" dirty="0" smtClean="0"/>
              <a:t> </a:t>
            </a:r>
            <a:r>
              <a:rPr lang="en-US" dirty="0" err="1" smtClean="0"/>
              <a:t>Faydaları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06373"/>
          </a:xfrm>
        </p:spPr>
        <p:txBody>
          <a:bodyPr/>
          <a:lstStyle/>
          <a:p>
            <a:r>
              <a:rPr lang="en-US" sz="2400" dirty="0" err="1" smtClean="0"/>
              <a:t>Yem</a:t>
            </a:r>
            <a:r>
              <a:rPr lang="en-US" sz="2400" dirty="0" smtClean="0"/>
              <a:t> </a:t>
            </a:r>
            <a:r>
              <a:rPr lang="en-US" sz="2400" dirty="0" err="1" smtClean="0"/>
              <a:t>Bitkilerinin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Ekim</a:t>
            </a:r>
            <a:r>
              <a:rPr lang="en-US" sz="2400" dirty="0" smtClean="0"/>
              <a:t> </a:t>
            </a:r>
            <a:r>
              <a:rPr lang="en-US" sz="2400" dirty="0" err="1" smtClean="0"/>
              <a:t>Nöbetindeki</a:t>
            </a:r>
            <a:r>
              <a:rPr lang="en-US" sz="2400" dirty="0" smtClean="0"/>
              <a:t> </a:t>
            </a:r>
            <a:r>
              <a:rPr lang="en-US" sz="2400" dirty="0" err="1" smtClean="0"/>
              <a:t>Faydaları</a:t>
            </a:r>
            <a:endParaRPr lang="en-US" sz="24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834805"/>
            <a:ext cx="8229600" cy="5565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endParaRPr lang="tr-TR" sz="1400" noProof="1" smtClean="0">
              <a:solidFill>
                <a:srgbClr val="FFFFFF"/>
              </a:solidFill>
              <a:latin typeface="+mn-lt"/>
            </a:endParaRPr>
          </a:p>
          <a:p>
            <a:pPr marL="177800" indent="-177800">
              <a:buNone/>
            </a:pPr>
            <a:r>
              <a:rPr lang="tr-TR" sz="1400" noProof="1" smtClean="0">
                <a:solidFill>
                  <a:srgbClr val="FFFFFF"/>
                </a:solidFill>
                <a:latin typeface="+mn-lt"/>
              </a:rPr>
              <a:t>1. Baklagillerin </a:t>
            </a:r>
            <a:r>
              <a:rPr lang="tr-TR" sz="1400" noProof="1">
                <a:solidFill>
                  <a:srgbClr val="FFFFFF"/>
                </a:solidFill>
                <a:latin typeface="+mn-lt"/>
              </a:rPr>
              <a:t>köklerinde bulunan yumrucuklarda (Nodozite) yaşayan yumrucuk bakterileri (</a:t>
            </a:r>
            <a:r>
              <a:rPr lang="tr-TR" sz="1400" i="1" noProof="1">
                <a:solidFill>
                  <a:srgbClr val="FFFFFF"/>
                </a:solidFill>
                <a:latin typeface="+mn-lt"/>
              </a:rPr>
              <a:t>Rhizobium</a:t>
            </a:r>
            <a:r>
              <a:rPr lang="tr-TR" sz="1400" noProof="1">
                <a:solidFill>
                  <a:srgbClr val="FFFFFF"/>
                </a:solidFill>
                <a:latin typeface="+mn-lt"/>
              </a:rPr>
              <a:t> sp.) havanın serbest azotunu toprağa bağlarlar.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1427017"/>
            <a:ext cx="8229600" cy="5433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r>
              <a:rPr lang="tr-TR" sz="1400" noProof="1" smtClean="0">
                <a:solidFill>
                  <a:srgbClr val="000000"/>
                </a:solidFill>
                <a:latin typeface="+mn-lt"/>
              </a:rPr>
              <a:t>2. Baklagil </a:t>
            </a:r>
            <a:r>
              <a:rPr lang="tr-TR" sz="1400" noProof="1">
                <a:solidFill>
                  <a:srgbClr val="000000"/>
                </a:solidFill>
                <a:latin typeface="+mn-lt"/>
              </a:rPr>
              <a:t>ve buğdaygil yembitkileri yetiştirildikleri toprakta bol miktarda kök artığı bırakarak, toprağın organik maddece zenginleşmesini sağlarlar.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latin typeface="+mn-lt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2006063"/>
            <a:ext cx="8229600" cy="50513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endParaRPr lang="tr-TR" sz="1400" noProof="1" smtClean="0">
              <a:solidFill>
                <a:srgbClr val="FFFFFF"/>
              </a:solidFill>
              <a:latin typeface="+mn-lt"/>
            </a:endParaRPr>
          </a:p>
          <a:p>
            <a:pPr marL="177800" indent="-177800">
              <a:buNone/>
            </a:pPr>
            <a:r>
              <a:rPr lang="tr-TR" sz="1400" noProof="1" smtClean="0">
                <a:solidFill>
                  <a:srgbClr val="FFFFFF"/>
                </a:solidFill>
                <a:latin typeface="+mn-lt"/>
              </a:rPr>
              <a:t>3. Baklagil </a:t>
            </a:r>
            <a:r>
              <a:rPr lang="tr-TR" sz="1400" noProof="1">
                <a:solidFill>
                  <a:srgbClr val="FFFFFF"/>
                </a:solidFill>
                <a:latin typeface="+mn-lt"/>
              </a:rPr>
              <a:t>ve buğdaygil yembitkilerinin ekim nöbetine alınması toprağın çeşitli katmanlarından faydalanılmasını sağlar.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2546870"/>
            <a:ext cx="8229600" cy="46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sz="1400" noProof="1" smtClean="0">
              <a:solidFill>
                <a:srgbClr val="000000"/>
              </a:solidFill>
              <a:latin typeface="+mn-lt"/>
            </a:endParaRPr>
          </a:p>
          <a:p>
            <a:pPr marL="0" indent="0">
              <a:buNone/>
            </a:pPr>
            <a:r>
              <a:rPr lang="tr-TR" sz="1400" noProof="1" smtClean="0">
                <a:solidFill>
                  <a:srgbClr val="000000"/>
                </a:solidFill>
                <a:latin typeface="+mn-lt"/>
              </a:rPr>
              <a:t>4. Ekim </a:t>
            </a:r>
            <a:r>
              <a:rPr lang="tr-TR" sz="1400" noProof="1">
                <a:solidFill>
                  <a:srgbClr val="000000"/>
                </a:solidFill>
                <a:latin typeface="+mn-lt"/>
              </a:rPr>
              <a:t>nöbetine alınan yembitkileri sayesinde işgücü bütün mevsimlere dağıtılır.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latin typeface="+mn-lt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457200" y="3048888"/>
            <a:ext cx="8229600" cy="46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sz="1400" noProof="1" smtClean="0">
              <a:solidFill>
                <a:srgbClr val="FFFFFF"/>
              </a:solidFill>
              <a:latin typeface="+mn-lt"/>
            </a:endParaRPr>
          </a:p>
          <a:p>
            <a:pPr marL="0" indent="0">
              <a:buNone/>
            </a:pPr>
            <a:r>
              <a:rPr lang="tr-TR" sz="1400" noProof="1" smtClean="0">
                <a:solidFill>
                  <a:srgbClr val="FFFFFF"/>
                </a:solidFill>
                <a:latin typeface="+mn-lt"/>
              </a:rPr>
              <a:t>5. İşletmede </a:t>
            </a:r>
            <a:r>
              <a:rPr lang="tr-TR" sz="1400" noProof="1">
                <a:solidFill>
                  <a:srgbClr val="FFFFFF"/>
                </a:solidFill>
                <a:latin typeface="+mn-lt"/>
              </a:rPr>
              <a:t>uygun bir ekim nöbeti taprakta erozyonu (toprağın aşınıp taşınmasını=aşınımı) önler.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57200" y="3554020"/>
            <a:ext cx="8229600" cy="5122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endParaRPr lang="tr-TR" sz="1400" noProof="1" smtClean="0">
              <a:solidFill>
                <a:srgbClr val="000000"/>
              </a:solidFill>
              <a:latin typeface="+mn-lt"/>
            </a:endParaRPr>
          </a:p>
          <a:p>
            <a:pPr marL="177800" indent="-177800">
              <a:buNone/>
            </a:pPr>
            <a:r>
              <a:rPr lang="tr-TR" sz="1400" noProof="1" smtClean="0">
                <a:solidFill>
                  <a:srgbClr val="000000"/>
                </a:solidFill>
                <a:latin typeface="+mn-lt"/>
              </a:rPr>
              <a:t>6. Aynı </a:t>
            </a:r>
            <a:r>
              <a:rPr lang="tr-TR" sz="1400" noProof="1">
                <a:solidFill>
                  <a:srgbClr val="000000"/>
                </a:solidFill>
                <a:latin typeface="+mn-lt"/>
              </a:rPr>
              <a:t>bitkilerin bir tarlada üst üste ekilmesi hastalık ve zararlıların çoğalmasına yol açar. Uygun bir ekim nöbeti bu zararın azalmasına, daha garantili bir ürün alınmasına yardım eder.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latin typeface="+mn-lt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4101961"/>
            <a:ext cx="8229600" cy="5429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endParaRPr lang="tr-TR" sz="1400" noProof="1" smtClean="0">
              <a:solidFill>
                <a:srgbClr val="FFFFFF"/>
              </a:solidFill>
              <a:latin typeface="+mn-lt"/>
            </a:endParaRPr>
          </a:p>
          <a:p>
            <a:pPr marL="177800" indent="-177800">
              <a:buNone/>
            </a:pPr>
            <a:r>
              <a:rPr lang="tr-TR" sz="1400" noProof="1" smtClean="0">
                <a:solidFill>
                  <a:srgbClr val="FFFFFF"/>
                </a:solidFill>
                <a:latin typeface="+mn-lt"/>
              </a:rPr>
              <a:t>7. Ekim </a:t>
            </a:r>
            <a:r>
              <a:rPr lang="tr-TR" sz="1400" noProof="1">
                <a:solidFill>
                  <a:srgbClr val="FFFFFF"/>
                </a:solidFill>
                <a:latin typeface="+mn-lt"/>
              </a:rPr>
              <a:t>nöbeti sayesinde bir ürünün herhangi bir nedenle zarar görmesi halinde diğer ürünlerle zarar kapatılır.</a:t>
            </a:r>
          </a:p>
          <a:p>
            <a:pPr marL="0" indent="0">
              <a:buFont typeface="Arial" pitchFamily="34" charset="0"/>
              <a:buNone/>
            </a:pPr>
            <a:endParaRPr lang="en-US" sz="14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37295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Bitkilerinin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00151"/>
            <a:ext cx="8375549" cy="339447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1)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Hayvan</a:t>
            </a:r>
            <a:r>
              <a:rPr lang="en-US" dirty="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Beslemedeki</a:t>
            </a:r>
            <a:r>
              <a:rPr lang="en-US" dirty="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Önemi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2)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8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Toprak</a:t>
            </a:r>
            <a:r>
              <a:rPr lang="en-US" dirty="0">
                <a:solidFill>
                  <a:srgbClr val="008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008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Korumadaki</a:t>
            </a:r>
            <a:r>
              <a:rPr lang="en-US" dirty="0">
                <a:solidFill>
                  <a:srgbClr val="008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Önemi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3)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Toprak</a:t>
            </a:r>
            <a:r>
              <a:rPr lang="en-US" dirty="0">
                <a:solidFill>
                  <a:schemeClr val="accent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Verimliliğine</a:t>
            </a:r>
            <a:r>
              <a:rPr lang="en-US" dirty="0">
                <a:solidFill>
                  <a:schemeClr val="accent3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Etkisi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4)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Ekim</a:t>
            </a:r>
            <a:r>
              <a:rPr lang="en-US" dirty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Nöbetindeki</a:t>
            </a:r>
            <a:r>
              <a:rPr lang="en-US" dirty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Yeri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ve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Önemi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5)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Yem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Bitkilerinin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Yeşil</a:t>
            </a:r>
            <a:r>
              <a:rPr lang="en-US" dirty="0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rgbClr val="FF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Gübre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Olarak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Kullanımı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Yönünden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Önemi</a:t>
            </a:r>
            <a:endParaRPr lang="en-US" dirty="0">
              <a:solidFill>
                <a:schemeClr val="bg1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02809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Türkiye</a:t>
            </a:r>
            <a:r>
              <a:rPr lang="tr-TR" dirty="0" smtClean="0"/>
              <a:t>’de Yem Bitkileri Tarımının Sorunları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Tarım</a:t>
            </a:r>
            <a:r>
              <a:rPr lang="en-US" dirty="0" smtClean="0"/>
              <a:t> </a:t>
            </a:r>
            <a:r>
              <a:rPr lang="en-US" dirty="0" err="1" smtClean="0"/>
              <a:t>işletmelerinin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arazilerin</a:t>
            </a:r>
            <a:r>
              <a:rPr lang="en-US" dirty="0" smtClean="0"/>
              <a:t> </a:t>
            </a:r>
            <a:r>
              <a:rPr lang="en-US" dirty="0" err="1" smtClean="0"/>
              <a:t>parçalı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Tohumluk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Değişik</a:t>
            </a:r>
            <a:r>
              <a:rPr lang="en-US" dirty="0" smtClean="0"/>
              <a:t> </a:t>
            </a:r>
            <a:r>
              <a:rPr lang="en-US" dirty="0" err="1" smtClean="0"/>
              <a:t>ekolojik</a:t>
            </a:r>
            <a:r>
              <a:rPr lang="en-US" dirty="0" smtClean="0"/>
              <a:t> </a:t>
            </a:r>
            <a:r>
              <a:rPr lang="en-US" dirty="0" err="1" smtClean="0"/>
              <a:t>bölgelere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verimli</a:t>
            </a:r>
            <a:r>
              <a:rPr lang="en-US" dirty="0" smtClean="0"/>
              <a:t> </a:t>
            </a:r>
            <a:r>
              <a:rPr lang="en-US" dirty="0" err="1" smtClean="0"/>
              <a:t>çeşitlerin</a:t>
            </a:r>
            <a:r>
              <a:rPr lang="en-US" dirty="0" smtClean="0"/>
              <a:t> </a:t>
            </a:r>
            <a:r>
              <a:rPr lang="en-US" dirty="0" err="1" smtClean="0"/>
              <a:t>ıslah</a:t>
            </a:r>
            <a:r>
              <a:rPr lang="en-US" dirty="0" smtClean="0"/>
              <a:t> </a:t>
            </a:r>
            <a:r>
              <a:rPr lang="en-US" dirty="0" err="1" smtClean="0"/>
              <a:t>edilip</a:t>
            </a:r>
            <a:r>
              <a:rPr lang="en-US" dirty="0" smtClean="0"/>
              <a:t> </a:t>
            </a:r>
            <a:r>
              <a:rPr lang="en-US" dirty="0" err="1" smtClean="0"/>
              <a:t>geliştirilmemiş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bitkilerinin</a:t>
            </a:r>
            <a:r>
              <a:rPr lang="en-US" dirty="0" smtClean="0"/>
              <a:t> </a:t>
            </a:r>
            <a:r>
              <a:rPr lang="en-US" dirty="0" err="1" smtClean="0"/>
              <a:t>hayvan</a:t>
            </a:r>
            <a:r>
              <a:rPr lang="en-US" dirty="0" smtClean="0"/>
              <a:t> </a:t>
            </a:r>
            <a:r>
              <a:rPr lang="en-US" dirty="0" err="1" smtClean="0"/>
              <a:t>beslemedeki</a:t>
            </a:r>
            <a:r>
              <a:rPr lang="en-US" dirty="0" smtClean="0"/>
              <a:t> </a:t>
            </a:r>
            <a:r>
              <a:rPr lang="en-US" dirty="0" err="1" smtClean="0"/>
              <a:t>önemlerinin</a:t>
            </a:r>
            <a:r>
              <a:rPr lang="en-US" dirty="0" smtClean="0"/>
              <a:t> </a:t>
            </a:r>
            <a:r>
              <a:rPr lang="en-US" dirty="0" err="1" smtClean="0"/>
              <a:t>yeterince</a:t>
            </a:r>
            <a:r>
              <a:rPr lang="en-US" dirty="0" smtClean="0"/>
              <a:t> </a:t>
            </a:r>
            <a:r>
              <a:rPr lang="en-US" dirty="0" err="1" smtClean="0"/>
              <a:t>bilinmiyor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Hayvansal</a:t>
            </a:r>
            <a:r>
              <a:rPr lang="en-US" dirty="0" smtClean="0"/>
              <a:t> </a:t>
            </a:r>
            <a:r>
              <a:rPr lang="en-US" dirty="0" err="1" smtClean="0"/>
              <a:t>ürünlerin</a:t>
            </a:r>
            <a:r>
              <a:rPr lang="en-US" dirty="0" smtClean="0"/>
              <a:t> </a:t>
            </a:r>
            <a:r>
              <a:rPr lang="en-US" dirty="0" err="1" smtClean="0"/>
              <a:t>işlenme</a:t>
            </a:r>
            <a:r>
              <a:rPr lang="en-US" dirty="0" smtClean="0"/>
              <a:t>, </a:t>
            </a:r>
            <a:r>
              <a:rPr lang="en-US" dirty="0" err="1" smtClean="0"/>
              <a:t>satış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dağıtımında</a:t>
            </a:r>
            <a:r>
              <a:rPr lang="en-US" dirty="0" smtClean="0"/>
              <a:t> </a:t>
            </a:r>
            <a:r>
              <a:rPr lang="en-US" dirty="0" err="1" smtClean="0"/>
              <a:t>yaşanan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,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37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699542"/>
            <a:ext cx="8229600" cy="3888432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/>
              <a:t>bitkilerinin</a:t>
            </a:r>
            <a:r>
              <a:rPr lang="en-US" dirty="0"/>
              <a:t> </a:t>
            </a:r>
            <a:r>
              <a:rPr lang="en-US" dirty="0" err="1"/>
              <a:t>toprak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, </a:t>
            </a:r>
            <a:r>
              <a:rPr lang="en-US" dirty="0" err="1"/>
              <a:t>tarımda</a:t>
            </a:r>
            <a:r>
              <a:rPr lang="en-US" dirty="0"/>
              <a:t> </a:t>
            </a:r>
            <a:r>
              <a:rPr lang="en-US" dirty="0" err="1"/>
              <a:t>verimliliğin</a:t>
            </a:r>
            <a:r>
              <a:rPr lang="en-US" dirty="0"/>
              <a:t> </a:t>
            </a:r>
            <a:r>
              <a:rPr lang="en-US" dirty="0" err="1"/>
              <a:t>artırılması</a:t>
            </a:r>
            <a:r>
              <a:rPr lang="en-US" dirty="0"/>
              <a:t>, </a:t>
            </a:r>
            <a:r>
              <a:rPr lang="en-US" dirty="0" err="1"/>
              <a:t>hastalık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zararlıların</a:t>
            </a:r>
            <a:r>
              <a:rPr lang="en-US" dirty="0"/>
              <a:t> </a:t>
            </a:r>
            <a:r>
              <a:rPr lang="en-US" dirty="0" err="1"/>
              <a:t>yaygınlaşması</a:t>
            </a:r>
            <a:r>
              <a:rPr lang="en-US" dirty="0"/>
              <a:t> </a:t>
            </a:r>
            <a:r>
              <a:rPr lang="en-US" dirty="0" err="1"/>
              <a:t>engellemesi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yararının</a:t>
            </a:r>
            <a:r>
              <a:rPr lang="en-US" dirty="0"/>
              <a:t> tam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bilinmemesi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 </a:t>
            </a:r>
            <a:r>
              <a:rPr lang="en-US" dirty="0" err="1" smtClean="0"/>
              <a:t>tarımında</a:t>
            </a:r>
            <a:r>
              <a:rPr lang="en-US" dirty="0" smtClean="0"/>
              <a:t> </a:t>
            </a:r>
            <a:r>
              <a:rPr lang="en-US" dirty="0" err="1" smtClean="0"/>
              <a:t>ekim</a:t>
            </a:r>
            <a:r>
              <a:rPr lang="en-US" dirty="0" smtClean="0"/>
              <a:t>, </a:t>
            </a:r>
            <a:r>
              <a:rPr lang="en-US" dirty="0" err="1" smtClean="0"/>
              <a:t>bakım</a:t>
            </a:r>
            <a:r>
              <a:rPr lang="en-US" dirty="0" smtClean="0"/>
              <a:t>, </a:t>
            </a:r>
            <a:r>
              <a:rPr lang="en-US" dirty="0" err="1" smtClean="0"/>
              <a:t>hasat</a:t>
            </a:r>
            <a:r>
              <a:rPr lang="en-US" dirty="0" smtClean="0"/>
              <a:t>, </a:t>
            </a:r>
            <a:r>
              <a:rPr lang="en-US" dirty="0" err="1" smtClean="0"/>
              <a:t>harman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işlemlerin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bilinmemesi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 </a:t>
            </a:r>
            <a:r>
              <a:rPr lang="en-US" dirty="0" err="1" smtClean="0"/>
              <a:t>gerçekleştirmek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ekipmanların</a:t>
            </a:r>
            <a:r>
              <a:rPr lang="en-US" dirty="0" smtClean="0"/>
              <a:t> </a:t>
            </a:r>
            <a:r>
              <a:rPr lang="en-US" dirty="0" err="1" smtClean="0"/>
              <a:t>yetersiz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dirty="0" err="1" smtClean="0"/>
              <a:t>Başlangıç</a:t>
            </a:r>
            <a:r>
              <a:rPr lang="en-US" dirty="0" smtClean="0"/>
              <a:t> </a:t>
            </a:r>
            <a:r>
              <a:rPr lang="en-US" dirty="0" err="1" smtClean="0"/>
              <a:t>giderlerinin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tarım</a:t>
            </a:r>
            <a:r>
              <a:rPr lang="en-US" dirty="0" smtClean="0"/>
              <a:t> </a:t>
            </a:r>
            <a:r>
              <a:rPr lang="en-US" dirty="0" err="1" smtClean="0"/>
              <a:t>ürünlerine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,</a:t>
            </a: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142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751065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endParaRPr lang="en-US" dirty="0"/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Yem</a:t>
            </a:r>
            <a:r>
              <a:rPr lang="en-US" dirty="0"/>
              <a:t> </a:t>
            </a:r>
            <a:r>
              <a:rPr lang="en-US" dirty="0" err="1"/>
              <a:t>bitkileri</a:t>
            </a:r>
            <a:r>
              <a:rPr lang="en-US" dirty="0"/>
              <a:t> </a:t>
            </a:r>
            <a:r>
              <a:rPr lang="en-US" dirty="0" err="1"/>
              <a:t>ürünün</a:t>
            </a:r>
            <a:r>
              <a:rPr lang="en-US" dirty="0"/>
              <a:t> </a:t>
            </a:r>
            <a:r>
              <a:rPr lang="en-US" dirty="0" err="1"/>
              <a:t>paraya</a:t>
            </a:r>
            <a:r>
              <a:rPr lang="en-US" dirty="0"/>
              <a:t> </a:t>
            </a:r>
            <a:r>
              <a:rPr lang="en-US" dirty="0" err="1"/>
              <a:t>dönüşmesi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zaman </a:t>
            </a:r>
            <a:r>
              <a:rPr lang="en-US" dirty="0" err="1"/>
              <a:t>almaktadır</a:t>
            </a:r>
            <a:r>
              <a:rPr lang="en-US" dirty="0"/>
              <a:t>,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Yem</a:t>
            </a:r>
            <a:r>
              <a:rPr lang="en-US" dirty="0"/>
              <a:t> </a:t>
            </a:r>
            <a:r>
              <a:rPr lang="en-US" dirty="0" err="1"/>
              <a:t>bitkileri</a:t>
            </a:r>
            <a:r>
              <a:rPr lang="en-US" dirty="0"/>
              <a:t> </a:t>
            </a:r>
            <a:r>
              <a:rPr lang="en-US" dirty="0" err="1"/>
              <a:t>ürünlerinin</a:t>
            </a:r>
            <a:r>
              <a:rPr lang="en-US" dirty="0"/>
              <a:t> </a:t>
            </a:r>
            <a:r>
              <a:rPr lang="en-US" dirty="0" err="1"/>
              <a:t>satışı</a:t>
            </a:r>
            <a:r>
              <a:rPr lang="en-US" dirty="0"/>
              <a:t>, </a:t>
            </a:r>
            <a:r>
              <a:rPr lang="en-US" dirty="0" err="1"/>
              <a:t>depolama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zor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kaplamakta</a:t>
            </a:r>
            <a:r>
              <a:rPr lang="en-US" dirty="0"/>
              <a:t>,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Yüzyıllardır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alışkanlıklar</a:t>
            </a:r>
            <a:endParaRPr lang="en-US" dirty="0"/>
          </a:p>
          <a:p>
            <a:pPr marL="457200" indent="-457200">
              <a:buFont typeface="+mj-lt"/>
              <a:buAutoNum type="arabicPeriod" startAt="9"/>
            </a:pPr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YEM KÜLTÜRÜNÜN İLKELERİ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0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384</Words>
  <Application>Microsoft Macintosh PowerPoint</Application>
  <PresentationFormat>On-screen Show (16:9)</PresentationFormat>
  <Paragraphs>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Office Theme</vt:lpstr>
      <vt:lpstr>Custom Design</vt:lpstr>
      <vt:lpstr>YEM KÜLTÜRÜNÜN İLKELERİ</vt:lpstr>
      <vt:lpstr>Yem Bitkilerinin Ekim Nöbetindeki Faydaları</vt:lpstr>
      <vt:lpstr>Yem Bitkilerinin Ekim Nöbetindeki Faydaları</vt:lpstr>
      <vt:lpstr>Yem Bitkilerinin Önemi</vt:lpstr>
      <vt:lpstr>Türkiye’de Yem Bitkileri Tarımının Sorunları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25</cp:revision>
  <dcterms:created xsi:type="dcterms:W3CDTF">2015-10-19T14:04:59Z</dcterms:created>
  <dcterms:modified xsi:type="dcterms:W3CDTF">2017-11-24T13:02:27Z</dcterms:modified>
</cp:coreProperties>
</file>