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8" r:id="rId8"/>
    <p:sldId id="270" r:id="rId9"/>
    <p:sldId id="273" r:id="rId10"/>
    <p:sldId id="280" r:id="rId11"/>
    <p:sldId id="282" r:id="rId12"/>
    <p:sldId id="283" r:id="rId13"/>
    <p:sldId id="284" r:id="rId14"/>
    <p:sldId id="286" r:id="rId15"/>
    <p:sldId id="287" r:id="rId16"/>
    <p:sldId id="288" r:id="rId17"/>
    <p:sldId id="289" r:id="rId18"/>
    <p:sldId id="290" r:id="rId19"/>
    <p:sldId id="291" r:id="rId20"/>
    <p:sldId id="293" r:id="rId21"/>
    <p:sldId id="302" r:id="rId22"/>
    <p:sldId id="303" r:id="rId23"/>
    <p:sldId id="305" r:id="rId24"/>
    <p:sldId id="306" r:id="rId25"/>
    <p:sldId id="309" r:id="rId26"/>
    <p:sldId id="310" r:id="rId27"/>
    <p:sldId id="311" r:id="rId28"/>
    <p:sldId id="315" r:id="rId29"/>
    <p:sldId id="320" r:id="rId30"/>
    <p:sldId id="321" r:id="rId31"/>
    <p:sldId id="322" r:id="rId32"/>
    <p:sldId id="323" r:id="rId33"/>
    <p:sldId id="325" r:id="rId34"/>
    <p:sldId id="326" r:id="rId35"/>
    <p:sldId id="327" r:id="rId36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96415" y="694435"/>
            <a:ext cx="7465569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6724" y="1621027"/>
            <a:ext cx="8124951" cy="5147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612139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7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216151"/>
            <a:ext cx="2197735" cy="70485"/>
            <a:chOff x="923544" y="1216151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237487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216151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334515"/>
            <a:ext cx="8140065" cy="5527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90" dirty="0">
                <a:solidFill>
                  <a:srgbClr val="FAFD00"/>
                </a:solidFill>
                <a:latin typeface="Times New Roman"/>
                <a:cs typeface="Times New Roman"/>
              </a:rPr>
              <a:t>Artificial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90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networks:</a:t>
            </a:r>
            <a:endParaRPr sz="4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3400" spc="90" dirty="0">
                <a:solidFill>
                  <a:srgbClr val="FAFD00"/>
                </a:solidFill>
                <a:latin typeface="Times New Roman"/>
                <a:cs typeface="Times New Roman"/>
              </a:rPr>
              <a:t>Supervised</a:t>
            </a:r>
            <a:r>
              <a:rPr sz="3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4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endParaRPr sz="3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1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brain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simple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computing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element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perceptron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Multilayer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Accelerated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multilayer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Hopfield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Bidirectional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associative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memories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(BAM)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3363" y="694435"/>
            <a:ext cx="60109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30" dirty="0"/>
              <a:t>Multilayer</a:t>
            </a:r>
            <a:r>
              <a:rPr sz="4000" spc="-30" dirty="0"/>
              <a:t> </a:t>
            </a:r>
            <a:r>
              <a:rPr sz="4000" spc="180" dirty="0"/>
              <a:t>neural</a:t>
            </a:r>
            <a:r>
              <a:rPr sz="4000" spc="-20" dirty="0"/>
              <a:t> </a:t>
            </a:r>
            <a:r>
              <a:rPr sz="4000" spc="135" dirty="0"/>
              <a:t>networks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3015" y="1619503"/>
            <a:ext cx="7865109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11454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multilayer perceptron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feedforward neural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input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layer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source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neurons, at least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one middle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hidden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layer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neurons, and an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output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layer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</a:t>
            </a:r>
            <a:endParaRPr sz="3000">
              <a:latin typeface="Times New Roman"/>
              <a:cs typeface="Times New Roman"/>
            </a:endParaRPr>
          </a:p>
          <a:p>
            <a:pPr marL="354965" marR="56134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signals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propagated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forward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direction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layer-by-layer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45995" y="726439"/>
            <a:ext cx="6565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00" dirty="0"/>
              <a:t>What</a:t>
            </a:r>
            <a:r>
              <a:rPr sz="3600" spc="-15" dirty="0"/>
              <a:t> </a:t>
            </a:r>
            <a:r>
              <a:rPr sz="3600" spc="45" dirty="0"/>
              <a:t>does</a:t>
            </a:r>
            <a:r>
              <a:rPr sz="3600" spc="-10" dirty="0"/>
              <a:t> </a:t>
            </a:r>
            <a:r>
              <a:rPr sz="3600" spc="130" dirty="0"/>
              <a:t>the</a:t>
            </a:r>
            <a:r>
              <a:rPr sz="3600" spc="-10" dirty="0"/>
              <a:t> </a:t>
            </a:r>
            <a:r>
              <a:rPr sz="3600" spc="95" dirty="0"/>
              <a:t>middle</a:t>
            </a:r>
            <a:r>
              <a:rPr sz="3600" spc="-15" dirty="0"/>
              <a:t> </a:t>
            </a:r>
            <a:r>
              <a:rPr sz="3600" spc="114" dirty="0"/>
              <a:t>layer</a:t>
            </a:r>
            <a:r>
              <a:rPr sz="3600" spc="-10" dirty="0"/>
              <a:t> </a:t>
            </a:r>
            <a:r>
              <a:rPr sz="3600" spc="120" dirty="0"/>
              <a:t>hide?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5415" y="1390903"/>
            <a:ext cx="8112125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 “hides”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desired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63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observed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input/output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behaviour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obvious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know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desired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hidden layer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 be.</a:t>
            </a:r>
            <a:endParaRPr sz="3000">
              <a:latin typeface="Times New Roman"/>
              <a:cs typeface="Times New Roman"/>
            </a:endParaRPr>
          </a:p>
          <a:p>
            <a:pPr marL="354965" marR="4699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6873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Commercial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ANNs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incorporate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three 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sometimes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four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layer 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contain 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10 to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1000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Experimental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six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three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utilise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millions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4659" y="726439"/>
            <a:ext cx="66827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20" dirty="0"/>
              <a:t>Back-propagation</a:t>
            </a:r>
            <a:r>
              <a:rPr sz="3600" spc="-5" dirty="0"/>
              <a:t> </a:t>
            </a:r>
            <a:r>
              <a:rPr sz="3600" spc="165" dirty="0"/>
              <a:t>neural</a:t>
            </a:r>
            <a:r>
              <a:rPr sz="3600" spc="-10" dirty="0"/>
              <a:t> </a:t>
            </a:r>
            <a:r>
              <a:rPr sz="3600" spc="140" dirty="0"/>
              <a:t>network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5415" y="1543303"/>
            <a:ext cx="7901940" cy="386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7942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multilayer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proceeds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perceptron.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presented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network.</a:t>
            </a:r>
            <a:endParaRPr sz="3000">
              <a:latin typeface="Times New Roman"/>
              <a:cs typeface="Times New Roman"/>
            </a:endParaRPr>
          </a:p>
          <a:p>
            <a:pPr marL="354965" marR="178435" indent="-342900" algn="just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computes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 output pattern,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difference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actual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desired 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adjusted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reduce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error.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238503"/>
            <a:ext cx="8116570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back-propagation 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learning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two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phases.</a:t>
            </a:r>
            <a:endParaRPr sz="3000">
              <a:latin typeface="Times New Roman"/>
              <a:cs typeface="Times New Roman"/>
            </a:endParaRPr>
          </a:p>
          <a:p>
            <a:pPr marL="354965" marR="23177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6290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training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is presented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layer.	The 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propagates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from layer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layer until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layer.</a:t>
            </a:r>
            <a:endParaRPr sz="3000">
              <a:latin typeface="Times New Roman"/>
              <a:cs typeface="Times New Roman"/>
            </a:endParaRPr>
          </a:p>
          <a:p>
            <a:pPr marL="354965" marR="10033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09892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propagated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backwards through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modified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error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propagated.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2054351"/>
            <a:ext cx="1021080" cy="50800"/>
            <a:chOff x="851916" y="20543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20695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20543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60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39215" y="1619503"/>
            <a:ext cx="729932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Initialisation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threshold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levels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numbers uniformly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distributed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inside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small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range: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6715" y="4972301"/>
            <a:ext cx="756158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F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total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i </a:t>
            </a:r>
            <a:r>
              <a:rPr sz="3000" i="1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network.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weight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initialisation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done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neuron-by-neuron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970279" y="802639"/>
            <a:ext cx="81172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30" dirty="0"/>
              <a:t>The</a:t>
            </a:r>
            <a:r>
              <a:rPr sz="3600" spc="-10" dirty="0"/>
              <a:t> </a:t>
            </a:r>
            <a:r>
              <a:rPr sz="3600" spc="135" dirty="0"/>
              <a:t>back-propagation</a:t>
            </a:r>
            <a:r>
              <a:rPr sz="3600" spc="-10" dirty="0"/>
              <a:t> </a:t>
            </a:r>
            <a:r>
              <a:rPr sz="3600" spc="145" dirty="0"/>
              <a:t>training</a:t>
            </a:r>
            <a:r>
              <a:rPr sz="3600" spc="-10" dirty="0"/>
              <a:t> </a:t>
            </a:r>
            <a:r>
              <a:rPr sz="3600" spc="130" dirty="0"/>
              <a:t>algorithm</a:t>
            </a:r>
            <a:endParaRPr sz="3600"/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8116" y="1368551"/>
            <a:ext cx="1021080" cy="50800"/>
            <a:chOff x="928116" y="13685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943356" y="13837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28116" y="13685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15415" y="933703"/>
            <a:ext cx="29464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/>
              <a:t>Step</a:t>
            </a:r>
            <a:r>
              <a:rPr sz="3000" spc="-20" dirty="0"/>
              <a:t> </a:t>
            </a:r>
            <a:r>
              <a:rPr sz="3000" spc="80" dirty="0"/>
              <a:t>2:</a:t>
            </a:r>
            <a:r>
              <a:rPr sz="3000" spc="-30" dirty="0"/>
              <a:t> </a:t>
            </a:r>
            <a:r>
              <a:rPr sz="3000" spc="60" dirty="0"/>
              <a:t>Activation</a:t>
            </a:r>
            <a:endParaRPr sz="3000"/>
          </a:p>
        </p:txBody>
      </p:sp>
      <p:sp>
        <p:nvSpPr>
          <p:cNvPr id="6" name="object 6"/>
          <p:cNvSpPr txBox="1"/>
          <p:nvPr/>
        </p:nvSpPr>
        <p:spPr>
          <a:xfrm>
            <a:off x="1232915" y="1390903"/>
            <a:ext cx="7611109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73660" algn="just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Activate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back-propagation 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applying inputs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),…,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x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 and desired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,1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,2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),…,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i="1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).</a:t>
            </a:r>
            <a:endParaRPr sz="3000">
              <a:latin typeface="Times New Roman"/>
              <a:cs typeface="Times New Roman"/>
            </a:endParaRPr>
          </a:p>
          <a:p>
            <a:pPr marL="38100" marR="30480" algn="just">
              <a:lnSpc>
                <a:spcPct val="100000"/>
              </a:lnSpc>
              <a:spcBef>
                <a:spcPts val="12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Calculate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actual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 of the neurons in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hidden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58315" y="5200901"/>
            <a:ext cx="778192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j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sigmoid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sigmoid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activation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function.</a:t>
            </a:r>
            <a:endParaRPr sz="300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8315" y="1268983"/>
            <a:ext cx="756030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477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	Calculate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actual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output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7447" y="4404950"/>
            <a:ext cx="772350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 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layer.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851916" y="1248155"/>
            <a:ext cx="1021080" cy="50800"/>
            <a:chOff x="851916" y="1248155"/>
            <a:chExt cx="1021080" cy="50800"/>
          </a:xfrm>
        </p:grpSpPr>
        <p:sp>
          <p:nvSpPr>
            <p:cNvPr id="13" name="object 13"/>
            <p:cNvSpPr/>
            <p:nvPr/>
          </p:nvSpPr>
          <p:spPr>
            <a:xfrm>
              <a:off x="867156" y="12633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1916" y="12481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839215" y="813307"/>
            <a:ext cx="49047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/>
              <a:t>Step</a:t>
            </a:r>
            <a:r>
              <a:rPr sz="3000" spc="-15" dirty="0"/>
              <a:t> </a:t>
            </a:r>
            <a:r>
              <a:rPr sz="3000" spc="80" dirty="0"/>
              <a:t>2:</a:t>
            </a:r>
            <a:r>
              <a:rPr sz="3000" spc="-25" dirty="0"/>
              <a:t> </a:t>
            </a:r>
            <a:r>
              <a:rPr sz="3000" spc="60" dirty="0"/>
              <a:t>Activation</a:t>
            </a:r>
            <a:r>
              <a:rPr sz="3000" spc="-10" dirty="0"/>
              <a:t> </a:t>
            </a:r>
            <a:r>
              <a:rPr sz="3000" spc="75" dirty="0"/>
              <a:t>(continued)</a:t>
            </a:r>
            <a:endParaRPr sz="3000"/>
          </a:p>
        </p:txBody>
      </p:sp>
      <p:sp>
        <p:nvSpPr>
          <p:cNvPr id="16" name="object 1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51916" y="1139951"/>
            <a:ext cx="1021080" cy="50800"/>
            <a:chOff x="851916" y="11399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867156" y="1155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1916" y="1139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39215" y="705103"/>
            <a:ext cx="3846829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/>
              <a:t>Step</a:t>
            </a:r>
            <a:r>
              <a:rPr sz="3000" spc="-15" dirty="0"/>
              <a:t> </a:t>
            </a:r>
            <a:r>
              <a:rPr sz="3000" spc="80" dirty="0"/>
              <a:t>3:</a:t>
            </a:r>
            <a:r>
              <a:rPr sz="3000" spc="-30" dirty="0"/>
              <a:t> </a:t>
            </a:r>
            <a:r>
              <a:rPr sz="3000" spc="80" dirty="0"/>
              <a:t>Weight</a:t>
            </a:r>
            <a:r>
              <a:rPr sz="3000" spc="-10" dirty="0"/>
              <a:t> </a:t>
            </a:r>
            <a:r>
              <a:rPr sz="3000" spc="120" dirty="0"/>
              <a:t>training</a:t>
            </a:r>
            <a:endParaRPr sz="3000"/>
          </a:p>
        </p:txBody>
      </p:sp>
      <p:sp>
        <p:nvSpPr>
          <p:cNvPr id="6" name="object 6"/>
          <p:cNvSpPr txBox="1"/>
          <p:nvPr/>
        </p:nvSpPr>
        <p:spPr>
          <a:xfrm>
            <a:off x="1181935" y="1162303"/>
            <a:ext cx="7820659" cy="223329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70485">
              <a:lnSpc>
                <a:spcPct val="99800"/>
              </a:lnSpc>
              <a:spcBef>
                <a:spcPts val="11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Update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back-propagation network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propagating backward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errors associated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</a:t>
            </a:r>
            <a:endParaRPr sz="2900">
              <a:latin typeface="Times New Roman"/>
              <a:cs typeface="Times New Roman"/>
            </a:endParaRPr>
          </a:p>
          <a:p>
            <a:pPr marL="12700" marR="5080">
              <a:lnSpc>
                <a:spcPts val="3470"/>
              </a:lnSpc>
              <a:spcBef>
                <a:spcPts val="11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) Calculate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 gradient for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layer: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82115" y="4722366"/>
            <a:ext cx="487934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Calculate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corrections: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82115" y="5773925"/>
            <a:ext cx="6158230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Update the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29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neurons: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8315" y="3463542"/>
            <a:ext cx="50615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Calculate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weight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corrections: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58315" y="4772657"/>
            <a:ext cx="644652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Update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neurons:</a:t>
            </a:r>
            <a:endParaRPr sz="30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51916" y="1210055"/>
            <a:ext cx="1021080" cy="50800"/>
            <a:chOff x="851916" y="1210055"/>
            <a:chExt cx="1021080" cy="50800"/>
          </a:xfrm>
        </p:grpSpPr>
        <p:sp>
          <p:nvSpPr>
            <p:cNvPr id="12" name="object 12"/>
            <p:cNvSpPr/>
            <p:nvPr/>
          </p:nvSpPr>
          <p:spPr>
            <a:xfrm>
              <a:off x="867156" y="122529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51916" y="1210055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39215" y="738631"/>
            <a:ext cx="8064500" cy="14706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Weight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training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(continued)</a:t>
            </a:r>
            <a:endParaRPr sz="3000">
              <a:latin typeface="Times New Roman"/>
              <a:cs typeface="Times New Roman"/>
            </a:endParaRPr>
          </a:p>
          <a:p>
            <a:pPr marL="431165" marR="5080">
              <a:lnSpc>
                <a:spcPct val="100000"/>
              </a:lnSpc>
              <a:spcBef>
                <a:spcPts val="290"/>
              </a:spcBef>
              <a:tabLst>
                <a:tab pos="10668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	Calculate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error gradient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hidden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28116" y="1520951"/>
            <a:ext cx="1021080" cy="50800"/>
            <a:chOff x="928116" y="1520951"/>
            <a:chExt cx="1021080" cy="50800"/>
          </a:xfrm>
        </p:grpSpPr>
        <p:sp>
          <p:nvSpPr>
            <p:cNvPr id="3" name="object 3"/>
            <p:cNvSpPr/>
            <p:nvPr/>
          </p:nvSpPr>
          <p:spPr>
            <a:xfrm>
              <a:off x="943356" y="153619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28116" y="1520951"/>
              <a:ext cx="1005840" cy="35560"/>
            </a:xfrm>
            <a:custGeom>
              <a:avLst/>
              <a:gdLst/>
              <a:ahLst/>
              <a:cxnLst/>
              <a:rect l="l" t="t" r="r" b="b"/>
              <a:pathLst>
                <a:path w="1005839" h="35559">
                  <a:moveTo>
                    <a:pt x="1005839" y="35051"/>
                  </a:moveTo>
                  <a:lnTo>
                    <a:pt x="100583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00583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915415" y="1086103"/>
            <a:ext cx="8288020" cy="497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Step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Iteration</a:t>
            </a:r>
            <a:endParaRPr sz="3000">
              <a:latin typeface="Times New Roman"/>
              <a:cs typeface="Times New Roman"/>
            </a:endParaRPr>
          </a:p>
          <a:p>
            <a:pPr marL="354965" marR="28067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iteration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p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Step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2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until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selected error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criterion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satisfied.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tabLst>
                <a:tab pos="2740025" algn="l"/>
                <a:tab pos="4657725" algn="l"/>
                <a:tab pos="472948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consider the three-layer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back-propagation</a:t>
            </a:r>
            <a:r>
              <a:rPr sz="3000" spc="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network.	Suppose that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required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logical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operation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Exclusive-OR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Recall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single-layer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perceptron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operation.		Now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will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three-layer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4183" y="808735"/>
            <a:ext cx="81267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50" dirty="0"/>
              <a:t>Introduction,</a:t>
            </a:r>
            <a:r>
              <a:rPr sz="4000" spc="-5" dirty="0"/>
              <a:t> </a:t>
            </a:r>
            <a:r>
              <a:rPr sz="4000" spc="220" dirty="0"/>
              <a:t>or</a:t>
            </a:r>
            <a:r>
              <a:rPr sz="4000" spc="-10" dirty="0"/>
              <a:t> </a:t>
            </a:r>
            <a:r>
              <a:rPr sz="4000" spc="70" dirty="0"/>
              <a:t>how</a:t>
            </a:r>
            <a:r>
              <a:rPr sz="4000" spc="-25" dirty="0"/>
              <a:t> </a:t>
            </a:r>
            <a:r>
              <a:rPr sz="4000" spc="150" dirty="0"/>
              <a:t>the</a:t>
            </a:r>
            <a:r>
              <a:rPr sz="4000" dirty="0"/>
              <a:t> </a:t>
            </a:r>
            <a:r>
              <a:rPr sz="4000" spc="220" dirty="0"/>
              <a:t>brain</a:t>
            </a:r>
            <a:r>
              <a:rPr sz="4000" spc="-20" dirty="0"/>
              <a:t> </a:t>
            </a:r>
            <a:r>
              <a:rPr sz="4000" spc="125" dirty="0"/>
              <a:t>works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2115" y="1848103"/>
            <a:ext cx="7602855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6211570" algn="l"/>
                <a:tab pos="6693534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adaptive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mechanisms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enable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experience,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  capabilities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improve the performance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over time. The most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approaches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machine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artificial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networks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45" dirty="0">
                <a:solidFill>
                  <a:srgbClr val="FAFD00"/>
                </a:solidFill>
                <a:latin typeface="Times New Roman"/>
                <a:cs typeface="Times New Roman"/>
              </a:rPr>
              <a:t>genetic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algorithms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lecture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dedicated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7615" y="1162303"/>
            <a:ext cx="8554085" cy="332486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80365" marR="30480" indent="-342900" algn="just">
              <a:lnSpc>
                <a:spcPct val="100699"/>
              </a:lnSpc>
              <a:spcBef>
                <a:spcPts val="7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effect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threshold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in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hidden or output layer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 by its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weight,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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connected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fixed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equal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</a:t>
            </a:r>
            <a:endParaRPr sz="3000">
              <a:latin typeface="Times New Roman"/>
              <a:cs typeface="Times New Roman"/>
            </a:endParaRPr>
          </a:p>
          <a:p>
            <a:pPr marL="380365" marR="1074420" indent="-342900" algn="just">
              <a:lnSpc>
                <a:spcPct val="100000"/>
              </a:lnSpc>
              <a:spcBef>
                <a:spcPts val="68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initial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 and threshold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levels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set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follows:</a:t>
            </a:r>
            <a:endParaRPr sz="3000">
              <a:latin typeface="Times New Roman"/>
              <a:cs typeface="Times New Roman"/>
            </a:endParaRPr>
          </a:p>
          <a:p>
            <a:pPr marL="380365">
              <a:lnSpc>
                <a:spcPct val="100000"/>
              </a:lnSpc>
              <a:spcBef>
                <a:spcPts val="50"/>
              </a:spcBef>
            </a:pP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13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0.5,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14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0.9,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23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0.4,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24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1.0,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35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1.2,</a:t>
            </a:r>
            <a:endParaRPr sz="3000">
              <a:latin typeface="Times New Roman"/>
              <a:cs typeface="Times New Roman"/>
            </a:endParaRPr>
          </a:p>
          <a:p>
            <a:pPr marL="380365">
              <a:lnSpc>
                <a:spcPct val="100000"/>
              </a:lnSpc>
            </a:pP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45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1.1,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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000" spc="36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0.8,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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r>
              <a:rPr sz="3000" spc="39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0.1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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3000" spc="39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0.3.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60245" marR="5080" indent="-1948180">
              <a:lnSpc>
                <a:spcPct val="100000"/>
              </a:lnSpc>
              <a:spcBef>
                <a:spcPts val="95"/>
              </a:spcBef>
            </a:pPr>
            <a:r>
              <a:rPr sz="4000" spc="95" dirty="0"/>
              <a:t>Accelerated</a:t>
            </a:r>
            <a:r>
              <a:rPr sz="4000" spc="-25" dirty="0"/>
              <a:t> </a:t>
            </a:r>
            <a:r>
              <a:rPr sz="4000" spc="135" dirty="0"/>
              <a:t>learning</a:t>
            </a:r>
            <a:r>
              <a:rPr sz="4000" spc="-10" dirty="0"/>
              <a:t> </a:t>
            </a:r>
            <a:r>
              <a:rPr sz="4000" spc="110" dirty="0"/>
              <a:t>in</a:t>
            </a:r>
            <a:r>
              <a:rPr sz="4000" spc="-5" dirty="0"/>
              <a:t> </a:t>
            </a:r>
            <a:r>
              <a:rPr sz="4000" spc="130" dirty="0"/>
              <a:t>multilayer </a:t>
            </a:r>
            <a:r>
              <a:rPr sz="4000" spc="-985" dirty="0"/>
              <a:t> </a:t>
            </a:r>
            <a:r>
              <a:rPr sz="4000" spc="180" dirty="0"/>
              <a:t>neural</a:t>
            </a:r>
            <a:r>
              <a:rPr sz="4000" spc="-5" dirty="0"/>
              <a:t> </a:t>
            </a:r>
            <a:r>
              <a:rPr sz="4000" spc="135" dirty="0"/>
              <a:t>networks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5415" y="2000503"/>
            <a:ext cx="802767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multilayer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faster when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sigmoidal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activation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function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a 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hyperbolic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tangent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58315" y="4867145"/>
            <a:ext cx="4770755" cy="170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constants.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Suitable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for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1.716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=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0.667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238503"/>
            <a:ext cx="741743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accelerate training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</a:pP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momentum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term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delta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82115" y="3349242"/>
            <a:ext cx="7751445" cy="248983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25"/>
              </a:spcBef>
              <a:tabLst>
                <a:tab pos="363156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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positive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(0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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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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called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momentum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constant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Typically,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momentum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constant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set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0.95.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equation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generalised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delta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i="1" spc="1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5391" y="688339"/>
            <a:ext cx="72396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50" dirty="0"/>
              <a:t>Learning</a:t>
            </a:r>
            <a:r>
              <a:rPr sz="3600" spc="-5" dirty="0"/>
              <a:t> </a:t>
            </a:r>
            <a:r>
              <a:rPr sz="3600" spc="95" dirty="0"/>
              <a:t>with</a:t>
            </a:r>
            <a:r>
              <a:rPr sz="3600" spc="-15" dirty="0"/>
              <a:t> </a:t>
            </a:r>
            <a:r>
              <a:rPr sz="3600" spc="120" dirty="0"/>
              <a:t>adaptive</a:t>
            </a:r>
            <a:r>
              <a:rPr sz="3600" spc="-5" dirty="0"/>
              <a:t> </a:t>
            </a:r>
            <a:r>
              <a:rPr sz="3600" spc="120" dirty="0"/>
              <a:t>learning</a:t>
            </a:r>
            <a:r>
              <a:rPr sz="3600" spc="-5" dirty="0"/>
              <a:t> </a:t>
            </a:r>
            <a:r>
              <a:rPr sz="3600" spc="195" dirty="0"/>
              <a:t>rate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928116" y="3055619"/>
            <a:ext cx="1805939" cy="50800"/>
            <a:chOff x="928116" y="3055619"/>
            <a:chExt cx="1805939" cy="50800"/>
          </a:xfrm>
        </p:grpSpPr>
        <p:sp>
          <p:nvSpPr>
            <p:cNvPr id="4" name="object 4"/>
            <p:cNvSpPr/>
            <p:nvPr/>
          </p:nvSpPr>
          <p:spPr>
            <a:xfrm>
              <a:off x="943356" y="3070859"/>
              <a:ext cx="1790700" cy="35560"/>
            </a:xfrm>
            <a:custGeom>
              <a:avLst/>
              <a:gdLst/>
              <a:ahLst/>
              <a:cxnLst/>
              <a:rect l="l" t="t" r="r" b="b"/>
              <a:pathLst>
                <a:path w="1790700" h="35560">
                  <a:moveTo>
                    <a:pt x="1790699" y="35051"/>
                  </a:moveTo>
                  <a:lnTo>
                    <a:pt x="179069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79069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8116" y="3055619"/>
              <a:ext cx="1790700" cy="35560"/>
            </a:xfrm>
            <a:custGeom>
              <a:avLst/>
              <a:gdLst/>
              <a:ahLst/>
              <a:cxnLst/>
              <a:rect l="l" t="t" r="r" b="b"/>
              <a:pathLst>
                <a:path w="1790700" h="35560">
                  <a:moveTo>
                    <a:pt x="1790699" y="35051"/>
                  </a:moveTo>
                  <a:lnTo>
                    <a:pt x="179069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79069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928116" y="4977383"/>
            <a:ext cx="1805939" cy="50800"/>
            <a:chOff x="928116" y="4977383"/>
            <a:chExt cx="1805939" cy="50800"/>
          </a:xfrm>
        </p:grpSpPr>
        <p:sp>
          <p:nvSpPr>
            <p:cNvPr id="7" name="object 7"/>
            <p:cNvSpPr/>
            <p:nvPr/>
          </p:nvSpPr>
          <p:spPr>
            <a:xfrm>
              <a:off x="943356" y="4992623"/>
              <a:ext cx="1790700" cy="35560"/>
            </a:xfrm>
            <a:custGeom>
              <a:avLst/>
              <a:gdLst/>
              <a:ahLst/>
              <a:cxnLst/>
              <a:rect l="l" t="t" r="r" b="b"/>
              <a:pathLst>
                <a:path w="1790700" h="35560">
                  <a:moveTo>
                    <a:pt x="1790699" y="35051"/>
                  </a:moveTo>
                  <a:lnTo>
                    <a:pt x="179069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790699" y="3505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28116" y="4977383"/>
              <a:ext cx="1790700" cy="35560"/>
            </a:xfrm>
            <a:custGeom>
              <a:avLst/>
              <a:gdLst/>
              <a:ahLst/>
              <a:cxnLst/>
              <a:rect l="l" t="t" r="r" b="b"/>
              <a:pathLst>
                <a:path w="1790700" h="35560">
                  <a:moveTo>
                    <a:pt x="1790699" y="35051"/>
                  </a:moveTo>
                  <a:lnTo>
                    <a:pt x="1790699" y="0"/>
                  </a:lnTo>
                  <a:lnTo>
                    <a:pt x="0" y="0"/>
                  </a:lnTo>
                  <a:lnTo>
                    <a:pt x="0" y="35051"/>
                  </a:lnTo>
                  <a:lnTo>
                    <a:pt x="1790699" y="3505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15415" y="1379321"/>
            <a:ext cx="8211820" cy="5386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53440">
              <a:lnSpc>
                <a:spcPct val="120000"/>
              </a:lnSpc>
              <a:spcBef>
                <a:spcPts val="100"/>
              </a:spcBef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accelerate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convergence and yet avoid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danger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instability,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heuristics: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Heuristic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99400"/>
              </a:lnSpc>
              <a:spcBef>
                <a:spcPts val="220"/>
              </a:spcBef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If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the sum 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squared errors has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same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algebraic sign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several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consequent epochs, then the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rate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parameter,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50" spc="-50" dirty="0">
                <a:solidFill>
                  <a:srgbClr val="FFFFFF"/>
                </a:solidFill>
                <a:latin typeface="Symbol"/>
                <a:cs typeface="Symbol"/>
              </a:rPr>
              <a:t></a:t>
            </a:r>
            <a:r>
              <a:rPr sz="2800" spc="-5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should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increased.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5"/>
              </a:spcBef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Heuristic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2</a:t>
            </a:r>
            <a:endParaRPr sz="3000">
              <a:latin typeface="Times New Roman"/>
              <a:cs typeface="Times New Roman"/>
            </a:endParaRPr>
          </a:p>
          <a:p>
            <a:pPr marL="354965" marR="216535">
              <a:lnSpc>
                <a:spcPct val="98800"/>
              </a:lnSpc>
              <a:spcBef>
                <a:spcPts val="240"/>
              </a:spcBef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If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algebraic sign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change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the sum of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squared errors alternates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 consequent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epochs, then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rate parameter, </a:t>
            </a:r>
            <a:r>
              <a:rPr sz="2950" spc="-50" dirty="0">
                <a:solidFill>
                  <a:srgbClr val="FFFFFF"/>
                </a:solidFill>
                <a:latin typeface="Symbol"/>
                <a:cs typeface="Symbol"/>
              </a:rPr>
              <a:t></a:t>
            </a:r>
            <a:r>
              <a:rPr sz="2800" spc="-5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decreased.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009903"/>
            <a:ext cx="808672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7589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Adapting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requires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changes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back-propagation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algorithm.</a:t>
            </a:r>
            <a:endParaRPr sz="3000">
              <a:latin typeface="Times New Roman"/>
              <a:cs typeface="Times New Roman"/>
            </a:endParaRPr>
          </a:p>
          <a:p>
            <a:pPr marL="354965" marR="17716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sum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current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epoch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exceeds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previous 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predefined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ratio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(typically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1.04),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rate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parameter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decreased (typically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multiplying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0.7)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thresholds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calculated.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error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less than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previous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increased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(typically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multiplying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1.05).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771903"/>
            <a:ext cx="782828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553210" algn="l"/>
                <a:tab pos="1987550" algn="l"/>
                <a:tab pos="2813685" algn="l"/>
                <a:tab pos="352171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designed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analogy 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brain’s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memory,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association.	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recognise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familiar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unfamiliar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environment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100-200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recall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complete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sensory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experience,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including sounds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scenes,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hear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only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few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bars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music.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brain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routinely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associates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thing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another.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11627" y="770635"/>
            <a:ext cx="49098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45" dirty="0"/>
              <a:t>The</a:t>
            </a:r>
            <a:r>
              <a:rPr sz="4000" spc="-35" dirty="0"/>
              <a:t> </a:t>
            </a:r>
            <a:r>
              <a:rPr sz="4000" spc="80" dirty="0"/>
              <a:t>Hopfield</a:t>
            </a:r>
            <a:r>
              <a:rPr sz="4000" spc="-45" dirty="0"/>
              <a:t> </a:t>
            </a:r>
            <a:r>
              <a:rPr sz="4000" spc="125" dirty="0"/>
              <a:t>Network</a:t>
            </a:r>
            <a:endParaRPr sz="4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415" y="1238503"/>
            <a:ext cx="7954009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8957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Multilayer 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networks trained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with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back-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propagation algorithm 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recognition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	However,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emulate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memory’s associative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characteristics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type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network: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recurrent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network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8953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9320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recurrent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feedback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loops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presence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loops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profound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impact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learning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capability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1467103"/>
            <a:ext cx="8036559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91705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stability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recurrent networks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intrigued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researchers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1960s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1970s.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predict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stable,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researchers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pessimistic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finding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solved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1982, when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John </a:t>
            </a:r>
            <a:r>
              <a:rPr sz="3000" spc="17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Hopfield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formulated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physical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principle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dynamically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stable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15276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Hopfield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matrix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follows: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1143828" y="3214238"/>
            <a:ext cx="7791450" cy="1988365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50800" marR="43180">
              <a:lnSpc>
                <a:spcPct val="100000"/>
              </a:lnSpc>
              <a:spcBef>
                <a:spcPts val="133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memorised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network, Y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spc="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-dimensional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binary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vector, </a:t>
            </a:r>
            <a:r>
              <a:rPr sz="3000" spc="170" dirty="0">
                <a:solidFill>
                  <a:srgbClr val="FFFFFF"/>
                </a:solidFill>
                <a:latin typeface="Times New Roman"/>
                <a:cs typeface="Times New Roman"/>
              </a:rPr>
              <a:t>I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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identity matrix, and superscript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T </a:t>
            </a:r>
            <a:r>
              <a:rPr sz="3000" i="1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denotes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matrix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transposition.</a:t>
            </a:r>
            <a:endParaRPr sz="3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6815" y="1086103"/>
            <a:ext cx="8586470" cy="5330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76783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remaining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six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unstable.	However,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(also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fundamental</a:t>
            </a:r>
            <a:r>
              <a:rPr sz="3000" spc="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memories</a:t>
            </a:r>
            <a:r>
              <a:rPr sz="3000" spc="70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capable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attracting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states 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close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them.</a:t>
            </a:r>
            <a:endParaRPr sz="3000">
              <a:latin typeface="Times New Roman"/>
              <a:cs typeface="Times New Roman"/>
            </a:endParaRPr>
          </a:p>
          <a:p>
            <a:pPr marL="354965" marR="3905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76529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fundamental memory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(1, 1, 1)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attracts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unstable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(1,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(1,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1).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unstable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represents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error,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compared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fundamental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(1,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1).</a:t>
            </a:r>
            <a:endParaRPr sz="3000">
              <a:latin typeface="Times New Roman"/>
              <a:cs typeface="Times New Roman"/>
            </a:endParaRPr>
          </a:p>
          <a:p>
            <a:pPr marL="354965" marR="6985" indent="-342900">
              <a:lnSpc>
                <a:spcPct val="100000"/>
              </a:lnSpc>
              <a:spcBef>
                <a:spcPts val="77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fundamental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memory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(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attracts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unstable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states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(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(1,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1).</a:t>
            </a:r>
            <a:endParaRPr sz="3000">
              <a:latin typeface="Times New Roman"/>
              <a:cs typeface="Times New Roman"/>
            </a:endParaRPr>
          </a:p>
          <a:p>
            <a:pPr marL="354965" marR="1007744" indent="-342900">
              <a:lnSpc>
                <a:spcPct val="100000"/>
              </a:lnSpc>
              <a:spcBef>
                <a:spcPts val="67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Hopfield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0" dirty="0">
                <a:solidFill>
                  <a:srgbClr val="FAFD00"/>
                </a:solidFill>
                <a:latin typeface="Times New Roman"/>
                <a:cs typeface="Times New Roman"/>
              </a:rPr>
              <a:t>error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correction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network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086103"/>
            <a:ext cx="813689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9080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13918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neural </a:t>
            </a:r>
            <a:r>
              <a:rPr sz="3000" spc="114" dirty="0">
                <a:solidFill>
                  <a:srgbClr val="FAFD00"/>
                </a:solidFill>
                <a:latin typeface="Times New Roman"/>
                <a:cs typeface="Times New Roman"/>
              </a:rPr>
              <a:t>network</a:t>
            </a:r>
            <a:r>
              <a:rPr sz="30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defined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model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brain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densely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interconnected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nerve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cells,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information-processing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units,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neurons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77241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human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incorporates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nearly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10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billion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60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trillion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connections,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synapses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them.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multiple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simultaneously,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its functions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faster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fastest computers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existence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today.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6515" y="1695703"/>
            <a:ext cx="7907655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598805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68300" algn="l"/>
              </a:tabLst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Storage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capacity</a:t>
            </a:r>
            <a:r>
              <a:rPr sz="30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or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largest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fundamental memories that 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stored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retrieved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correctly.</a:t>
            </a:r>
            <a:endParaRPr sz="3000">
              <a:latin typeface="Times New Roman"/>
              <a:cs typeface="Times New Roman"/>
            </a:endParaRPr>
          </a:p>
          <a:p>
            <a:pPr marL="367665" marR="17780" indent="-342900" algn="just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683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maximum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fundamental memories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max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stored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-neuron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recurrent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limited by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94079" y="802639"/>
            <a:ext cx="80410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10" dirty="0"/>
              <a:t>Storage</a:t>
            </a:r>
            <a:r>
              <a:rPr sz="3600" spc="-10" dirty="0"/>
              <a:t> </a:t>
            </a:r>
            <a:r>
              <a:rPr sz="3600" spc="100" dirty="0"/>
              <a:t>capacity</a:t>
            </a:r>
            <a:r>
              <a:rPr sz="3600" spc="-10" dirty="0"/>
              <a:t> </a:t>
            </a:r>
            <a:r>
              <a:rPr sz="3600" dirty="0"/>
              <a:t>of</a:t>
            </a:r>
            <a:r>
              <a:rPr sz="3600" spc="-5" dirty="0"/>
              <a:t> </a:t>
            </a:r>
            <a:r>
              <a:rPr sz="3600" spc="130" dirty="0"/>
              <a:t>the</a:t>
            </a:r>
            <a:r>
              <a:rPr sz="3600" spc="-10" dirty="0"/>
              <a:t> </a:t>
            </a:r>
            <a:r>
              <a:rPr sz="3600" spc="70" dirty="0"/>
              <a:t>Hopfield</a:t>
            </a:r>
            <a:r>
              <a:rPr sz="3600" spc="-10" dirty="0"/>
              <a:t> </a:t>
            </a:r>
            <a:r>
              <a:rPr sz="3600" spc="140" dirty="0"/>
              <a:t>network</a:t>
            </a:r>
            <a:endParaRPr sz="36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467103"/>
            <a:ext cx="8317865" cy="541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Hopfield network represents an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autoassociative </a:t>
            </a:r>
            <a:r>
              <a:rPr sz="29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type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memory </a:t>
            </a:r>
            <a:r>
              <a:rPr sz="2900" spc="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retrieve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corrupted or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incomplete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memory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but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memory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another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memory.</a:t>
            </a:r>
            <a:endParaRPr sz="2900">
              <a:latin typeface="Times New Roman"/>
              <a:cs typeface="Times New Roman"/>
            </a:endParaRPr>
          </a:p>
          <a:p>
            <a:pPr marL="354965" marR="66675" indent="-342900">
              <a:lnSpc>
                <a:spcPct val="99900"/>
              </a:lnSpc>
              <a:spcBef>
                <a:spcPts val="69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1001394" algn="l"/>
                <a:tab pos="2736215" algn="l"/>
                <a:tab pos="6781800" algn="l"/>
                <a:tab pos="7065645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29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memory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essentially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35" dirty="0">
                <a:solidFill>
                  <a:srgbClr val="FAFD00"/>
                </a:solidFill>
                <a:latin typeface="Times New Roman"/>
                <a:cs typeface="Times New Roman"/>
              </a:rPr>
              <a:t>associative</a:t>
            </a:r>
            <a:r>
              <a:rPr sz="2900" spc="3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29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thing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remind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us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another, and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another,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so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on.	We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mental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associations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recover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lost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memory.	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forget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where 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left 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umbrella,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try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recall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last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had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it,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doing,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who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talking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to.	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attempt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associations,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thereby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restore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lost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memory.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7607" y="717295"/>
            <a:ext cx="8202295" cy="589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700" spc="90" dirty="0"/>
              <a:t>Bidirectional</a:t>
            </a:r>
            <a:r>
              <a:rPr sz="3700" spc="-15" dirty="0"/>
              <a:t> </a:t>
            </a:r>
            <a:r>
              <a:rPr sz="3700" spc="50" dirty="0"/>
              <a:t>associative</a:t>
            </a:r>
            <a:r>
              <a:rPr sz="3700" spc="-15" dirty="0"/>
              <a:t> </a:t>
            </a:r>
            <a:r>
              <a:rPr sz="3700" spc="135" dirty="0"/>
              <a:t>memory</a:t>
            </a:r>
            <a:r>
              <a:rPr sz="3700" spc="-15" dirty="0"/>
              <a:t> </a:t>
            </a:r>
            <a:r>
              <a:rPr sz="3700" spc="35" dirty="0"/>
              <a:t>(BAM)</a:t>
            </a:r>
            <a:endParaRPr sz="37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1615" y="933703"/>
            <a:ext cx="8100695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9842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memory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recurrent neural 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capable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accepting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related,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1889760" algn="l"/>
              </a:tabLst>
            </a:pP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Bidirectional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associative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memory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(BAM)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proposed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Bart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Kosko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heteroassociative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network.	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associates patterns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one set, set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another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vice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versa.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Like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Hopfield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BAM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generalise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produce correct outputs despite corrupted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incomplete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5716" y="1616455"/>
            <a:ext cx="8104505" cy="24631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</a:rPr>
              <a:t>The</a:t>
            </a:r>
            <a:r>
              <a:rPr sz="3200" spc="9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basic</a:t>
            </a:r>
            <a:r>
              <a:rPr sz="3200" spc="10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idea</a:t>
            </a:r>
            <a:r>
              <a:rPr sz="3200" spc="9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behind</a:t>
            </a:r>
            <a:r>
              <a:rPr sz="3200" spc="105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the</a:t>
            </a:r>
            <a:r>
              <a:rPr sz="3200" spc="8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BAM</a:t>
            </a:r>
            <a:r>
              <a:rPr sz="3200" spc="9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is</a:t>
            </a:r>
            <a:r>
              <a:rPr sz="3200" spc="10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to</a:t>
            </a:r>
            <a:r>
              <a:rPr sz="3200" spc="105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store </a:t>
            </a:r>
            <a:r>
              <a:rPr sz="3200" dirty="0">
                <a:solidFill>
                  <a:srgbClr val="FFFFFF"/>
                </a:solidFill>
              </a:rPr>
              <a:t> pattern</a:t>
            </a:r>
            <a:r>
              <a:rPr sz="3200" spc="10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pairs</a:t>
            </a:r>
            <a:r>
              <a:rPr sz="3200" spc="11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so</a:t>
            </a:r>
            <a:r>
              <a:rPr sz="3200" spc="11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that</a:t>
            </a:r>
            <a:r>
              <a:rPr sz="3200" spc="11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when</a:t>
            </a:r>
            <a:r>
              <a:rPr sz="3200" spc="105" dirty="0">
                <a:solidFill>
                  <a:srgbClr val="FFFFFF"/>
                </a:solidFill>
              </a:rPr>
              <a:t>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200" spc="-5" dirty="0">
                <a:solidFill>
                  <a:srgbClr val="FFFFFF"/>
                </a:solidFill>
              </a:rPr>
              <a:t>-dimensional</a:t>
            </a:r>
            <a:r>
              <a:rPr sz="3200" spc="9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vector </a:t>
            </a:r>
            <a:r>
              <a:rPr sz="3200" spc="5" dirty="0">
                <a:solidFill>
                  <a:srgbClr val="FFFFFF"/>
                </a:solidFill>
              </a:rPr>
              <a:t> X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from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set </a:t>
            </a:r>
            <a:r>
              <a:rPr sz="32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</a:rPr>
              <a:t>is </a:t>
            </a:r>
            <a:r>
              <a:rPr sz="3200" spc="-5" dirty="0">
                <a:solidFill>
                  <a:srgbClr val="FFFFFF"/>
                </a:solidFill>
              </a:rPr>
              <a:t>presented as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input,</a:t>
            </a:r>
            <a:r>
              <a:rPr sz="3200" spc="5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the</a:t>
            </a:r>
            <a:r>
              <a:rPr sz="3200" spc="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BAM </a:t>
            </a:r>
            <a:r>
              <a:rPr sz="3200" spc="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recalls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200" spc="-5" dirty="0">
                <a:solidFill>
                  <a:srgbClr val="FFFFFF"/>
                </a:solidFill>
              </a:rPr>
              <a:t>-dimensional </a:t>
            </a:r>
            <a:r>
              <a:rPr sz="3200" dirty="0">
                <a:solidFill>
                  <a:srgbClr val="FFFFFF"/>
                </a:solidFill>
              </a:rPr>
              <a:t>vector </a:t>
            </a:r>
            <a:r>
              <a:rPr sz="3200" spc="5" dirty="0">
                <a:solidFill>
                  <a:srgbClr val="FFFFFF"/>
                </a:solidFill>
              </a:rPr>
              <a:t>Y </a:t>
            </a:r>
            <a:r>
              <a:rPr sz="3200" spc="-5" dirty="0">
                <a:solidFill>
                  <a:srgbClr val="FFFFFF"/>
                </a:solidFill>
              </a:rPr>
              <a:t>from </a:t>
            </a:r>
            <a:r>
              <a:rPr sz="3200" dirty="0">
                <a:solidFill>
                  <a:srgbClr val="FFFFFF"/>
                </a:solidFill>
              </a:rPr>
              <a:t>set </a:t>
            </a:r>
            <a:r>
              <a:rPr sz="3200" i="1" dirty="0">
                <a:solidFill>
                  <a:srgbClr val="FFFFFF"/>
                </a:solidFill>
                <a:latin typeface="Times New Roman"/>
                <a:cs typeface="Times New Roman"/>
              </a:rPr>
              <a:t>B</a:t>
            </a:r>
            <a:r>
              <a:rPr sz="3200" dirty="0">
                <a:solidFill>
                  <a:srgbClr val="FFFFFF"/>
                </a:solidFill>
              </a:rPr>
              <a:t>, but </a:t>
            </a:r>
            <a:r>
              <a:rPr sz="3200" spc="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when</a:t>
            </a:r>
            <a:r>
              <a:rPr sz="3200" spc="-5" dirty="0">
                <a:solidFill>
                  <a:srgbClr val="FFFFFF"/>
                </a:solidFill>
              </a:rPr>
              <a:t> </a:t>
            </a:r>
            <a:r>
              <a:rPr sz="3200" spc="5" dirty="0">
                <a:solidFill>
                  <a:srgbClr val="FFFFFF"/>
                </a:solidFill>
              </a:rPr>
              <a:t>Y </a:t>
            </a:r>
            <a:r>
              <a:rPr sz="3200" spc="-10" dirty="0">
                <a:solidFill>
                  <a:srgbClr val="FFFFFF"/>
                </a:solidFill>
              </a:rPr>
              <a:t>is</a:t>
            </a:r>
            <a:r>
              <a:rPr sz="3200" spc="5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presented</a:t>
            </a:r>
            <a:r>
              <a:rPr sz="3200" dirty="0">
                <a:solidFill>
                  <a:srgbClr val="FFFFFF"/>
                </a:solidFill>
              </a:rPr>
              <a:t> as</a:t>
            </a:r>
            <a:r>
              <a:rPr sz="3200" spc="5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input,</a:t>
            </a:r>
            <a:r>
              <a:rPr sz="3200" spc="1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the</a:t>
            </a:r>
            <a:r>
              <a:rPr sz="3200" dirty="0">
                <a:solidFill>
                  <a:srgbClr val="FFFFFF"/>
                </a:solidFill>
              </a:rPr>
              <a:t> </a:t>
            </a:r>
            <a:r>
              <a:rPr sz="3200" spc="-5" dirty="0">
                <a:solidFill>
                  <a:srgbClr val="FFFFFF"/>
                </a:solidFill>
              </a:rPr>
              <a:t>BAM recalls</a:t>
            </a:r>
            <a:r>
              <a:rPr sz="3200" dirty="0">
                <a:solidFill>
                  <a:srgbClr val="FFFFFF"/>
                </a:solidFill>
              </a:rPr>
              <a:t> X.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0015" y="1086103"/>
            <a:ext cx="8146415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1000" algn="l"/>
                <a:tab pos="1407795" algn="l"/>
                <a:tab pos="320167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develop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BAM,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create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correlation matrix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each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pair we want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correlation matrix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matrix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vector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X,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transpose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vector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3000" i="1" spc="-7" baseline="2500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BAM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matrix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all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correlation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matrices,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is,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12" name="object 12"/>
          <p:cNvSpPr txBox="1"/>
          <p:nvPr/>
        </p:nvSpPr>
        <p:spPr>
          <a:xfrm>
            <a:off x="1258315" y="4835344"/>
            <a:ext cx="7821930" cy="1020151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79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 pairs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BAM.</a:t>
            </a:r>
            <a:endParaRPr sz="3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79730" marR="5080" indent="-342900">
              <a:lnSpc>
                <a:spcPct val="100200"/>
              </a:lnSpc>
              <a:spcBef>
                <a:spcPts val="9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79730" algn="l"/>
                <a:tab pos="380365" algn="l"/>
                <a:tab pos="5861685" algn="l"/>
              </a:tabLst>
            </a:pPr>
            <a:r>
              <a:rPr spc="-5" dirty="0"/>
              <a:t>The BAM</a:t>
            </a:r>
            <a:r>
              <a:rPr spc="15" dirty="0"/>
              <a:t> </a:t>
            </a:r>
            <a:r>
              <a:rPr dirty="0"/>
              <a:t>is</a:t>
            </a:r>
            <a:r>
              <a:rPr spc="10" dirty="0">
                <a:solidFill>
                  <a:srgbClr val="FAFD00"/>
                </a:solidFill>
              </a:rPr>
              <a:t> </a:t>
            </a:r>
            <a:r>
              <a:rPr spc="70" dirty="0">
                <a:solidFill>
                  <a:srgbClr val="FAFD00"/>
                </a:solidFill>
              </a:rPr>
              <a:t>unconditionally</a:t>
            </a:r>
            <a:r>
              <a:rPr spc="10" dirty="0">
                <a:solidFill>
                  <a:srgbClr val="FAFD00"/>
                </a:solidFill>
              </a:rPr>
              <a:t> </a:t>
            </a:r>
            <a:r>
              <a:rPr spc="60" dirty="0">
                <a:solidFill>
                  <a:srgbClr val="FAFD00"/>
                </a:solidFill>
              </a:rPr>
              <a:t>stable</a:t>
            </a:r>
            <a:r>
              <a:rPr spc="60" dirty="0"/>
              <a:t>.	</a:t>
            </a:r>
            <a:r>
              <a:rPr spc="-5" dirty="0"/>
              <a:t>This</a:t>
            </a:r>
            <a:r>
              <a:rPr spc="-25" dirty="0"/>
              <a:t> </a:t>
            </a:r>
            <a:r>
              <a:rPr spc="-10" dirty="0"/>
              <a:t>means</a:t>
            </a:r>
            <a:r>
              <a:rPr spc="-35" dirty="0"/>
              <a:t> </a:t>
            </a:r>
            <a:r>
              <a:rPr spc="-5" dirty="0"/>
              <a:t>that </a:t>
            </a:r>
            <a:r>
              <a:rPr spc="-685" dirty="0"/>
              <a:t> </a:t>
            </a:r>
            <a:r>
              <a:rPr spc="-5" dirty="0"/>
              <a:t>any set </a:t>
            </a:r>
            <a:r>
              <a:rPr dirty="0"/>
              <a:t>of </a:t>
            </a:r>
            <a:r>
              <a:rPr spc="-5" dirty="0"/>
              <a:t>associations </a:t>
            </a:r>
            <a:r>
              <a:rPr spc="-10" dirty="0"/>
              <a:t>can </a:t>
            </a:r>
            <a:r>
              <a:rPr dirty="0"/>
              <a:t>be </a:t>
            </a:r>
            <a:r>
              <a:rPr spc="-5" dirty="0"/>
              <a:t>learned without risk of </a:t>
            </a:r>
            <a:r>
              <a:rPr dirty="0"/>
              <a:t> </a:t>
            </a:r>
            <a:r>
              <a:rPr spc="-5" dirty="0"/>
              <a:t>instability.</a:t>
            </a:r>
          </a:p>
          <a:p>
            <a:pPr marL="379730" marR="12700" indent="-342900">
              <a:lnSpc>
                <a:spcPct val="100000"/>
              </a:lnSpc>
              <a:spcBef>
                <a:spcPts val="71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0365" algn="l"/>
              </a:tabLst>
            </a:pPr>
            <a:r>
              <a:rPr sz="3000" dirty="0"/>
              <a:t>The maximum</a:t>
            </a:r>
            <a:r>
              <a:rPr sz="3000" spc="-5" dirty="0"/>
              <a:t> number</a:t>
            </a:r>
            <a:r>
              <a:rPr sz="3000" spc="5" dirty="0"/>
              <a:t> </a:t>
            </a:r>
            <a:r>
              <a:rPr sz="3000" spc="-5" dirty="0"/>
              <a:t>of</a:t>
            </a:r>
            <a:r>
              <a:rPr sz="3000" dirty="0"/>
              <a:t> </a:t>
            </a:r>
            <a:r>
              <a:rPr sz="3000" spc="-5" dirty="0"/>
              <a:t>associations</a:t>
            </a:r>
            <a:r>
              <a:rPr sz="3000" spc="15" dirty="0"/>
              <a:t> </a:t>
            </a:r>
            <a:r>
              <a:rPr sz="3000" spc="-5" dirty="0"/>
              <a:t>to</a:t>
            </a:r>
            <a:r>
              <a:rPr sz="3000" dirty="0"/>
              <a:t> be </a:t>
            </a:r>
            <a:r>
              <a:rPr sz="3000" spc="-5" dirty="0"/>
              <a:t>stored </a:t>
            </a:r>
            <a:r>
              <a:rPr sz="3000" spc="-735" dirty="0"/>
              <a:t> </a:t>
            </a:r>
            <a:r>
              <a:rPr sz="3000" spc="-5" dirty="0"/>
              <a:t>in</a:t>
            </a:r>
            <a:r>
              <a:rPr sz="3000" dirty="0"/>
              <a:t> the </a:t>
            </a:r>
            <a:r>
              <a:rPr sz="3000" spc="-5" dirty="0"/>
              <a:t>BAM should</a:t>
            </a:r>
            <a:r>
              <a:rPr sz="3000" dirty="0"/>
              <a:t> </a:t>
            </a:r>
            <a:r>
              <a:rPr sz="3000" spc="-5" dirty="0"/>
              <a:t>not </a:t>
            </a:r>
            <a:r>
              <a:rPr sz="3000" dirty="0"/>
              <a:t>exceed </a:t>
            </a:r>
            <a:r>
              <a:rPr sz="3000" spc="-5" dirty="0"/>
              <a:t>the</a:t>
            </a:r>
            <a:r>
              <a:rPr sz="3000" dirty="0"/>
              <a:t> </a:t>
            </a:r>
            <a:r>
              <a:rPr sz="3000" spc="-5" dirty="0"/>
              <a:t>number</a:t>
            </a:r>
            <a:r>
              <a:rPr sz="3000" dirty="0"/>
              <a:t> </a:t>
            </a:r>
            <a:r>
              <a:rPr sz="3000" spc="-5" dirty="0"/>
              <a:t>of </a:t>
            </a:r>
            <a:r>
              <a:rPr sz="3000" dirty="0"/>
              <a:t> </a:t>
            </a:r>
            <a:r>
              <a:rPr sz="3000" spc="-5" dirty="0"/>
              <a:t>neurons</a:t>
            </a:r>
            <a:r>
              <a:rPr sz="3000" spc="-10" dirty="0"/>
              <a:t> </a:t>
            </a:r>
            <a:r>
              <a:rPr sz="3000" dirty="0"/>
              <a:t>in </a:t>
            </a:r>
            <a:r>
              <a:rPr sz="3000" spc="-5" dirty="0"/>
              <a:t>the</a:t>
            </a:r>
            <a:r>
              <a:rPr sz="3000" dirty="0"/>
              <a:t> </a:t>
            </a:r>
            <a:r>
              <a:rPr sz="3000" spc="-5" dirty="0"/>
              <a:t>smaller</a:t>
            </a:r>
            <a:r>
              <a:rPr sz="3000" spc="10" dirty="0"/>
              <a:t> </a:t>
            </a:r>
            <a:r>
              <a:rPr sz="3000" spc="-5" dirty="0"/>
              <a:t>layer.</a:t>
            </a:r>
            <a:endParaRPr sz="3000"/>
          </a:p>
          <a:p>
            <a:pPr marL="379730" marR="23241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0365" algn="l"/>
                <a:tab pos="4260215" algn="l"/>
                <a:tab pos="6539230" algn="l"/>
              </a:tabLst>
            </a:pPr>
            <a:r>
              <a:rPr sz="3000" dirty="0"/>
              <a:t>The</a:t>
            </a:r>
            <a:r>
              <a:rPr sz="3000" spc="-5" dirty="0"/>
              <a:t> </a:t>
            </a:r>
            <a:r>
              <a:rPr sz="3000" dirty="0"/>
              <a:t>more</a:t>
            </a:r>
            <a:r>
              <a:rPr sz="3000" spc="15" dirty="0"/>
              <a:t> </a:t>
            </a:r>
            <a:r>
              <a:rPr sz="3000" spc="-5" dirty="0"/>
              <a:t>serious</a:t>
            </a:r>
            <a:r>
              <a:rPr sz="3000" spc="-10" dirty="0"/>
              <a:t> </a:t>
            </a:r>
            <a:r>
              <a:rPr sz="3000" spc="-5" dirty="0"/>
              <a:t>problem </a:t>
            </a:r>
            <a:r>
              <a:rPr sz="3000" dirty="0"/>
              <a:t>with the</a:t>
            </a:r>
            <a:r>
              <a:rPr sz="3000" spc="-5" dirty="0"/>
              <a:t> BAM is </a:t>
            </a:r>
            <a:r>
              <a:rPr sz="3000" dirty="0">
                <a:solidFill>
                  <a:srgbClr val="FAFD00"/>
                </a:solidFill>
              </a:rPr>
              <a:t> </a:t>
            </a:r>
            <a:r>
              <a:rPr sz="3000" spc="110" dirty="0">
                <a:solidFill>
                  <a:srgbClr val="FAFD00"/>
                </a:solidFill>
              </a:rPr>
              <a:t>incorrect</a:t>
            </a:r>
            <a:r>
              <a:rPr sz="3000" spc="200" dirty="0">
                <a:solidFill>
                  <a:srgbClr val="FAFD00"/>
                </a:solidFill>
              </a:rPr>
              <a:t> </a:t>
            </a:r>
            <a:r>
              <a:rPr sz="3000" spc="50" dirty="0">
                <a:solidFill>
                  <a:srgbClr val="FAFD00"/>
                </a:solidFill>
              </a:rPr>
              <a:t>convergence</a:t>
            </a:r>
            <a:r>
              <a:rPr sz="3000" spc="50" dirty="0"/>
              <a:t>.	</a:t>
            </a:r>
            <a:r>
              <a:rPr sz="3000" dirty="0"/>
              <a:t>The BAM </a:t>
            </a:r>
            <a:r>
              <a:rPr sz="3000" spc="-5" dirty="0"/>
              <a:t>may not </a:t>
            </a:r>
            <a:r>
              <a:rPr sz="3000" dirty="0"/>
              <a:t> </a:t>
            </a:r>
            <a:r>
              <a:rPr sz="3000" spc="-5" dirty="0"/>
              <a:t>always</a:t>
            </a:r>
            <a:r>
              <a:rPr sz="3000" spc="20" dirty="0"/>
              <a:t> </a:t>
            </a:r>
            <a:r>
              <a:rPr sz="3000" spc="-5" dirty="0"/>
              <a:t>produce</a:t>
            </a:r>
            <a:r>
              <a:rPr sz="3000" spc="25" dirty="0"/>
              <a:t> </a:t>
            </a:r>
            <a:r>
              <a:rPr sz="3000" dirty="0"/>
              <a:t>the</a:t>
            </a:r>
            <a:r>
              <a:rPr sz="3000" spc="45" dirty="0"/>
              <a:t> </a:t>
            </a:r>
            <a:r>
              <a:rPr sz="3000" spc="-5" dirty="0"/>
              <a:t>closest</a:t>
            </a:r>
            <a:r>
              <a:rPr sz="3000" spc="20" dirty="0"/>
              <a:t> </a:t>
            </a:r>
            <a:r>
              <a:rPr sz="3000" spc="-5" dirty="0"/>
              <a:t>association.	In</a:t>
            </a:r>
            <a:r>
              <a:rPr sz="3000" spc="-40" dirty="0"/>
              <a:t> </a:t>
            </a:r>
            <a:r>
              <a:rPr sz="3000" spc="-5" dirty="0"/>
              <a:t>fact,</a:t>
            </a:r>
            <a:r>
              <a:rPr sz="3000" spc="-25" dirty="0"/>
              <a:t> </a:t>
            </a:r>
            <a:r>
              <a:rPr sz="3000" dirty="0"/>
              <a:t>a </a:t>
            </a:r>
            <a:r>
              <a:rPr sz="3000" spc="-735" dirty="0"/>
              <a:t> </a:t>
            </a:r>
            <a:r>
              <a:rPr sz="3000" spc="-5" dirty="0"/>
              <a:t>stable</a:t>
            </a:r>
            <a:r>
              <a:rPr sz="3000" dirty="0"/>
              <a:t> </a:t>
            </a:r>
            <a:r>
              <a:rPr sz="3000" spc="-5" dirty="0"/>
              <a:t>association</a:t>
            </a:r>
            <a:r>
              <a:rPr sz="3000" spc="20" dirty="0"/>
              <a:t> </a:t>
            </a:r>
            <a:r>
              <a:rPr sz="3000" spc="-5" dirty="0"/>
              <a:t>may</a:t>
            </a:r>
            <a:r>
              <a:rPr sz="3000" spc="5" dirty="0"/>
              <a:t> </a:t>
            </a:r>
            <a:r>
              <a:rPr sz="3000" dirty="0"/>
              <a:t>be</a:t>
            </a:r>
            <a:r>
              <a:rPr sz="3000" spc="5" dirty="0"/>
              <a:t> </a:t>
            </a:r>
            <a:r>
              <a:rPr sz="3000" dirty="0"/>
              <a:t>only </a:t>
            </a:r>
            <a:r>
              <a:rPr sz="3000" spc="-5" dirty="0"/>
              <a:t>slightly</a:t>
            </a:r>
            <a:r>
              <a:rPr sz="3000" spc="5" dirty="0"/>
              <a:t> </a:t>
            </a:r>
            <a:r>
              <a:rPr sz="3000" dirty="0"/>
              <a:t>related</a:t>
            </a:r>
            <a:r>
              <a:rPr sz="3000" spc="5" dirty="0"/>
              <a:t> </a:t>
            </a:r>
            <a:r>
              <a:rPr sz="3000" dirty="0"/>
              <a:t>to </a:t>
            </a:r>
            <a:r>
              <a:rPr sz="3000" spc="-735" dirty="0"/>
              <a:t> </a:t>
            </a:r>
            <a:r>
              <a:rPr sz="3000" spc="-5" dirty="0"/>
              <a:t>the</a:t>
            </a:r>
            <a:r>
              <a:rPr sz="3000" spc="10" dirty="0"/>
              <a:t> </a:t>
            </a:r>
            <a:r>
              <a:rPr sz="3000" dirty="0"/>
              <a:t>initial</a:t>
            </a:r>
            <a:r>
              <a:rPr sz="3000" spc="10" dirty="0"/>
              <a:t> </a:t>
            </a:r>
            <a:r>
              <a:rPr sz="3000" spc="-5" dirty="0"/>
              <a:t>input </a:t>
            </a:r>
            <a:r>
              <a:rPr sz="3000" dirty="0"/>
              <a:t>vector.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26083" y="802639"/>
            <a:ext cx="820483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85" dirty="0"/>
              <a:t>Stability</a:t>
            </a:r>
            <a:r>
              <a:rPr sz="3600" spc="-10" dirty="0"/>
              <a:t> </a:t>
            </a:r>
            <a:r>
              <a:rPr sz="3600" spc="200" dirty="0"/>
              <a:t>and</a:t>
            </a:r>
            <a:r>
              <a:rPr sz="3600" spc="-10" dirty="0"/>
              <a:t> </a:t>
            </a:r>
            <a:r>
              <a:rPr sz="3600" spc="110" dirty="0"/>
              <a:t>storage</a:t>
            </a:r>
            <a:r>
              <a:rPr sz="3600" spc="-10" dirty="0"/>
              <a:t> </a:t>
            </a:r>
            <a:r>
              <a:rPr sz="3600" spc="95" dirty="0"/>
              <a:t>capacity</a:t>
            </a:r>
            <a:r>
              <a:rPr sz="3600" spc="-5" dirty="0"/>
              <a:t> </a:t>
            </a:r>
            <a:r>
              <a:rPr sz="3600" dirty="0"/>
              <a:t>of</a:t>
            </a:r>
            <a:r>
              <a:rPr sz="3600" spc="-10" dirty="0"/>
              <a:t> </a:t>
            </a:r>
            <a:r>
              <a:rPr sz="3600" spc="130" dirty="0"/>
              <a:t>the</a:t>
            </a:r>
            <a:r>
              <a:rPr sz="3600" spc="-10" dirty="0"/>
              <a:t> </a:t>
            </a:r>
            <a:r>
              <a:rPr sz="3600" spc="65" dirty="0"/>
              <a:t>BAM</a:t>
            </a:r>
            <a:endParaRPr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238503"/>
            <a:ext cx="8353425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78815" indent="-342900" algn="just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neuron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simple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structure, 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army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elements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constitutes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tremendous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processing power.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consists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cell body,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soma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fibers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dendrites</a:t>
            </a:r>
            <a:r>
              <a:rPr sz="3000" spc="9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long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fiber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called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axon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150859" cy="5696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33679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brain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non-linear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parallel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information-processing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  <a:p>
            <a:pPr marL="354965" marR="9461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685292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stored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simultaneously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throughout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whole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network,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specific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locations.	In</a:t>
            </a:r>
            <a:r>
              <a:rPr sz="30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networks,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processing are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global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rather than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local.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7258684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fundamental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essential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characteristic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biological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learn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attempts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emulate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biological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network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computer.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33703"/>
            <a:ext cx="828230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artificial neural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consists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 simple processors, also called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neurons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analogous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biological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brain.</a:t>
            </a:r>
            <a:endParaRPr sz="3000">
              <a:latin typeface="Times New Roman"/>
              <a:cs typeface="Times New Roman"/>
            </a:endParaRPr>
          </a:p>
          <a:p>
            <a:pPr marL="354965" marR="100965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neurons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connected by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links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passing signals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another.</a:t>
            </a:r>
            <a:endParaRPr sz="3000">
              <a:latin typeface="Times New Roman"/>
              <a:cs typeface="Times New Roman"/>
            </a:endParaRPr>
          </a:p>
          <a:p>
            <a:pPr marL="354965" marR="43497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340860" algn="l"/>
                <a:tab pos="519557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output signal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transmitted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neuron’s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outgoing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connection.	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outgoing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connection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splits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branches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transmit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signal.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outgoing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branches </a:t>
            </a:r>
            <a:r>
              <a:rPr sz="3000" spc="-7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terminate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incoming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connections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2467" y="726439"/>
            <a:ext cx="65551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00" dirty="0"/>
              <a:t>Can</a:t>
            </a:r>
            <a:r>
              <a:rPr sz="3600" spc="-10" dirty="0"/>
              <a:t> </a:t>
            </a:r>
            <a:r>
              <a:rPr sz="3600" spc="204" dirty="0"/>
              <a:t>a</a:t>
            </a:r>
            <a:r>
              <a:rPr sz="3600" spc="-10" dirty="0"/>
              <a:t> </a:t>
            </a:r>
            <a:r>
              <a:rPr sz="3600" spc="25" dirty="0"/>
              <a:t>single</a:t>
            </a:r>
            <a:r>
              <a:rPr sz="3600" spc="-10" dirty="0"/>
              <a:t> </a:t>
            </a:r>
            <a:r>
              <a:rPr sz="3600" spc="165" dirty="0"/>
              <a:t>neuron</a:t>
            </a:r>
            <a:r>
              <a:rPr sz="3600" spc="-10" dirty="0"/>
              <a:t> </a:t>
            </a:r>
            <a:r>
              <a:rPr sz="3600" spc="155" dirty="0"/>
              <a:t>learn</a:t>
            </a:r>
            <a:r>
              <a:rPr sz="3600" spc="-10" dirty="0"/>
              <a:t> </a:t>
            </a:r>
            <a:r>
              <a:rPr sz="3600" spc="204" dirty="0"/>
              <a:t>a</a:t>
            </a:r>
            <a:r>
              <a:rPr sz="3600" spc="-10" dirty="0"/>
              <a:t> </a:t>
            </a:r>
            <a:r>
              <a:rPr sz="3600" spc="160" dirty="0"/>
              <a:t>task?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78839" y="1771903"/>
            <a:ext cx="7971155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77964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1958,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00" dirty="0">
                <a:solidFill>
                  <a:srgbClr val="FAFD00"/>
                </a:solidFill>
                <a:latin typeface="Times New Roman"/>
                <a:cs typeface="Times New Roman"/>
              </a:rPr>
              <a:t>Frank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Rosenblatt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algorithm 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first procedure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ANN: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perceptron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43751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8897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perceptron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network.	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 neuron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adjustable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hard limiter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15714" y="732535"/>
            <a:ext cx="34270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145" dirty="0"/>
              <a:t>The</a:t>
            </a:r>
            <a:r>
              <a:rPr sz="4000" spc="-75" dirty="0"/>
              <a:t> </a:t>
            </a:r>
            <a:r>
              <a:rPr sz="4000" spc="175" dirty="0"/>
              <a:t>Perceptron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695703"/>
            <a:ext cx="8096884" cy="3324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4139" indent="-342900" algn="just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operation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Rosenblatt’s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perceptron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based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McCulloch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Pitts </a:t>
            </a:r>
            <a:r>
              <a:rPr sz="3000" spc="135" dirty="0">
                <a:solidFill>
                  <a:srgbClr val="FAFD00"/>
                </a:solidFill>
                <a:latin typeface="Times New Roman"/>
                <a:cs typeface="Times New Roman"/>
              </a:rPr>
              <a:t>neuron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model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model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linear combiner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followed by a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hard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limiter.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699"/>
              </a:lnSpc>
              <a:spcBef>
                <a:spcPts val="70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hard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limiter,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equal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+1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input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positive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negative.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115" y="2152903"/>
            <a:ext cx="7928609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9651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is done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small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adjustments 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reduce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difference between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actual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desired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perceptron.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initial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[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0.5,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0.5],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updated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5415" y="894079"/>
            <a:ext cx="822642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60" dirty="0"/>
              <a:t>How</a:t>
            </a:r>
            <a:r>
              <a:rPr sz="3200" spc="-10" dirty="0"/>
              <a:t> </a:t>
            </a:r>
            <a:r>
              <a:rPr sz="3200" spc="40" dirty="0"/>
              <a:t>does</a:t>
            </a:r>
            <a:r>
              <a:rPr sz="3200" spc="-5" dirty="0"/>
              <a:t> </a:t>
            </a:r>
            <a:r>
              <a:rPr sz="3200" spc="114" dirty="0"/>
              <a:t>the</a:t>
            </a:r>
            <a:r>
              <a:rPr sz="3200" dirty="0"/>
              <a:t> </a:t>
            </a:r>
            <a:r>
              <a:rPr sz="3200" spc="140" dirty="0"/>
              <a:t>perceptron</a:t>
            </a:r>
            <a:r>
              <a:rPr sz="3200" spc="-15" dirty="0"/>
              <a:t> </a:t>
            </a:r>
            <a:r>
              <a:rPr sz="3200" spc="140" dirty="0"/>
              <a:t>learn</a:t>
            </a:r>
            <a:r>
              <a:rPr sz="3200" spc="-25" dirty="0"/>
              <a:t> </a:t>
            </a:r>
            <a:r>
              <a:rPr sz="3200" spc="55" dirty="0"/>
              <a:t>its</a:t>
            </a:r>
            <a:r>
              <a:rPr sz="3200" spc="-15" dirty="0"/>
              <a:t> </a:t>
            </a:r>
            <a:r>
              <a:rPr sz="3200" spc="50" dirty="0"/>
              <a:t>classification </a:t>
            </a:r>
            <a:r>
              <a:rPr sz="3200" spc="-785" dirty="0"/>
              <a:t> </a:t>
            </a:r>
            <a:r>
              <a:rPr sz="3200" spc="114" dirty="0"/>
              <a:t>tasks?</a:t>
            </a:r>
            <a:endParaRPr sz="3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2783</Words>
  <Application>Microsoft Office PowerPoint</Application>
  <PresentationFormat>Özel</PresentationFormat>
  <Paragraphs>188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1" baseType="lpstr">
      <vt:lpstr>Arial MT</vt:lpstr>
      <vt:lpstr>Calibri</vt:lpstr>
      <vt:lpstr>Lucida Sans Unicode</vt:lpstr>
      <vt:lpstr>Symbol</vt:lpstr>
      <vt:lpstr>Times New Roman</vt:lpstr>
      <vt:lpstr>Office Theme</vt:lpstr>
      <vt:lpstr>Lecture 7</vt:lpstr>
      <vt:lpstr>Introduction, or how the brain works</vt:lpstr>
      <vt:lpstr>PowerPoint Sunusu</vt:lpstr>
      <vt:lpstr>PowerPoint Sunusu</vt:lpstr>
      <vt:lpstr>PowerPoint Sunusu</vt:lpstr>
      <vt:lpstr>PowerPoint Sunusu</vt:lpstr>
      <vt:lpstr>Can a single neuron learn a task?</vt:lpstr>
      <vt:lpstr>The Perceptron</vt:lpstr>
      <vt:lpstr>How does the perceptron learn its classification  tasks?</vt:lpstr>
      <vt:lpstr>Multilayer neural networks</vt:lpstr>
      <vt:lpstr>What does the middle layer hide?</vt:lpstr>
      <vt:lpstr>Back-propagation neural network</vt:lpstr>
      <vt:lpstr>PowerPoint Sunusu</vt:lpstr>
      <vt:lpstr>The back-propagation training algorithm</vt:lpstr>
      <vt:lpstr>Step 2: Activation</vt:lpstr>
      <vt:lpstr>Step 2: Activation (continued)</vt:lpstr>
      <vt:lpstr>Step 3: Weight training</vt:lpstr>
      <vt:lpstr>PowerPoint Sunusu</vt:lpstr>
      <vt:lpstr>PowerPoint Sunusu</vt:lpstr>
      <vt:lpstr>PowerPoint Sunusu</vt:lpstr>
      <vt:lpstr>Accelerated learning in multilayer  neural networks</vt:lpstr>
      <vt:lpstr>PowerPoint Sunusu</vt:lpstr>
      <vt:lpstr>Learning with adaptive learning rate</vt:lpstr>
      <vt:lpstr>PowerPoint Sunusu</vt:lpstr>
      <vt:lpstr>The Hopfield Network</vt:lpstr>
      <vt:lpstr>PowerPoint Sunusu</vt:lpstr>
      <vt:lpstr>PowerPoint Sunusu</vt:lpstr>
      <vt:lpstr>PowerPoint Sunusu</vt:lpstr>
      <vt:lpstr>PowerPoint Sunusu</vt:lpstr>
      <vt:lpstr>Storage capacity of the Hopfield network</vt:lpstr>
      <vt:lpstr>Bidirectional associative memory (BAM)</vt:lpstr>
      <vt:lpstr>PowerPoint Sunusu</vt:lpstr>
      <vt:lpstr>The basic idea behind the BAM is to store  pattern pairs so that when n-dimensional vector  X from set A is presented as input, the BAM  recalls m-dimensional vector Y from set B, but  when Y is presented as input, the BAM recalls X.</vt:lpstr>
      <vt:lpstr>PowerPoint Sunusu</vt:lpstr>
      <vt:lpstr>Stability and storage capacity of the BAM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7.ppt</dc:title>
  <dc:creator>michaeln</dc:creator>
  <cp:lastModifiedBy>irem</cp:lastModifiedBy>
  <cp:revision>3</cp:revision>
  <dcterms:created xsi:type="dcterms:W3CDTF">2022-10-07T11:54:47Z</dcterms:created>
  <dcterms:modified xsi:type="dcterms:W3CDTF">2022-10-07T12:04:40Z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