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630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634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645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7146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858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036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326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096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094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551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92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31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10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39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3573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39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21FF268-EDBA-45F7-B6D3-EEFF75A34BE6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D69C3-6F7E-44F2-B6C3-5C18BFFE58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6360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87365" y="215286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7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NÖROÇEŞİTLİLİK </a:t>
            </a:r>
            <a:br>
              <a:rPr lang="tr-TR" sz="7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7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 </a:t>
            </a:r>
            <a:br>
              <a:rPr lang="tr-TR" sz="7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7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PATOLOJİ </a:t>
            </a:r>
            <a:br>
              <a:rPr lang="tr-TR" sz="7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7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PARADİGMASI</a:t>
            </a:r>
            <a:endParaRPr lang="tr-TR" sz="7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540468"/>
            <a:ext cx="9144000" cy="717331"/>
          </a:xfrm>
        </p:spPr>
        <p:txBody>
          <a:bodyPr/>
          <a:lstStyle/>
          <a:p>
            <a:r>
              <a:rPr lang="tr-TR" dirty="0" smtClean="0"/>
              <a:t>PROF.DR. GONCA POLAT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3044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948101"/>
              </p:ext>
            </p:extLst>
          </p:nvPr>
        </p:nvGraphicFramePr>
        <p:xfrm>
          <a:off x="1275692" y="977462"/>
          <a:ext cx="9640616" cy="5381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0616">
                  <a:extLst>
                    <a:ext uri="{9D8B030D-6E8A-4147-A177-3AD203B41FA5}">
                      <a16:colId xmlns:a16="http://schemas.microsoft.com/office/drawing/2014/main" val="1127416315"/>
                    </a:ext>
                  </a:extLst>
                </a:gridCol>
              </a:tblGrid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PATOLOJİ</a:t>
                      </a:r>
                      <a:r>
                        <a:rPr lang="tr-TR" sz="2800" baseline="0" dirty="0" smtClean="0"/>
                        <a:t> PARADİGMASI </a:t>
                      </a:r>
                    </a:p>
                    <a:p>
                      <a:pPr algn="ctr"/>
                      <a:endParaRPr lang="tr-TR" sz="2800" baseline="0" dirty="0" smtClean="0"/>
                    </a:p>
                    <a:p>
                      <a:pPr algn="ctr"/>
                      <a:r>
                        <a:rPr lang="tr-TR" sz="2800" baseline="0" dirty="0" smtClean="0"/>
                        <a:t>Otizm ve ADHD bir hastalık ya da bozukluk olarak görülür.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011213"/>
                  </a:ext>
                </a:extLst>
              </a:tr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 smtClean="0"/>
                        <a:t>NÖROÇEŞİTLİLİK PARADİGMASI </a:t>
                      </a:r>
                    </a:p>
                    <a:p>
                      <a:pPr algn="ctr"/>
                      <a:endParaRPr lang="tr-TR" sz="2800" b="1" dirty="0" smtClean="0"/>
                    </a:p>
                    <a:p>
                      <a:pPr algn="ctr"/>
                      <a:r>
                        <a:rPr lang="tr-TR" sz="2800" b="1" dirty="0" smtClean="0"/>
                        <a:t>Otizm ve ADHD bir</a:t>
                      </a:r>
                      <a:r>
                        <a:rPr lang="tr-TR" sz="2800" b="1" baseline="0" dirty="0" smtClean="0"/>
                        <a:t> engellilik ve insan çeşitliliğinin doğal bir parçası olarak görülür. </a:t>
                      </a:r>
                      <a:endParaRPr lang="tr-TR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136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8746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0386"/>
              </p:ext>
            </p:extLst>
          </p:nvPr>
        </p:nvGraphicFramePr>
        <p:xfrm>
          <a:off x="985345" y="792492"/>
          <a:ext cx="9640616" cy="5381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0616">
                  <a:extLst>
                    <a:ext uri="{9D8B030D-6E8A-4147-A177-3AD203B41FA5}">
                      <a16:colId xmlns:a16="http://schemas.microsoft.com/office/drawing/2014/main" val="2923937158"/>
                    </a:ext>
                  </a:extLst>
                </a:gridCol>
              </a:tblGrid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PATOLOJİ</a:t>
                      </a:r>
                      <a:r>
                        <a:rPr lang="tr-TR" sz="2800" baseline="0" dirty="0" smtClean="0"/>
                        <a:t> PARADİGMASI </a:t>
                      </a:r>
                    </a:p>
                    <a:p>
                      <a:pPr algn="ctr"/>
                      <a:endParaRPr lang="tr-TR" sz="2800" baseline="0" dirty="0" smtClean="0"/>
                    </a:p>
                    <a:p>
                      <a:pPr algn="ctr"/>
                      <a:r>
                        <a:rPr lang="tr-TR" sz="2800" baseline="0" dirty="0" smtClean="0"/>
                        <a:t> Farklılıkları ve değişen zihin durumlarını bir bozukluk, bir ruhsal hastalık olarak görür.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515672"/>
                  </a:ext>
                </a:extLst>
              </a:tr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 smtClean="0"/>
                        <a:t>NÖROÇEŞİTLİLİK PARADİGMASI </a:t>
                      </a:r>
                    </a:p>
                    <a:p>
                      <a:pPr algn="ctr"/>
                      <a:endParaRPr lang="tr-TR" sz="2800" b="1" dirty="0" smtClean="0"/>
                    </a:p>
                    <a:p>
                      <a:pPr algn="ctr"/>
                      <a:r>
                        <a:rPr lang="tr-TR" sz="2800" b="1" dirty="0" smtClean="0"/>
                        <a:t> Farklılıklar ve değişen zihin durumları, insan çeşitliliğinin bir parçasıdır</a:t>
                      </a:r>
                      <a:r>
                        <a:rPr lang="tr-TR" sz="2800" b="1" baseline="0" dirty="0" smtClean="0"/>
                        <a:t> ancak bu farklılıklar «engelleyici»   «acı verici» ve «stres yaratıcı» olabilir. </a:t>
                      </a:r>
                      <a:endParaRPr lang="tr-TR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224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49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8146813"/>
              </p:ext>
            </p:extLst>
          </p:nvPr>
        </p:nvGraphicFramePr>
        <p:xfrm>
          <a:off x="1275692" y="977462"/>
          <a:ext cx="9640616" cy="5381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0616">
                  <a:extLst>
                    <a:ext uri="{9D8B030D-6E8A-4147-A177-3AD203B41FA5}">
                      <a16:colId xmlns:a16="http://schemas.microsoft.com/office/drawing/2014/main" val="1127416315"/>
                    </a:ext>
                  </a:extLst>
                </a:gridCol>
              </a:tblGrid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PATOLOJİ</a:t>
                      </a:r>
                      <a:r>
                        <a:rPr lang="tr-TR" sz="2800" baseline="0" dirty="0" smtClean="0"/>
                        <a:t> PARADİGMASI </a:t>
                      </a:r>
                    </a:p>
                    <a:p>
                      <a:pPr algn="ctr"/>
                      <a:endParaRPr lang="tr-TR" sz="2800" baseline="0" dirty="0" smtClean="0"/>
                    </a:p>
                    <a:p>
                      <a:pPr algn="ctr"/>
                      <a:r>
                        <a:rPr lang="tr-TR" sz="2800" baseline="0" dirty="0" smtClean="0"/>
                        <a:t>Farklılıkları, değişen zihin durumlarını, çoklu kişilikleri, işitsel halüsinasyonları doğal olarak stres içeren durumlar olarak görür.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011213"/>
                  </a:ext>
                </a:extLst>
              </a:tr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 smtClean="0"/>
                        <a:t>NÖROÇEŞİTLİLİK PARADİGMASI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baseline="0" dirty="0" smtClean="0"/>
                        <a:t>Farklılıkları, değişen zihin durumlarını, çoklu kişilikleri, işitsel halüsinasyonları her birey için mutlaka stres içeren durumlar olarak görmez</a:t>
                      </a:r>
                      <a:endParaRPr lang="tr-TR" sz="2800" b="1" dirty="0" smtClean="0"/>
                    </a:p>
                    <a:p>
                      <a:pPr algn="ctr"/>
                      <a:endParaRPr lang="tr-TR" sz="2800" dirty="0" smtClean="0"/>
                    </a:p>
                    <a:p>
                      <a:pPr algn="ctr"/>
                      <a:r>
                        <a:rPr lang="tr-TR" sz="2800" dirty="0" smtClean="0"/>
                        <a:t>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136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619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6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618385"/>
              </p:ext>
            </p:extLst>
          </p:nvPr>
        </p:nvGraphicFramePr>
        <p:xfrm>
          <a:off x="1275692" y="977462"/>
          <a:ext cx="9640616" cy="5381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0616">
                  <a:extLst>
                    <a:ext uri="{9D8B030D-6E8A-4147-A177-3AD203B41FA5}">
                      <a16:colId xmlns:a16="http://schemas.microsoft.com/office/drawing/2014/main" val="1127416315"/>
                    </a:ext>
                  </a:extLst>
                </a:gridCol>
              </a:tblGrid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PATOLOJİ</a:t>
                      </a:r>
                      <a:r>
                        <a:rPr lang="tr-TR" sz="2800" baseline="0" dirty="0" smtClean="0"/>
                        <a:t> PARADİGMASI </a:t>
                      </a:r>
                    </a:p>
                    <a:p>
                      <a:pPr algn="ctr"/>
                      <a:endParaRPr lang="tr-TR" sz="2800" baseline="0" dirty="0" smtClean="0"/>
                    </a:p>
                    <a:p>
                      <a:pPr algn="ctr"/>
                      <a:r>
                        <a:rPr lang="tr-TR" sz="2800" baseline="0" dirty="0" smtClean="0"/>
                        <a:t> Bireyleri ilaç ya da başka tedaviler ile düzeltme ya da tedavi etmeye odaklanmaktadır.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011213"/>
                  </a:ext>
                </a:extLst>
              </a:tr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 smtClean="0"/>
                        <a:t>NÖROÇEŞİTLİLİK PARADİGMASI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baseline="0" dirty="0" smtClean="0"/>
                        <a:t> Bireyleri desteklemeye ve yaşanılan zorlukları azaltmaya odaklanmaktadır- ilaç kişinin iyilik halini destekliyorsa o da bir seçenek olabilir </a:t>
                      </a:r>
                      <a:endParaRPr lang="tr-TR" sz="2800" b="1" dirty="0" smtClean="0"/>
                    </a:p>
                    <a:p>
                      <a:pPr algn="ctr"/>
                      <a:endParaRPr lang="tr-TR" sz="2800" dirty="0" smtClean="0"/>
                    </a:p>
                    <a:p>
                      <a:pPr algn="ctr"/>
                      <a:r>
                        <a:rPr lang="tr-TR" sz="2800" dirty="0" smtClean="0"/>
                        <a:t>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136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256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9882804"/>
              </p:ext>
            </p:extLst>
          </p:nvPr>
        </p:nvGraphicFramePr>
        <p:xfrm>
          <a:off x="1275692" y="977462"/>
          <a:ext cx="9640616" cy="5381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0616">
                  <a:extLst>
                    <a:ext uri="{9D8B030D-6E8A-4147-A177-3AD203B41FA5}">
                      <a16:colId xmlns:a16="http://schemas.microsoft.com/office/drawing/2014/main" val="1127416315"/>
                    </a:ext>
                  </a:extLst>
                </a:gridCol>
              </a:tblGrid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PATOLOJİ</a:t>
                      </a:r>
                      <a:r>
                        <a:rPr lang="tr-TR" sz="2800" baseline="0" dirty="0" smtClean="0"/>
                        <a:t> PARADİGMASI </a:t>
                      </a:r>
                    </a:p>
                    <a:p>
                      <a:pPr algn="ctr"/>
                      <a:endParaRPr lang="tr-TR" sz="2800" baseline="0" dirty="0" smtClean="0"/>
                    </a:p>
                    <a:p>
                      <a:pPr algn="ctr"/>
                      <a:r>
                        <a:rPr lang="tr-TR" sz="2800" baseline="0" dirty="0" err="1" smtClean="0"/>
                        <a:t>Normal’e</a:t>
                      </a:r>
                      <a:r>
                        <a:rPr lang="tr-TR" sz="2800" baseline="0" dirty="0" smtClean="0"/>
                        <a:t> uyum sağlamaya zorlar- bunu reddetmek genellikle </a:t>
                      </a:r>
                      <a:r>
                        <a:rPr lang="tr-TR" sz="2800" baseline="0" dirty="0" err="1" smtClean="0"/>
                        <a:t>içgörü</a:t>
                      </a:r>
                      <a:r>
                        <a:rPr lang="tr-TR" sz="2800" baseline="0" dirty="0" smtClean="0"/>
                        <a:t> sahibi olmama şeklinde bir etikete neden olur. </a:t>
                      </a:r>
                    </a:p>
                    <a:p>
                      <a:pPr algn="ctr"/>
                      <a:r>
                        <a:rPr lang="tr-TR" sz="2800" baseline="0" dirty="0" smtClean="0"/>
                        <a:t> 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011213"/>
                  </a:ext>
                </a:extLst>
              </a:tr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 smtClean="0"/>
                        <a:t>NÖROÇEŞİTLİLİK PARADİGMASI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baseline="0" dirty="0" smtClean="0"/>
                        <a:t>  Kişinin kendi seçimlerine saygı duyar ve bunu yüreklendirir. Stres veren durumları, işlevsel ya da işlevsel olmayanı kişinin kendisinin tanımlamasını ister. </a:t>
                      </a:r>
                      <a:endParaRPr lang="tr-TR" sz="2800" b="1" dirty="0" smtClean="0"/>
                    </a:p>
                    <a:p>
                      <a:pPr algn="ctr"/>
                      <a:endParaRPr lang="tr-TR" sz="2800" dirty="0" smtClean="0"/>
                    </a:p>
                    <a:p>
                      <a:pPr algn="ctr"/>
                      <a:r>
                        <a:rPr lang="tr-TR" sz="2800" dirty="0" smtClean="0"/>
                        <a:t>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136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494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5172861"/>
              </p:ext>
            </p:extLst>
          </p:nvPr>
        </p:nvGraphicFramePr>
        <p:xfrm>
          <a:off x="1275692" y="977462"/>
          <a:ext cx="9640616" cy="5769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0616">
                  <a:extLst>
                    <a:ext uri="{9D8B030D-6E8A-4147-A177-3AD203B41FA5}">
                      <a16:colId xmlns:a16="http://schemas.microsoft.com/office/drawing/2014/main" val="1127416315"/>
                    </a:ext>
                  </a:extLst>
                </a:gridCol>
              </a:tblGrid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PATOLOJİ</a:t>
                      </a:r>
                      <a:r>
                        <a:rPr lang="tr-TR" sz="2800" baseline="0" dirty="0" smtClean="0"/>
                        <a:t> PARADİGMASI </a:t>
                      </a:r>
                    </a:p>
                    <a:p>
                      <a:pPr algn="ctr"/>
                      <a:endParaRPr lang="tr-TR" sz="2800" baseline="0" dirty="0" smtClean="0"/>
                    </a:p>
                    <a:p>
                      <a:pPr algn="ctr"/>
                      <a:r>
                        <a:rPr lang="tr-TR" sz="2800" baseline="0" dirty="0" smtClean="0"/>
                        <a:t> Ses duyma, halüsinasyon görme hastalığın işaretleri olarak görülür.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011213"/>
                  </a:ext>
                </a:extLst>
              </a:tr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 smtClean="0"/>
                        <a:t>NÖROÇEŞİTLİLİK PARADİGMASI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baseline="0" dirty="0" smtClean="0"/>
                        <a:t>  kişilerin kendi deneyimlerini anlamlandırmalarına izin verir ve halüsinasyonların kültürel anlam, bağlam ve kişilerin kendi deneyimleri çerçevesinde anlamlandırılmasını ister. </a:t>
                      </a:r>
                      <a:endParaRPr lang="tr-TR" sz="2800" b="1" dirty="0" smtClean="0"/>
                    </a:p>
                    <a:p>
                      <a:pPr algn="ctr"/>
                      <a:endParaRPr lang="tr-TR" sz="2800" dirty="0" smtClean="0"/>
                    </a:p>
                    <a:p>
                      <a:pPr algn="ctr"/>
                      <a:r>
                        <a:rPr lang="tr-TR" sz="2800" dirty="0" smtClean="0"/>
                        <a:t>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136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3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2857722"/>
              </p:ext>
            </p:extLst>
          </p:nvPr>
        </p:nvGraphicFramePr>
        <p:xfrm>
          <a:off x="1275692" y="977462"/>
          <a:ext cx="9640616" cy="5381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0616">
                  <a:extLst>
                    <a:ext uri="{9D8B030D-6E8A-4147-A177-3AD203B41FA5}">
                      <a16:colId xmlns:a16="http://schemas.microsoft.com/office/drawing/2014/main" val="1127416315"/>
                    </a:ext>
                  </a:extLst>
                </a:gridCol>
              </a:tblGrid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PATOLOJİ</a:t>
                      </a:r>
                      <a:r>
                        <a:rPr lang="tr-TR" sz="2800" baseline="0" dirty="0" smtClean="0"/>
                        <a:t> PARADİGMASI </a:t>
                      </a:r>
                    </a:p>
                    <a:p>
                      <a:pPr algn="ctr"/>
                      <a:endParaRPr lang="tr-TR" sz="2800" baseline="0" dirty="0" smtClean="0"/>
                    </a:p>
                    <a:p>
                      <a:pPr algn="ctr"/>
                      <a:r>
                        <a:rPr lang="tr-TR" sz="2800" baseline="0" dirty="0" smtClean="0"/>
                        <a:t> Bireyleri ilaç ya da başka tedaviler ile düzeltme ya da tedavi etmeye odaklanmaktadır.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011213"/>
                  </a:ext>
                </a:extLst>
              </a:tr>
              <a:tr h="2690648"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 smtClean="0"/>
                        <a:t>NÖROÇEŞİTLİLİK PARADİGMASI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baseline="0" dirty="0" smtClean="0"/>
                        <a:t> Bireyleri desteklemeye ve yaşanılan zorlukları azaltmaya odaklanmaktadır- ilaç kişinin iyilik halini destekliyorsa o da bir seçenek olabilir </a:t>
                      </a:r>
                      <a:endParaRPr lang="tr-TR" sz="2800" b="1" dirty="0" smtClean="0"/>
                    </a:p>
                    <a:p>
                      <a:pPr algn="ctr"/>
                      <a:endParaRPr lang="tr-TR" sz="2800" dirty="0" smtClean="0"/>
                    </a:p>
                    <a:p>
                      <a:pPr algn="ctr"/>
                      <a:r>
                        <a:rPr lang="tr-TR" sz="2800" dirty="0" smtClean="0"/>
                        <a:t>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136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5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1" y="1030787"/>
            <a:ext cx="10305668" cy="519133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2800" b="1" dirty="0" err="1" smtClean="0"/>
              <a:t>Nöroçeşitlilik</a:t>
            </a:r>
            <a:r>
              <a:rPr lang="tr-TR" sz="2800" b="1" dirty="0" smtClean="0"/>
              <a:t> paradigması farklılıkları, ruhsal zorlukları ve deneyimleri anlamak için farklı bir bakış sunar. «Normal» bir zihin, tek bir doğru işleyiş yoktur; insan varoluşu çeşitlidir. </a:t>
            </a:r>
          </a:p>
          <a:p>
            <a:pPr marL="0" indent="0">
              <a:buNone/>
            </a:pPr>
            <a:endParaRPr lang="tr-TR" sz="2800" b="1" dirty="0" smtClean="0"/>
          </a:p>
          <a:p>
            <a:pPr marL="0" indent="0">
              <a:buNone/>
            </a:pPr>
            <a:endParaRPr lang="tr-TR" sz="2800" b="1" dirty="0"/>
          </a:p>
          <a:p>
            <a:pPr marL="0" indent="0">
              <a:buNone/>
            </a:pPr>
            <a:r>
              <a:rPr lang="tr-TR" sz="2800" b="1" dirty="0" err="1"/>
              <a:t>Nöroçeşitlilik</a:t>
            </a:r>
            <a:r>
              <a:rPr lang="tr-TR" sz="2800" b="1" dirty="0"/>
              <a:t> paradigması içinde </a:t>
            </a:r>
            <a:r>
              <a:rPr lang="tr-TR" sz="2800" b="1" dirty="0" err="1"/>
              <a:t>nöroçeşitlilik</a:t>
            </a:r>
            <a:r>
              <a:rPr lang="tr-TR" sz="2800" b="1" dirty="0"/>
              <a:t>, baskı ve sistemik toplumsal güç eşitsizlikleri gibi toplumsal dinamiklere tabi olan bir insan çeşitliliği biçimi olarak anlaşılmaktadır; bu dinamikler, ırksal çeşitlilik veya cinsiyet ve cinsel yönelim çeşitliliği gibi diğer insan çeşitliliği biçimleri etrafında yaygın olarak ortaya çıkan dinamiklere benzerdir.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06125"/>
            <a:ext cx="65" cy="24494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96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</TotalTime>
  <Words>372</Words>
  <Application>Microsoft Office PowerPoint</Application>
  <PresentationFormat>Geniş ekran</PresentationFormat>
  <Paragraphs>58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İyon</vt:lpstr>
      <vt:lpstr>   NÖROÇEŞİTLİLİK  X  PATOLOJİ  PARADİGMASI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NÖROÇEŞİTLİLİK  X  PATOLOJİ  PARADİGMASI</dc:title>
  <dc:creator>Microsoft</dc:creator>
  <cp:lastModifiedBy>Microsoft</cp:lastModifiedBy>
  <cp:revision>6</cp:revision>
  <dcterms:created xsi:type="dcterms:W3CDTF">2025-03-11T08:30:39Z</dcterms:created>
  <dcterms:modified xsi:type="dcterms:W3CDTF">2025-03-11T09:22:07Z</dcterms:modified>
</cp:coreProperties>
</file>