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0" r:id="rId2"/>
    <p:sldId id="300" r:id="rId3"/>
    <p:sldId id="301" r:id="rId4"/>
    <p:sldId id="299" r:id="rId5"/>
    <p:sldId id="298" r:id="rId6"/>
    <p:sldId id="297" r:id="rId7"/>
    <p:sldId id="296" r:id="rId8"/>
    <p:sldId id="295" r:id="rId9"/>
    <p:sldId id="291" r:id="rId10"/>
    <p:sldId id="292" r:id="rId11"/>
    <p:sldId id="293" r:id="rId12"/>
    <p:sldId id="29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translate.googleusercontent.com/translate_c?depth=1&amp;hl=tr&amp;prev=search&amp;rurl=translate.google.com.tr&amp;sl=zh-CN&amp;u=http://wiki.mbalib.com/wiki/%25E5%2586%25B3%25E7%25AD%2596&amp;usg=ALkJrhjMfyiN1e7wBiapyOe-F7FD6kVS0g" TargetMode="External"/><Relationship Id="rId2" Type="http://schemas.openxmlformats.org/officeDocument/2006/relationships/hyperlink" Target="https://translate.googleusercontent.com/translate_c?depth=1&amp;hl=tr&amp;prev=search&amp;rurl=translate.google.com.tr&amp;sl=zh-CN&amp;u=http://wiki.mbalib.com/wiki/%25E4%25BA%25A7%25E5%2593%2581%25E7%25BA%25BF%25E5%2589%258A%25E5%2587%258F%25E7%25AD%2596%25E7%2595%25A5&amp;usg=ALkJrhgiEnsg8jxQEZ2njecKI6zy_EmOtw" TargetMode="External"/><Relationship Id="rId1" Type="http://schemas.openxmlformats.org/officeDocument/2006/relationships/slideLayout" Target="../slideLayouts/slideLayout1.xml"/><Relationship Id="rId6" Type="http://schemas.openxmlformats.org/officeDocument/2006/relationships/hyperlink" Target="https://translate.googleusercontent.com/translate_c?depth=1&amp;hl=tr&amp;prev=search&amp;rurl=translate.google.com.tr&amp;sl=zh-CN&amp;u=http://wiki.mbalib.com/wiki/%25E5%25B8%2582%25E5%259C%25BA&amp;usg=ALkJrhi18PyL78bGetF4IGhTW2g67t0T5w" TargetMode="External"/><Relationship Id="rId5" Type="http://schemas.openxmlformats.org/officeDocument/2006/relationships/hyperlink" Target="https://translate.googleusercontent.com/translate_c?depth=1&amp;hl=tr&amp;prev=search&amp;rurl=translate.google.com.tr&amp;sl=zh-CN&amp;u=http://wiki.mbalib.com/wiki/%25E4%25BC%2581%25E4%25B8%259A%25E7%259A%2584%25E8%25B5%2584%25E6%25BA%2590&amp;usg=ALkJrhhFvgZpBQzyBRdOtlHTitPWXFQP8Q" TargetMode="External"/><Relationship Id="rId4" Type="http://schemas.openxmlformats.org/officeDocument/2006/relationships/hyperlink" Target="https://translate.googleusercontent.com/translate_c?depth=1&amp;hl=tr&amp;prev=search&amp;rurl=translate.google.com.tr&amp;sl=zh-CN&amp;u=http://wiki.mbalib.com/wiki/%25E4%25BA%25A7%25E5%2593%2581&amp;usg=ALkJrhir_GiuYr0lIv3knYXPWtMfdEFfC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13" name="Dikdörtgen 12"/>
          <p:cNvSpPr/>
          <p:nvPr/>
        </p:nvSpPr>
        <p:spPr>
          <a:xfrm>
            <a:off x="2934984" y="2475306"/>
            <a:ext cx="6096000" cy="3181384"/>
          </a:xfrm>
          <a:prstGeom prst="rect">
            <a:avLst/>
          </a:prstGeom>
        </p:spPr>
        <p:txBody>
          <a:bodyPr>
            <a:spAutoFit/>
          </a:bodyPr>
          <a:lstStyle/>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a) </a:t>
            </a:r>
            <a:r>
              <a:rPr lang="tr-TR" i="1" dirty="0">
                <a:latin typeface="Times New Roman" panose="02020603050405020304" pitchFamily="18" charset="0"/>
                <a:ea typeface="Calibri" panose="020F0502020204030204" pitchFamily="34" charset="0"/>
                <a:cs typeface="Times New Roman" panose="02020603050405020304" pitchFamily="18" charset="0"/>
              </a:rPr>
              <a:t>Renk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b</a:t>
            </a:r>
            <a:r>
              <a:rPr lang="tr-TR" i="1" dirty="0">
                <a:latin typeface="Times New Roman" panose="02020603050405020304" pitchFamily="18" charset="0"/>
                <a:ea typeface="Calibri" panose="020F0502020204030204" pitchFamily="34" charset="0"/>
                <a:cs typeface="Times New Roman" panose="02020603050405020304" pitchFamily="18" charset="0"/>
              </a:rPr>
              <a:t>) Tat ve koku</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c)</a:t>
            </a:r>
            <a:r>
              <a:rPr lang="tr-TR" i="1" dirty="0">
                <a:latin typeface="Times New Roman" panose="02020603050405020304" pitchFamily="18" charset="0"/>
                <a:ea typeface="Calibri" panose="020F0502020204030204" pitchFamily="34" charset="0"/>
                <a:cs typeface="Times New Roman" panose="02020603050405020304" pitchFamily="18" charset="0"/>
              </a:rPr>
              <a:t>Boyut</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d) </a:t>
            </a:r>
            <a:r>
              <a:rPr lang="tr-TR" i="1" dirty="0">
                <a:latin typeface="Times New Roman" panose="02020603050405020304" pitchFamily="18" charset="0"/>
                <a:ea typeface="Calibri" panose="020F0502020204030204" pitchFamily="34" charset="0"/>
                <a:cs typeface="Times New Roman" panose="02020603050405020304" pitchFamily="18" charset="0"/>
              </a:rPr>
              <a:t>Dizayn ve stil</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e)</a:t>
            </a:r>
            <a:r>
              <a:rPr lang="tr-TR" i="1" dirty="0">
                <a:latin typeface="Times New Roman" panose="02020603050405020304" pitchFamily="18" charset="0"/>
                <a:ea typeface="Calibri" panose="020F0502020204030204" pitchFamily="34" charset="0"/>
                <a:cs typeface="Times New Roman" panose="02020603050405020304" pitchFamily="18" charset="0"/>
              </a:rPr>
              <a:t>Hammadde</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f) </a:t>
            </a:r>
            <a:r>
              <a:rPr lang="tr-TR" i="1" dirty="0">
                <a:latin typeface="Times New Roman" panose="02020603050405020304" pitchFamily="18" charset="0"/>
                <a:ea typeface="Calibri" panose="020F0502020204030204" pitchFamily="34" charset="0"/>
                <a:cs typeface="Times New Roman" panose="02020603050405020304" pitchFamily="18" charset="0"/>
              </a:rPr>
              <a:t>Kullanım</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g) </a:t>
            </a:r>
            <a:r>
              <a:rPr lang="tr-TR" i="1" dirty="0">
                <a:latin typeface="Times New Roman" panose="02020603050405020304" pitchFamily="18" charset="0"/>
                <a:ea typeface="Calibri" panose="020F0502020204030204" pitchFamily="34" charset="0"/>
                <a:cs typeface="Times New Roman" panose="02020603050405020304" pitchFamily="18" charset="0"/>
              </a:rPr>
              <a:t>Teknik koşullar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h)</a:t>
            </a:r>
            <a:r>
              <a:rPr lang="tr-TR" i="1" dirty="0">
                <a:latin typeface="Times New Roman" panose="02020603050405020304" pitchFamily="18" charset="0"/>
                <a:ea typeface="Calibri" panose="020F0502020204030204" pitchFamily="34" charset="0"/>
                <a:cs typeface="Times New Roman" panose="02020603050405020304" pitchFamily="18" charset="0"/>
              </a:rPr>
              <a:t>Ambalaj</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Dikdörtgen 13"/>
          <p:cNvSpPr/>
          <p:nvPr/>
        </p:nvSpPr>
        <p:spPr>
          <a:xfrm>
            <a:off x="2172639" y="1506274"/>
            <a:ext cx="5627503" cy="507831"/>
          </a:xfrm>
          <a:prstGeom prst="rect">
            <a:avLst/>
          </a:prstGeom>
        </p:spPr>
        <p:txBody>
          <a:bodyPr wrap="non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Uluslararası Tarımsal Pazarlarda Ürün Özellikleri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9344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pic>
        <p:nvPicPr>
          <p:cNvPr id="3" name="Resim 2"/>
          <p:cNvPicPr>
            <a:picLocks noChangeAspect="1"/>
          </p:cNvPicPr>
          <p:nvPr/>
        </p:nvPicPr>
        <p:blipFill>
          <a:blip r:embed="rId2"/>
          <a:stretch>
            <a:fillRect/>
          </a:stretch>
        </p:blipFill>
        <p:spPr>
          <a:xfrm>
            <a:off x="3235247" y="2041679"/>
            <a:ext cx="6874523" cy="3763219"/>
          </a:xfrm>
          <a:prstGeom prst="rect">
            <a:avLst/>
          </a:prstGeom>
        </p:spPr>
      </p:pic>
    </p:spTree>
    <p:extLst>
      <p:ext uri="{BB962C8B-B14F-4D97-AF65-F5344CB8AC3E}">
        <p14:creationId xmlns:p14="http://schemas.microsoft.com/office/powerpoint/2010/main" val="2461359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pic>
        <p:nvPicPr>
          <p:cNvPr id="3" name="Resim 2"/>
          <p:cNvPicPr>
            <a:picLocks noChangeAspect="1"/>
          </p:cNvPicPr>
          <p:nvPr/>
        </p:nvPicPr>
        <p:blipFill>
          <a:blip r:embed="rId2"/>
          <a:stretch>
            <a:fillRect/>
          </a:stretch>
        </p:blipFill>
        <p:spPr>
          <a:xfrm>
            <a:off x="1931542" y="1415345"/>
            <a:ext cx="8270695" cy="4890337"/>
          </a:xfrm>
          <a:prstGeom prst="rect">
            <a:avLst/>
          </a:prstGeom>
        </p:spPr>
      </p:pic>
    </p:spTree>
    <p:extLst>
      <p:ext uri="{BB962C8B-B14F-4D97-AF65-F5344CB8AC3E}">
        <p14:creationId xmlns:p14="http://schemas.microsoft.com/office/powerpoint/2010/main" val="2853537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pic>
        <p:nvPicPr>
          <p:cNvPr id="3" name="Resim 2"/>
          <p:cNvPicPr>
            <a:picLocks noChangeAspect="1"/>
          </p:cNvPicPr>
          <p:nvPr/>
        </p:nvPicPr>
        <p:blipFill>
          <a:blip r:embed="rId2"/>
          <a:stretch>
            <a:fillRect/>
          </a:stretch>
        </p:blipFill>
        <p:spPr>
          <a:xfrm>
            <a:off x="2044557" y="1657867"/>
            <a:ext cx="8219326" cy="4064839"/>
          </a:xfrm>
          <a:prstGeom prst="rect">
            <a:avLst/>
          </a:prstGeom>
        </p:spPr>
      </p:pic>
    </p:spTree>
    <p:extLst>
      <p:ext uri="{BB962C8B-B14F-4D97-AF65-F5344CB8AC3E}">
        <p14:creationId xmlns:p14="http://schemas.microsoft.com/office/powerpoint/2010/main" val="2018293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2472647" y="1552906"/>
            <a:ext cx="8685088" cy="3831818"/>
          </a:xfrm>
          <a:prstGeom prst="rect">
            <a:avLst/>
          </a:prstGeom>
        </p:spPr>
        <p:txBody>
          <a:bodyPr wrap="square">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Ürün Stratejisi Bileşenleri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i="1" dirty="0">
                <a:latin typeface="Times New Roman" panose="02020603050405020304" pitchFamily="18" charset="0"/>
                <a:ea typeface="Calibri" panose="020F0502020204030204" pitchFamily="34" charset="0"/>
                <a:cs typeface="Times New Roman" panose="02020603050405020304" pitchFamily="18" charset="0"/>
              </a:rPr>
              <a:t>Ürün birimi</a:t>
            </a:r>
            <a:r>
              <a:rPr lang="tr-TR" dirty="0">
                <a:latin typeface="Times New Roman" panose="02020603050405020304" pitchFamily="18" charset="0"/>
                <a:ea typeface="Calibri" panose="020F0502020204030204" pitchFamily="34" charset="0"/>
                <a:cs typeface="Times New Roman" panose="02020603050405020304" pitchFamily="18" charset="0"/>
              </a:rPr>
              <a:t>: Belirli bir ürün hattında büyüklük, fiyat, biçim ve başka nitelikleri ile ayırt edilebilen üründür.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i="1" dirty="0">
                <a:latin typeface="Times New Roman" panose="02020603050405020304" pitchFamily="18" charset="0"/>
                <a:ea typeface="Calibri" panose="020F0502020204030204" pitchFamily="34" charset="0"/>
                <a:cs typeface="Times New Roman" panose="02020603050405020304" pitchFamily="18" charset="0"/>
              </a:rPr>
              <a:t>Ürün dizisi (Ürün hattı):</a:t>
            </a:r>
            <a:r>
              <a:rPr lang="tr-TR" dirty="0">
                <a:latin typeface="Times New Roman" panose="02020603050405020304" pitchFamily="18" charset="0"/>
                <a:ea typeface="Calibri" panose="020F0502020204030204" pitchFamily="34" charset="0"/>
                <a:cs typeface="Times New Roman" panose="02020603050405020304" pitchFamily="18" charset="0"/>
              </a:rPr>
              <a:t> Bir işletmenin pazara sunduğu ve birbiriyle yakın ilişkileri bulunan ürün grubudur. Örneğin, pastörize süt, değişik yağ oranlarında süt ve yoğunlaştırılmış süt gibi.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	</a:t>
            </a:r>
            <a:r>
              <a:rPr lang="tr-TR" i="1" dirty="0">
                <a:latin typeface="Times New Roman" panose="02020603050405020304" pitchFamily="18" charset="0"/>
                <a:ea typeface="Calibri" panose="020F0502020204030204" pitchFamily="34" charset="0"/>
                <a:cs typeface="Times New Roman" panose="02020603050405020304" pitchFamily="18" charset="0"/>
              </a:rPr>
              <a:t>Ürün sınıfı (Karması)</a:t>
            </a:r>
            <a:r>
              <a:rPr lang="tr-TR" dirty="0">
                <a:latin typeface="Times New Roman" panose="02020603050405020304" pitchFamily="18" charset="0"/>
                <a:ea typeface="Calibri" panose="020F0502020204030204" pitchFamily="34" charset="0"/>
                <a:cs typeface="Times New Roman" panose="02020603050405020304" pitchFamily="18" charset="0"/>
              </a:rPr>
              <a:t>:İşletmenin pazara sunduğu ürünlerin tamamını oluşturur. Örneğin işletme süt yanında, meyveli ve meyvesiz yoğurt, değişik yağ oranlarında yoğurt, değişik peynir çeşitleri ve sütten yapılmış değişik ürünleri tüketiciye sunabilir.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0011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2565115" y="1552906"/>
            <a:ext cx="8181654" cy="4247317"/>
          </a:xfrm>
          <a:prstGeom prst="rect">
            <a:avLst/>
          </a:prstGeom>
        </p:spPr>
        <p:txBody>
          <a:bodyPr wrap="square">
            <a:spAutoFit/>
          </a:bodyPr>
          <a:lstStyle/>
          <a:p>
            <a:pPr indent="449580" algn="just">
              <a:lnSpc>
                <a:spcPct val="150000"/>
              </a:lnSpc>
              <a:spcAft>
                <a:spcPts val="0"/>
              </a:spcAft>
            </a:pPr>
            <a:r>
              <a:rPr lang="tr-TR" sz="1200" b="1" dirty="0">
                <a:latin typeface="Times New Roman" panose="02020603050405020304" pitchFamily="18" charset="0"/>
                <a:ea typeface="Calibri" panose="020F0502020204030204" pitchFamily="34" charset="0"/>
                <a:cs typeface="Times New Roman" panose="02020603050405020304" pitchFamily="18" charset="0"/>
              </a:rPr>
              <a:t>Ürün Stratejisi Bileşenleri</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200" i="1" dirty="0">
                <a:latin typeface="Times New Roman" panose="02020603050405020304" pitchFamily="18" charset="0"/>
                <a:ea typeface="Calibri" panose="020F0502020204030204" pitchFamily="34" charset="0"/>
                <a:cs typeface="Times New Roman" panose="02020603050405020304" pitchFamily="18" charset="0"/>
              </a:rPr>
              <a:t>Ürün birimi</a:t>
            </a:r>
            <a:r>
              <a:rPr lang="tr-TR" sz="1200" dirty="0">
                <a:latin typeface="Times New Roman" panose="02020603050405020304" pitchFamily="18" charset="0"/>
                <a:ea typeface="Calibri" panose="020F0502020204030204" pitchFamily="34" charset="0"/>
                <a:cs typeface="Times New Roman" panose="02020603050405020304" pitchFamily="18" charset="0"/>
              </a:rPr>
              <a:t>: Belirli bir ürün hattında büyüklük, fiyat, biçim ve başka nitelikleri ile ayırt edilebilen üründür.</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a:t>
            </a:r>
            <a:r>
              <a:rPr lang="tr-TR" sz="1200" i="1" dirty="0">
                <a:latin typeface="Times New Roman" panose="02020603050405020304" pitchFamily="18" charset="0"/>
                <a:ea typeface="Calibri" panose="020F0502020204030204" pitchFamily="34" charset="0"/>
                <a:cs typeface="Times New Roman" panose="02020603050405020304" pitchFamily="18" charset="0"/>
              </a:rPr>
              <a:t>Ürün dizisi (Ürün hattı):</a:t>
            </a:r>
            <a:r>
              <a:rPr lang="tr-TR" sz="1200" dirty="0">
                <a:latin typeface="Times New Roman" panose="02020603050405020304" pitchFamily="18" charset="0"/>
                <a:ea typeface="Calibri" panose="020F0502020204030204" pitchFamily="34" charset="0"/>
                <a:cs typeface="Times New Roman" panose="02020603050405020304" pitchFamily="18" charset="0"/>
              </a:rPr>
              <a:t> Bir işletmenin pazara sunduğu ve birbiriyle yakın ilişkileri bulunan ürün grubudur. Örneğin, pastörize süt, değişik yağ oranlarında süt ve yoğunlaştırılmış süt gibi.</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a:t>
            </a:r>
            <a:r>
              <a:rPr lang="tr-TR" sz="1200" i="1" dirty="0">
                <a:latin typeface="Times New Roman" panose="02020603050405020304" pitchFamily="18" charset="0"/>
                <a:ea typeface="Calibri" panose="020F0502020204030204" pitchFamily="34" charset="0"/>
                <a:cs typeface="Times New Roman" panose="02020603050405020304" pitchFamily="18" charset="0"/>
              </a:rPr>
              <a:t>Ürün sınıfı (Karması)</a:t>
            </a:r>
            <a:r>
              <a:rPr lang="tr-TR" sz="1200" dirty="0">
                <a:latin typeface="Times New Roman" panose="02020603050405020304" pitchFamily="18" charset="0"/>
                <a:ea typeface="Calibri" panose="020F0502020204030204" pitchFamily="34" charset="0"/>
                <a:cs typeface="Times New Roman" panose="02020603050405020304" pitchFamily="18" charset="0"/>
              </a:rPr>
              <a:t>:İşletmenin pazara sunduğu ürünlerin tamamını oluşturur. Örneğin işletme süt yanında, meyveli ve meyvesiz yoğurt, değişik yağ oranlarında yoğurt, değişik peynir çeşitleri ve sütten yapılmış değişik ürünleri tüketiciye sunabilir.</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a:t>
            </a:r>
            <a:r>
              <a:rPr lang="tr-TR" sz="1200" b="1" dirty="0">
                <a:latin typeface="Times New Roman" panose="02020603050405020304" pitchFamily="18" charset="0"/>
                <a:ea typeface="Calibri" panose="020F0502020204030204" pitchFamily="34" charset="0"/>
                <a:cs typeface="Times New Roman" panose="02020603050405020304" pitchFamily="18" charset="0"/>
              </a:rPr>
              <a:t>6.3. Ürün Stratejisinin Amaçları</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İşletmenin ürün stratejisinin amaçları ve hedefleri şu şekilde </a:t>
            </a:r>
            <a:r>
              <a:rPr lang="tr-TR" sz="1200" dirty="0" smtClean="0">
                <a:latin typeface="Times New Roman" panose="02020603050405020304" pitchFamily="18" charset="0"/>
                <a:ea typeface="Calibri" panose="020F0502020204030204" pitchFamily="34" charset="0"/>
                <a:cs typeface="Times New Roman" panose="02020603050405020304" pitchFamily="18" charset="0"/>
              </a:rPr>
              <a:t>sıralanabilir</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a)Sahip olduğu işgücü, sermaye ve üretim kapasitesinden optimum bir şekilde yararlanmak,</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b)Satış sisteminden tam olarak yaralanmak,</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c)Ticari ihtiyaçları yakalayacak ürün sınıfı sunmak,</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d)Ürünün ticari ve tüketici problemlerini çözme kapasitesini yükseltmek,</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e)Ürün kalitesini geliştirmek,</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f)Ürün imajını geliştirmek,</a:t>
            </a:r>
            <a:endParaRPr lang="tr-TR"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200" dirty="0">
                <a:latin typeface="Times New Roman" panose="02020603050405020304" pitchFamily="18" charset="0"/>
                <a:ea typeface="Calibri" panose="020F0502020204030204" pitchFamily="34" charset="0"/>
                <a:cs typeface="Times New Roman" panose="02020603050405020304" pitchFamily="18" charset="0"/>
              </a:rPr>
              <a:t>	g)Ürün yaşam dönemini uzatmaktır.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4303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26834"/>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pic>
        <p:nvPicPr>
          <p:cNvPr id="4" name="Resim 3"/>
          <p:cNvPicPr>
            <a:picLocks noChangeAspect="1"/>
          </p:cNvPicPr>
          <p:nvPr/>
        </p:nvPicPr>
        <p:blipFill>
          <a:blip r:embed="rId2"/>
          <a:stretch>
            <a:fillRect/>
          </a:stretch>
        </p:blipFill>
        <p:spPr>
          <a:xfrm>
            <a:off x="1972639" y="703585"/>
            <a:ext cx="9267290" cy="6046732"/>
          </a:xfrm>
          <a:prstGeom prst="rect">
            <a:avLst/>
          </a:prstGeom>
        </p:spPr>
      </p:pic>
    </p:spTree>
    <p:extLst>
      <p:ext uri="{BB962C8B-B14F-4D97-AF65-F5344CB8AC3E}">
        <p14:creationId xmlns:p14="http://schemas.microsoft.com/office/powerpoint/2010/main" val="1101586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19191" y="127278"/>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4" name="Dikdörtgen 3"/>
          <p:cNvSpPr/>
          <p:nvPr/>
        </p:nvSpPr>
        <p:spPr>
          <a:xfrm>
            <a:off x="2250040" y="994856"/>
            <a:ext cx="11291299" cy="5863144"/>
          </a:xfrm>
          <a:prstGeom prst="rect">
            <a:avLst/>
          </a:prstGeom>
        </p:spPr>
        <p:txBody>
          <a:bodyPr wrap="square">
            <a:spAutoFit/>
          </a:bodyPr>
          <a:lstStyle/>
          <a:p>
            <a:pPr marL="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Tarım ürünlerin sınıflandırması genellikle şu şekilde </a:t>
            </a:r>
            <a:r>
              <a:rPr lang="tr-TR" sz="1000" dirty="0" smtClean="0">
                <a:latin typeface="Times New Roman" panose="02020603050405020304" pitchFamily="18" charset="0"/>
                <a:ea typeface="Calibri" panose="020F0502020204030204" pitchFamily="34" charset="0"/>
                <a:cs typeface="Times New Roman" panose="02020603050405020304" pitchFamily="18" charset="0"/>
              </a:rPr>
              <a:t>yapılabilir.</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a.Hububat (arpa, buğday, mısır </a:t>
            </a:r>
            <a:r>
              <a:rPr lang="tr-TR" sz="1000" dirty="0" err="1">
                <a:latin typeface="Times New Roman" panose="02020603050405020304" pitchFamily="18" charset="0"/>
                <a:ea typeface="Calibri" panose="020F0502020204030204" pitchFamily="34" charset="0"/>
                <a:cs typeface="Times New Roman" panose="02020603050405020304" pitchFamily="18" charset="0"/>
              </a:rPr>
              <a:t>vb</a:t>
            </a:r>
            <a:r>
              <a:rPr lang="tr-TR" sz="1000" dirty="0">
                <a:latin typeface="Times New Roman" panose="02020603050405020304" pitchFamily="18" charset="0"/>
                <a:ea typeface="Calibri" panose="020F0502020204030204" pitchFamily="34" charset="0"/>
                <a:cs typeface="Times New Roman" panose="02020603050405020304" pitchFamily="18" charset="0"/>
              </a:rPr>
              <a:t>)</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b.Baklagil (nohut, mercimek </a:t>
            </a:r>
            <a:r>
              <a:rPr lang="tr-TR" sz="1000" dirty="0" err="1">
                <a:latin typeface="Times New Roman" panose="02020603050405020304" pitchFamily="18" charset="0"/>
                <a:ea typeface="Calibri" panose="020F0502020204030204" pitchFamily="34" charset="0"/>
                <a:cs typeface="Times New Roman" panose="02020603050405020304" pitchFamily="18" charset="0"/>
              </a:rPr>
              <a:t>vb</a:t>
            </a:r>
            <a:r>
              <a:rPr lang="tr-TR" sz="1000" dirty="0">
                <a:latin typeface="Times New Roman" panose="02020603050405020304" pitchFamily="18" charset="0"/>
                <a:ea typeface="Calibri" panose="020F0502020204030204" pitchFamily="34" charset="0"/>
                <a:cs typeface="Times New Roman" panose="02020603050405020304" pitchFamily="18" charset="0"/>
              </a:rPr>
              <a:t>)</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c.Endüstri bitkileri (Şeker pancarı, patates </a:t>
            </a:r>
            <a:r>
              <a:rPr lang="tr-TR" sz="1000" dirty="0" err="1">
                <a:latin typeface="Times New Roman" panose="02020603050405020304" pitchFamily="18" charset="0"/>
                <a:ea typeface="Calibri" panose="020F0502020204030204" pitchFamily="34" charset="0"/>
                <a:cs typeface="Times New Roman" panose="02020603050405020304" pitchFamily="18" charset="0"/>
              </a:rPr>
              <a:t>vb</a:t>
            </a:r>
            <a:r>
              <a:rPr lang="tr-TR" sz="1000" dirty="0">
                <a:latin typeface="Times New Roman" panose="02020603050405020304" pitchFamily="18" charset="0"/>
                <a:ea typeface="Calibri" panose="020F0502020204030204" pitchFamily="34" charset="0"/>
                <a:cs typeface="Times New Roman" panose="02020603050405020304" pitchFamily="18" charset="0"/>
              </a:rPr>
              <a:t>,)</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d.Yem bitkileri (yonca, fiğ, korunga </a:t>
            </a:r>
            <a:r>
              <a:rPr lang="tr-TR" sz="1000" dirty="0" err="1">
                <a:latin typeface="Times New Roman" panose="02020603050405020304" pitchFamily="18" charset="0"/>
                <a:ea typeface="Calibri" panose="020F0502020204030204" pitchFamily="34" charset="0"/>
                <a:cs typeface="Times New Roman" panose="02020603050405020304" pitchFamily="18" charset="0"/>
              </a:rPr>
              <a:t>vb</a:t>
            </a:r>
            <a:r>
              <a:rPr lang="tr-TR" sz="1000" dirty="0">
                <a:latin typeface="Times New Roman" panose="02020603050405020304" pitchFamily="18" charset="0"/>
                <a:ea typeface="Calibri" panose="020F0502020204030204" pitchFamily="34" charset="0"/>
                <a:cs typeface="Times New Roman" panose="02020603050405020304" pitchFamily="18" charset="0"/>
              </a:rPr>
              <a:t>)</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A.Meyveler</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1.Sert kabuklu meyveler (Badem, Fındık, Ceviz, Kestane, Antep Fıstığı)</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2.Yumuşak çekirdekli meyveler(Elma, Armut, Muşmula, Ayva, Yenidünya )</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3.Taş çekirdekli meyveler (Şeftali, Erik, Kayısı, Zerdali, Kiraz, Vişne, Kızılcık, İğde)</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4.Turunçgiller (Portakal, Mandarin, Limon, Greyfurt, Turunç)</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5.Kivi, Avokado, İncir, Muz</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6.Zeytin</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7.Çay</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8.Diğer Meyveler (Nar, Çilek, Trabzon Hurması, Keçiboynuzu, Ahududu)</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B.Sebzeler</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1.Meyvesi için yetiştirilen sebzeler(Domates, Hıyar, Acur, Biber, Patlıcan, Kabak, Kavun, Karpuz)</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2.Yaprağı Yenen Sebzeler (Lahana, Marul, Enginar, Kereviz Ispanak, Pazı, Semizotu, Maydanoz, Roka, Tere, Nane, Dereotu, Kuşkonmaz, Karnabahar, Brokoli)</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3.Yumru ve kök Sebzeler (Soğan, Sarımsak, Pırasa, Havuç, Turp, Kereviz(kök), Pancar)</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4.Baharat Sebzeleri( Anason, Kimyon, Kekik)</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C.Çiçekler (lale, Zambak </a:t>
            </a:r>
            <a:r>
              <a:rPr lang="tr-TR" sz="1000" dirty="0" err="1">
                <a:latin typeface="Times New Roman" panose="02020603050405020304" pitchFamily="18" charset="0"/>
                <a:ea typeface="Calibri" panose="020F0502020204030204" pitchFamily="34" charset="0"/>
                <a:cs typeface="Times New Roman" panose="02020603050405020304" pitchFamily="18" charset="0"/>
              </a:rPr>
              <a:t>vb</a:t>
            </a:r>
            <a:r>
              <a:rPr lang="tr-TR" sz="1000" dirty="0">
                <a:latin typeface="Times New Roman" panose="02020603050405020304" pitchFamily="18" charset="0"/>
                <a:ea typeface="Calibri" panose="020F0502020204030204" pitchFamily="34" charset="0"/>
                <a:cs typeface="Times New Roman" panose="02020603050405020304" pitchFamily="18" charset="0"/>
              </a:rPr>
              <a:t>)</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Et ürünleri (et, sucuk, salam, pastırma </a:t>
            </a:r>
            <a:r>
              <a:rPr lang="tr-TR" sz="1000" dirty="0" err="1">
                <a:latin typeface="Times New Roman" panose="02020603050405020304" pitchFamily="18" charset="0"/>
                <a:ea typeface="Calibri" panose="020F0502020204030204" pitchFamily="34" charset="0"/>
                <a:cs typeface="Times New Roman" panose="02020603050405020304" pitchFamily="18" charset="0"/>
              </a:rPr>
              <a:t>vb</a:t>
            </a:r>
            <a:r>
              <a:rPr lang="tr-TR" sz="1000" dirty="0">
                <a:latin typeface="Times New Roman" panose="02020603050405020304" pitchFamily="18" charset="0"/>
                <a:ea typeface="Calibri" panose="020F0502020204030204" pitchFamily="34" charset="0"/>
                <a:cs typeface="Times New Roman" panose="02020603050405020304" pitchFamily="18" charset="0"/>
              </a:rPr>
              <a:t>)</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Süt ürünleri (süt, peynir, yoğurt </a:t>
            </a:r>
            <a:r>
              <a:rPr lang="tr-TR" sz="1000" dirty="0" err="1">
                <a:latin typeface="Times New Roman" panose="02020603050405020304" pitchFamily="18" charset="0"/>
                <a:ea typeface="Calibri" panose="020F0502020204030204" pitchFamily="34" charset="0"/>
                <a:cs typeface="Times New Roman" panose="02020603050405020304" pitchFamily="18" charset="0"/>
              </a:rPr>
              <a:t>vb</a:t>
            </a:r>
            <a:r>
              <a:rPr lang="tr-TR" sz="1000" dirty="0">
                <a:latin typeface="Times New Roman" panose="02020603050405020304" pitchFamily="18" charset="0"/>
                <a:ea typeface="Calibri" panose="020F0502020204030204" pitchFamily="34" charset="0"/>
                <a:cs typeface="Times New Roman" panose="02020603050405020304" pitchFamily="18" charset="0"/>
              </a:rPr>
              <a:t>)</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Kanatlı ürünleri ( tavuk eti, yumurta, hindi salam </a:t>
            </a:r>
            <a:r>
              <a:rPr lang="tr-TR" sz="1000" dirty="0" err="1">
                <a:latin typeface="Times New Roman" panose="02020603050405020304" pitchFamily="18" charset="0"/>
                <a:ea typeface="Calibri" panose="020F0502020204030204" pitchFamily="34" charset="0"/>
                <a:cs typeface="Times New Roman" panose="02020603050405020304" pitchFamily="18" charset="0"/>
              </a:rPr>
              <a:t>vb</a:t>
            </a:r>
            <a:r>
              <a:rPr lang="tr-TR" sz="1000" dirty="0">
                <a:latin typeface="Times New Roman" panose="02020603050405020304" pitchFamily="18" charset="0"/>
                <a:ea typeface="Calibri" panose="020F0502020204030204" pitchFamily="34" charset="0"/>
                <a:cs typeface="Times New Roman" panose="02020603050405020304" pitchFamily="18" charset="0"/>
              </a:rPr>
              <a:t>)</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Mera ürünleri (Çayır, ot)</a:t>
            </a:r>
            <a:endParaRPr lang="tr-TR" sz="10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000" dirty="0">
                <a:latin typeface="Times New Roman" panose="02020603050405020304" pitchFamily="18" charset="0"/>
                <a:ea typeface="Calibri" panose="020F0502020204030204" pitchFamily="34" charset="0"/>
                <a:cs typeface="Times New Roman" panose="02020603050405020304" pitchFamily="18" charset="0"/>
              </a:rPr>
              <a:t>Orman ürünleri (kereste, odun vb</a:t>
            </a:r>
            <a:r>
              <a:rPr lang="tr-TR" sz="1000" dirty="0" smtClean="0">
                <a:latin typeface="Times New Roman" panose="02020603050405020304" pitchFamily="18" charset="0"/>
                <a:ea typeface="Calibri" panose="020F0502020204030204" pitchFamily="34" charset="0"/>
                <a:cs typeface="Times New Roman" panose="02020603050405020304" pitchFamily="18" charset="0"/>
              </a:rPr>
              <a:t>.)</a:t>
            </a:r>
            <a:endParaRPr lang="tr-TR" sz="1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2236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1787703" y="1552906"/>
            <a:ext cx="10274157" cy="4995598"/>
          </a:xfrm>
          <a:prstGeom prst="rect">
            <a:avLst/>
          </a:prstGeom>
        </p:spPr>
        <p:txBody>
          <a:bodyPr wrap="square">
            <a:spAutoFit/>
          </a:bodyPr>
          <a:lstStyle/>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Kolayda ürünler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i="1" dirty="0">
                <a:latin typeface="Times New Roman" panose="02020603050405020304" pitchFamily="18" charset="0"/>
                <a:ea typeface="Calibri" panose="020F0502020204030204" pitchFamily="34" charset="0"/>
                <a:cs typeface="Times New Roman" panose="02020603050405020304" pitchFamily="18" charset="0"/>
              </a:rPr>
              <a:t>1- Plansız alınan ürünler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2-</a:t>
            </a:r>
            <a:r>
              <a:rPr lang="tr-TR" i="1" dirty="0">
                <a:latin typeface="Times New Roman" panose="02020603050405020304" pitchFamily="18" charset="0"/>
                <a:ea typeface="Calibri" panose="020F0502020204030204" pitchFamily="34" charset="0"/>
                <a:cs typeface="Times New Roman" panose="02020603050405020304" pitchFamily="18" charset="0"/>
              </a:rPr>
              <a:t>Temel ürünler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3-</a:t>
            </a:r>
            <a:r>
              <a:rPr lang="tr-TR" i="1" dirty="0">
                <a:latin typeface="Times New Roman" panose="02020603050405020304" pitchFamily="18" charset="0"/>
                <a:ea typeface="Calibri" panose="020F0502020204030204" pitchFamily="34" charset="0"/>
                <a:cs typeface="Times New Roman" panose="02020603050405020304" pitchFamily="18" charset="0"/>
              </a:rPr>
              <a:t>Acil ürünler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dirty="0">
                <a:latin typeface="Times New Roman" panose="02020603050405020304" pitchFamily="18" charset="0"/>
                <a:ea typeface="Calibri" panose="020F0502020204030204" pitchFamily="34" charset="0"/>
                <a:cs typeface="Times New Roman" panose="02020603050405020304" pitchFamily="18" charset="0"/>
              </a:rPr>
              <a:t>4-</a:t>
            </a:r>
            <a:r>
              <a:rPr lang="tr-TR" i="1" dirty="0">
                <a:latin typeface="Times New Roman" panose="02020603050405020304" pitchFamily="18" charset="0"/>
                <a:ea typeface="Calibri" panose="020F0502020204030204" pitchFamily="34" charset="0"/>
                <a:cs typeface="Times New Roman" panose="02020603050405020304" pitchFamily="18" charset="0"/>
              </a:rPr>
              <a:t>Rutin alınan ürünler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Kolayda ürünlerin özellikleri şu şekilde sıralanabilir (Yurdakul ve Koç,1995):</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a)Harcamadan önce ürün alternatifinden ve onların özelliklerinden haberdar olma düşük seviyededir.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b)Ürünü ele geçirmek için sarf edilen çaba çok düşüktür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c) Tüketicinin ürünün ikamesini kabul etmeye gönüllülüğü çok yüksektir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d)Satın alma sıklığı genelde çok yüksektir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e)Ürün hakkında bilgi edinme çabaları çok düşüktür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dirty="0">
                <a:latin typeface="Times New Roman" panose="02020603050405020304" pitchFamily="18" charset="0"/>
                <a:ea typeface="Calibri" panose="020F0502020204030204" pitchFamily="34" charset="0"/>
                <a:cs typeface="Times New Roman" panose="02020603050405020304" pitchFamily="18" charset="0"/>
              </a:rPr>
              <a:t>f)Tüketici önemli bir çaba harcamadan ürünü almak ister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0802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2976081" y="1951856"/>
            <a:ext cx="6096000" cy="1618648"/>
          </a:xfrm>
          <a:prstGeom prst="rect">
            <a:avLst/>
          </a:prstGeom>
        </p:spPr>
        <p:txBody>
          <a:bodyPr>
            <a:spAutoFit/>
          </a:bodyPr>
          <a:lstStyle/>
          <a:p>
            <a:pPr indent="449580" algn="just">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Beğenmeli ürünler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nSpc>
                <a:spcPct val="150000"/>
              </a:lnSpc>
              <a:spcAft>
                <a:spcPts val="0"/>
              </a:spcAft>
            </a:pPr>
            <a:r>
              <a:rPr lang="tr-TR" b="1" dirty="0">
                <a:latin typeface="Times New Roman" panose="02020603050405020304" pitchFamily="18" charset="0"/>
                <a:ea typeface="Calibri" panose="020F0502020204030204" pitchFamily="34" charset="0"/>
                <a:cs typeface="Times New Roman" panose="02020603050405020304" pitchFamily="18" charset="0"/>
              </a:rPr>
              <a:t>Özellikli ürünler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Üretici (Endüstriyel) ürünler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b="1" dirty="0">
                <a:latin typeface="Times New Roman" panose="02020603050405020304" pitchFamily="18" charset="0"/>
                <a:ea typeface="Calibri" panose="020F0502020204030204" pitchFamily="34" charset="0"/>
                <a:cs typeface="Times New Roman" panose="02020603050405020304" pitchFamily="18" charset="0"/>
              </a:rPr>
              <a:t>Ürün Karması ve stratejileri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2373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graphicFrame>
        <p:nvGraphicFramePr>
          <p:cNvPr id="3" name="Tablo 2"/>
          <p:cNvGraphicFramePr>
            <a:graphicFrameLocks noGrp="1"/>
          </p:cNvGraphicFramePr>
          <p:nvPr>
            <p:extLst>
              <p:ext uri="{D42A27DB-BD31-4B8C-83A1-F6EECF244321}">
                <p14:modId xmlns:p14="http://schemas.microsoft.com/office/powerpoint/2010/main" val="1453726033"/>
              </p:ext>
            </p:extLst>
          </p:nvPr>
        </p:nvGraphicFramePr>
        <p:xfrm>
          <a:off x="4693365" y="3626732"/>
          <a:ext cx="2949239" cy="2297430"/>
        </p:xfrm>
        <a:graphic>
          <a:graphicData uri="http://schemas.openxmlformats.org/drawingml/2006/table">
            <a:tbl>
              <a:tblPr firstRow="1" firstCol="1" bandRow="1">
                <a:tableStyleId>{5C22544A-7EE6-4342-B048-85BDC9FD1C3A}</a:tableStyleId>
              </a:tblPr>
              <a:tblGrid>
                <a:gridCol w="1033780"/>
                <a:gridCol w="1259840"/>
                <a:gridCol w="655619"/>
              </a:tblGrid>
              <a:tr h="0">
                <a:tc rowSpan="6">
                  <a:txBody>
                    <a:bodyPr/>
                    <a:lstStyle/>
                    <a:p>
                      <a:pPr algn="just">
                        <a:lnSpc>
                          <a:spcPct val="150000"/>
                        </a:lnSpc>
                        <a:spcAft>
                          <a:spcPts val="0"/>
                        </a:spcAft>
                      </a:pPr>
                      <a:r>
                        <a:rPr lang="tr-TR" sz="1200" dirty="0">
                          <a:effectLst/>
                        </a:rPr>
                        <a:t> </a:t>
                      </a:r>
                      <a:endParaRPr lang="tr-TR" sz="1100" dirty="0">
                        <a:effectLst/>
                      </a:endParaRPr>
                    </a:p>
                    <a:p>
                      <a:pPr algn="just">
                        <a:lnSpc>
                          <a:spcPct val="150000"/>
                        </a:lnSpc>
                        <a:spcAft>
                          <a:spcPts val="0"/>
                        </a:spcAft>
                      </a:pPr>
                      <a:r>
                        <a:rPr lang="tr-TR" sz="1200" dirty="0">
                          <a:effectLst/>
                        </a:rPr>
                        <a:t> </a:t>
                      </a:r>
                      <a:endParaRPr lang="tr-TR" sz="1100" dirty="0">
                        <a:effectLst/>
                      </a:endParaRPr>
                    </a:p>
                    <a:p>
                      <a:pPr algn="just">
                        <a:lnSpc>
                          <a:spcPct val="150000"/>
                        </a:lnSpc>
                        <a:spcAft>
                          <a:spcPts val="0"/>
                        </a:spcAft>
                      </a:pPr>
                      <a:r>
                        <a:rPr lang="tr-TR" sz="1200" dirty="0">
                          <a:effectLst/>
                        </a:rPr>
                        <a:t>Ürün Hattı Uzunluğu </a:t>
                      </a:r>
                      <a:endParaRPr lang="tr-TR" sz="1100" dirty="0">
                        <a:effectLst/>
                      </a:endParaRPr>
                    </a:p>
                    <a:p>
                      <a:pPr algn="just">
                        <a:lnSpc>
                          <a:spcPct val="150000"/>
                        </a:lnSpc>
                        <a:spcAft>
                          <a:spcPts val="0"/>
                        </a:spcAft>
                      </a:pPr>
                      <a:r>
                        <a:rPr lang="tr-TR" sz="12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50000"/>
                        </a:lnSpc>
                        <a:spcAft>
                          <a:spcPts val="0"/>
                        </a:spcAft>
                      </a:pPr>
                      <a:r>
                        <a:rPr lang="tr-TR" sz="1200">
                          <a:effectLst/>
                        </a:rPr>
                        <a:t>Ürün Karması Genişliği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0">
                <a:tc vMerge="1">
                  <a:txBody>
                    <a:bodyPr/>
                    <a:lstStyle/>
                    <a:p>
                      <a:endParaRPr lang="tr-TR"/>
                    </a:p>
                  </a:txBody>
                  <a:tcPr/>
                </a:tc>
                <a:tc>
                  <a:txBody>
                    <a:bodyPr/>
                    <a:lstStyle/>
                    <a:p>
                      <a:pPr algn="just">
                        <a:lnSpc>
                          <a:spcPct val="150000"/>
                        </a:lnSpc>
                        <a:spcAft>
                          <a:spcPts val="0"/>
                        </a:spcAft>
                      </a:pPr>
                      <a:r>
                        <a:rPr lang="tr-TR" sz="1200" dirty="0">
                          <a:effectLst/>
                        </a:rPr>
                        <a:t>Et ve Mamulleri</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Süt ve Mamulleri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vMerge="1">
                  <a:txBody>
                    <a:bodyPr/>
                    <a:lstStyle/>
                    <a:p>
                      <a:endParaRPr lang="tr-TR"/>
                    </a:p>
                  </a:txBody>
                  <a:tcPr/>
                </a:tc>
                <a:tc>
                  <a:txBody>
                    <a:bodyPr/>
                    <a:lstStyle/>
                    <a:p>
                      <a:pPr algn="just">
                        <a:lnSpc>
                          <a:spcPct val="150000"/>
                        </a:lnSpc>
                        <a:spcAft>
                          <a:spcPts val="0"/>
                        </a:spcAft>
                      </a:pPr>
                      <a:r>
                        <a:rPr lang="tr-TR" sz="1200">
                          <a:effectLst/>
                        </a:rPr>
                        <a:t>Sucuk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Kondense Süt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vMerge="1">
                  <a:txBody>
                    <a:bodyPr/>
                    <a:lstStyle/>
                    <a:p>
                      <a:endParaRPr lang="tr-TR"/>
                    </a:p>
                  </a:txBody>
                  <a:tcPr/>
                </a:tc>
                <a:tc>
                  <a:txBody>
                    <a:bodyPr/>
                    <a:lstStyle/>
                    <a:p>
                      <a:pPr algn="just">
                        <a:lnSpc>
                          <a:spcPct val="150000"/>
                        </a:lnSpc>
                        <a:spcAft>
                          <a:spcPts val="0"/>
                        </a:spcAft>
                      </a:pPr>
                      <a:r>
                        <a:rPr lang="tr-TR" sz="1200">
                          <a:effectLst/>
                        </a:rPr>
                        <a:t>Salam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Yoğurt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vMerge="1">
                  <a:txBody>
                    <a:bodyPr/>
                    <a:lstStyle/>
                    <a:p>
                      <a:endParaRPr lang="tr-TR"/>
                    </a:p>
                  </a:txBody>
                  <a:tcPr/>
                </a:tc>
                <a:tc>
                  <a:txBody>
                    <a:bodyPr/>
                    <a:lstStyle/>
                    <a:p>
                      <a:pPr algn="just">
                        <a:lnSpc>
                          <a:spcPct val="150000"/>
                        </a:lnSpc>
                        <a:spcAft>
                          <a:spcPts val="0"/>
                        </a:spcAft>
                      </a:pPr>
                      <a:r>
                        <a:rPr lang="tr-TR" sz="1200">
                          <a:effectLst/>
                        </a:rPr>
                        <a:t>Pastırma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Ayran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vMerge="1">
                  <a:txBody>
                    <a:bodyPr/>
                    <a:lstStyle/>
                    <a:p>
                      <a:endParaRPr lang="tr-TR"/>
                    </a:p>
                  </a:txBody>
                  <a:tcPr/>
                </a:tc>
                <a:tc>
                  <a:txBody>
                    <a:bodyPr/>
                    <a:lstStyle/>
                    <a:p>
                      <a:pPr algn="just">
                        <a:lnSpc>
                          <a:spcPct val="150000"/>
                        </a:lnSpc>
                        <a:spcAft>
                          <a:spcPts val="0"/>
                        </a:spcAft>
                      </a:pPr>
                      <a:r>
                        <a:rPr lang="tr-TR" sz="1200">
                          <a:effectLst/>
                        </a:rPr>
                        <a:t>Kavurma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dirty="0">
                          <a:effectLst/>
                        </a:rPr>
                        <a:t>Peynir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3767656070"/>
              </p:ext>
            </p:extLst>
          </p:nvPr>
        </p:nvGraphicFramePr>
        <p:xfrm>
          <a:off x="4693365" y="1769110"/>
          <a:ext cx="2949239" cy="1748790"/>
        </p:xfrm>
        <a:graphic>
          <a:graphicData uri="http://schemas.openxmlformats.org/drawingml/2006/table">
            <a:tbl>
              <a:tblPr firstRow="1" firstCol="1" bandRow="1">
                <a:tableStyleId>{5C22544A-7EE6-4342-B048-85BDC9FD1C3A}</a:tableStyleId>
              </a:tblPr>
              <a:tblGrid>
                <a:gridCol w="1033780"/>
                <a:gridCol w="1259840"/>
                <a:gridCol w="655619"/>
              </a:tblGrid>
              <a:tr h="0">
                <a:tc rowSpan="6">
                  <a:txBody>
                    <a:bodyPr/>
                    <a:lstStyle/>
                    <a:p>
                      <a:pPr algn="just">
                        <a:lnSpc>
                          <a:spcPct val="150000"/>
                        </a:lnSpc>
                        <a:spcAft>
                          <a:spcPts val="0"/>
                        </a:spcAft>
                      </a:pPr>
                      <a:r>
                        <a:rPr lang="tr-TR" sz="1200" dirty="0">
                          <a:effectLst/>
                        </a:rPr>
                        <a:t> </a:t>
                      </a:r>
                      <a:endParaRPr lang="tr-TR" sz="1100" dirty="0">
                        <a:effectLst/>
                      </a:endParaRPr>
                    </a:p>
                    <a:p>
                      <a:pPr algn="just">
                        <a:lnSpc>
                          <a:spcPct val="150000"/>
                        </a:lnSpc>
                        <a:spcAft>
                          <a:spcPts val="0"/>
                        </a:spcAft>
                      </a:pPr>
                      <a:r>
                        <a:rPr lang="tr-TR" sz="1200" dirty="0">
                          <a:effectLst/>
                        </a:rPr>
                        <a:t> </a:t>
                      </a:r>
                      <a:endParaRPr lang="tr-TR" sz="1100" dirty="0">
                        <a:effectLst/>
                      </a:endParaRPr>
                    </a:p>
                    <a:p>
                      <a:pPr algn="just">
                        <a:lnSpc>
                          <a:spcPct val="150000"/>
                        </a:lnSpc>
                        <a:spcAft>
                          <a:spcPts val="0"/>
                        </a:spcAft>
                      </a:pPr>
                      <a:r>
                        <a:rPr lang="tr-TR" sz="1200" dirty="0">
                          <a:effectLst/>
                        </a:rPr>
                        <a:t>Ürün Karması</a:t>
                      </a:r>
                      <a:endParaRPr lang="tr-TR" sz="1100" dirty="0">
                        <a:effectLst/>
                      </a:endParaRPr>
                    </a:p>
                    <a:p>
                      <a:pPr algn="just">
                        <a:lnSpc>
                          <a:spcPct val="150000"/>
                        </a:lnSpc>
                        <a:spcAft>
                          <a:spcPts val="0"/>
                        </a:spcAft>
                      </a:pPr>
                      <a:r>
                        <a:rPr lang="tr-TR" sz="1200" dirty="0">
                          <a:effectLst/>
                        </a:rPr>
                        <a:t>Derinliği </a:t>
                      </a:r>
                      <a:endParaRPr lang="tr-TR" sz="1100" dirty="0">
                        <a:effectLst/>
                      </a:endParaRPr>
                    </a:p>
                    <a:p>
                      <a:pPr algn="just">
                        <a:lnSpc>
                          <a:spcPct val="150000"/>
                        </a:lnSpc>
                        <a:spcAft>
                          <a:spcPts val="0"/>
                        </a:spcAft>
                      </a:pPr>
                      <a:r>
                        <a:rPr lang="tr-TR" sz="120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50000"/>
                        </a:lnSpc>
                        <a:spcAft>
                          <a:spcPts val="0"/>
                        </a:spcAft>
                      </a:pPr>
                      <a:r>
                        <a:rPr lang="tr-TR" sz="1200" dirty="0">
                          <a:effectLst/>
                        </a:rPr>
                        <a:t>Ürün Karması Genişliği</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tr>
              <a:tr h="0">
                <a:tc vMerge="1">
                  <a:txBody>
                    <a:bodyPr/>
                    <a:lstStyle/>
                    <a:p>
                      <a:endParaRPr lang="tr-TR"/>
                    </a:p>
                  </a:txBody>
                  <a:tcPr/>
                </a:tc>
                <a:tc>
                  <a:txBody>
                    <a:bodyPr/>
                    <a:lstStyle/>
                    <a:p>
                      <a:pPr algn="just">
                        <a:lnSpc>
                          <a:spcPct val="150000"/>
                        </a:lnSpc>
                        <a:spcAft>
                          <a:spcPts val="0"/>
                        </a:spcAft>
                      </a:pPr>
                      <a:r>
                        <a:rPr lang="tr-TR" sz="1200" dirty="0">
                          <a:effectLst/>
                        </a:rPr>
                        <a:t>Sucuk Ürünleri</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Peynir Ürünleri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vMerge="1">
                  <a:txBody>
                    <a:bodyPr/>
                    <a:lstStyle/>
                    <a:p>
                      <a:endParaRPr lang="tr-TR"/>
                    </a:p>
                  </a:txBody>
                  <a:tcPr/>
                </a:tc>
                <a:tc>
                  <a:txBody>
                    <a:bodyPr/>
                    <a:lstStyle/>
                    <a:p>
                      <a:pPr algn="just">
                        <a:lnSpc>
                          <a:spcPct val="150000"/>
                        </a:lnSpc>
                        <a:spcAft>
                          <a:spcPts val="0"/>
                        </a:spcAft>
                      </a:pPr>
                      <a:r>
                        <a:rPr lang="tr-TR" sz="1200">
                          <a:effectLst/>
                        </a:rPr>
                        <a:t>Yağlı Sucuk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Beyaz</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vMerge="1">
                  <a:txBody>
                    <a:bodyPr/>
                    <a:lstStyle/>
                    <a:p>
                      <a:endParaRPr lang="tr-TR"/>
                    </a:p>
                  </a:txBody>
                  <a:tcPr/>
                </a:tc>
                <a:tc>
                  <a:txBody>
                    <a:bodyPr/>
                    <a:lstStyle/>
                    <a:p>
                      <a:pPr algn="just">
                        <a:lnSpc>
                          <a:spcPct val="150000"/>
                        </a:lnSpc>
                        <a:spcAft>
                          <a:spcPts val="0"/>
                        </a:spcAft>
                      </a:pPr>
                      <a:r>
                        <a:rPr lang="tr-TR" sz="1200">
                          <a:effectLst/>
                        </a:rPr>
                        <a:t>Yağsız Sucuk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Kaşar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vMerge="1">
                  <a:txBody>
                    <a:bodyPr/>
                    <a:lstStyle/>
                    <a:p>
                      <a:endParaRPr lang="tr-TR"/>
                    </a:p>
                  </a:txBody>
                  <a:tcPr/>
                </a:tc>
                <a:tc>
                  <a:txBody>
                    <a:bodyPr/>
                    <a:lstStyle/>
                    <a:p>
                      <a:pPr algn="just">
                        <a:lnSpc>
                          <a:spcPct val="150000"/>
                        </a:lnSpc>
                        <a:spcAft>
                          <a:spcPts val="0"/>
                        </a:spcAft>
                      </a:pPr>
                      <a:r>
                        <a:rPr lang="tr-TR" sz="1200">
                          <a:effectLst/>
                        </a:rPr>
                        <a:t>Baharatı fazla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a:effectLst/>
                        </a:rPr>
                        <a:t>Süzme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0">
                <a:tc vMerge="1">
                  <a:txBody>
                    <a:bodyPr/>
                    <a:lstStyle/>
                    <a:p>
                      <a:endParaRPr lang="tr-TR"/>
                    </a:p>
                  </a:txBody>
                  <a:tcPr/>
                </a:tc>
                <a:tc>
                  <a:txBody>
                    <a:bodyPr/>
                    <a:lstStyle/>
                    <a:p>
                      <a:pPr algn="just">
                        <a:lnSpc>
                          <a:spcPct val="150000"/>
                        </a:lnSpc>
                        <a:spcAft>
                          <a:spcPts val="0"/>
                        </a:spcAft>
                      </a:pPr>
                      <a:r>
                        <a:rPr lang="tr-TR" sz="1200">
                          <a:effectLst/>
                        </a:rPr>
                        <a:t>Baharatı az</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0"/>
                        </a:spcAft>
                      </a:pPr>
                      <a:r>
                        <a:rPr lang="tr-TR" sz="1200" dirty="0">
                          <a:effectLst/>
                        </a:rPr>
                        <a:t>Köy</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1"/>
          <p:cNvSpPr>
            <a:spLocks noChangeArrowheads="1"/>
          </p:cNvSpPr>
          <p:nvPr/>
        </p:nvSpPr>
        <p:spPr bwMode="auto">
          <a:xfrm>
            <a:off x="3211239" y="1095706"/>
            <a:ext cx="709940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37878980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8369" y="322487"/>
            <a:ext cx="11219379" cy="1230419"/>
          </a:xfrm>
        </p:spPr>
        <p:txBody>
          <a:bodyPr>
            <a:normAutofit/>
          </a:bodyPr>
          <a:lstStyle/>
          <a:p>
            <a:pPr algn="ctr"/>
            <a:r>
              <a:rPr lang="tr-TR" sz="2800" b="1" dirty="0"/>
              <a:t>ÜRÜN</a:t>
            </a:r>
            <a:r>
              <a:rPr lang="tr-TR" sz="2800" dirty="0"/>
              <a:t/>
            </a:r>
            <a:br>
              <a:rPr lang="tr-TR" sz="2800" dirty="0"/>
            </a:br>
            <a:endParaRPr lang="tr-TR" sz="2800" dirty="0">
              <a:latin typeface="Arial" panose="020B0604020202020204" pitchFamily="34" charset="0"/>
              <a:cs typeface="Arial" panose="020B0604020202020204" pitchFamily="34" charset="0"/>
            </a:endParaRPr>
          </a:p>
        </p:txBody>
      </p:sp>
      <p:sp>
        <p:nvSpPr>
          <p:cNvPr id="3" name="Dikdörtgen 2"/>
          <p:cNvSpPr/>
          <p:nvPr/>
        </p:nvSpPr>
        <p:spPr>
          <a:xfrm>
            <a:off x="1910993" y="1720840"/>
            <a:ext cx="8959065" cy="4115486"/>
          </a:xfrm>
          <a:prstGeom prst="rect">
            <a:avLst/>
          </a:prstGeom>
        </p:spPr>
        <p:txBody>
          <a:bodyPr wrap="square">
            <a:spAutoFit/>
          </a:bodyPr>
          <a:lstStyle/>
          <a:p>
            <a:pPr indent="449580" algn="just">
              <a:lnSpc>
                <a:spcPct val="150000"/>
              </a:lnSpc>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2</a:t>
            </a:r>
            <a:r>
              <a:rPr lang="tr-TR" sz="1600" i="1" dirty="0">
                <a:latin typeface="Times New Roman" panose="02020603050405020304" pitchFamily="18" charset="0"/>
                <a:ea typeface="Times New Roman" panose="02020603050405020304" pitchFamily="18" charset="0"/>
                <a:cs typeface="Times New Roman" panose="02020603050405020304" pitchFamily="18" charset="0"/>
              </a:rPr>
              <a:t>-</a:t>
            </a:r>
            <a:r>
              <a:rPr lang="tr-TR" sz="1600" i="1" dirty="0">
                <a:solidFill>
                  <a:srgbClr val="0563C1"/>
                </a:solidFill>
                <a:latin typeface="Times New Roman" panose="02020603050405020304" pitchFamily="18" charset="0"/>
                <a:ea typeface="Times New Roman" panose="02020603050405020304" pitchFamily="18" charset="0"/>
                <a:cs typeface="Times New Roman" panose="02020603050405020304" pitchFamily="18" charset="0"/>
                <a:hlinkClick r:id="rId2" tooltip="Ürün çeşitleri azaltma stratejisi"/>
              </a:rPr>
              <a:t>ürün hattı azaltma stratejileri</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3- </a:t>
            </a:r>
            <a:r>
              <a:rPr lang="tr-TR" sz="1600" i="1" dirty="0">
                <a:latin typeface="Times New Roman" panose="02020603050405020304" pitchFamily="18" charset="0"/>
                <a:ea typeface="Times New Roman" panose="02020603050405020304" pitchFamily="18" charset="0"/>
                <a:cs typeface="Times New Roman" panose="02020603050405020304" pitchFamily="18" charset="0"/>
              </a:rPr>
              <a:t>ürün hattı modernizasyonu stratejisi</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hızlı değişimin yüksek teknoloji dönemi, ürünün modernizasyonu.</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Ürün karması genişliği </a:t>
            </a:r>
            <a:r>
              <a:rPr lang="tr-TR" sz="1600"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3" tooltip="karar"/>
              </a:rPr>
              <a:t>kararı</a:t>
            </a:r>
            <a:r>
              <a:rPr lang="tr-TR" sz="1600" dirty="0">
                <a:latin typeface="Times New Roman" panose="02020603050405020304" pitchFamily="18" charset="0"/>
                <a:ea typeface="Calibri" panose="020F0502020204030204" pitchFamily="34" charset="0"/>
                <a:cs typeface="Times New Roman" panose="02020603050405020304" pitchFamily="18" charset="0"/>
              </a:rPr>
              <a:t>:</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1-Genişletilmiş ürün genişliği, geliştirme ve pazar potansiyelini artırma, yeni </a:t>
            </a:r>
            <a:r>
              <a:rPr lang="tr-TR" sz="1600"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4" tooltip="ürün"/>
              </a:rPr>
              <a:t>ürün</a:t>
            </a:r>
            <a:r>
              <a:rPr lang="tr-TR" sz="1600" dirty="0">
                <a:latin typeface="Times New Roman" panose="02020603050405020304" pitchFamily="18" charset="0"/>
                <a:ea typeface="Calibri" panose="020F0502020204030204" pitchFamily="34" charset="0"/>
                <a:cs typeface="Times New Roman" panose="02020603050405020304" pitchFamily="18" charset="0"/>
              </a:rPr>
              <a:t> kategorilerinin yanı sıra,  sektörler arası uygulanabilen üretim ve iş kapsamının genişletilmesi için çeşitlendirilmesi, </a:t>
            </a:r>
            <a:r>
              <a:rPr lang="tr-TR" sz="1600"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5" tooltip="Kurumsal kaynakları"/>
              </a:rPr>
              <a:t>kurumsal kaynak</a:t>
            </a:r>
            <a:r>
              <a:rPr lang="tr-TR" sz="1600" dirty="0">
                <a:latin typeface="Times New Roman" panose="02020603050405020304" pitchFamily="18" charset="0"/>
                <a:ea typeface="Calibri" panose="020F0502020204030204" pitchFamily="34" charset="0"/>
                <a:cs typeface="Times New Roman" panose="02020603050405020304" pitchFamily="18" charset="0"/>
              </a:rPr>
              <a:t> yaratılması, potansiyel yeni </a:t>
            </a:r>
            <a:r>
              <a:rPr lang="tr-TR" sz="1600"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6" tooltip="pazar"/>
              </a:rPr>
              <a:t>pazarlara</a:t>
            </a:r>
            <a:r>
              <a:rPr lang="tr-TR" sz="1600" dirty="0">
                <a:latin typeface="Times New Roman" panose="02020603050405020304" pitchFamily="18" charset="0"/>
                <a:ea typeface="Calibri" panose="020F0502020204030204" pitchFamily="34" charset="0"/>
                <a:cs typeface="Times New Roman" panose="02020603050405020304" pitchFamily="18" charset="0"/>
              </a:rPr>
              <a:t> açılmak, riskleri azaltma ve rekabet gücünü artırmak.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tr-TR" sz="1600" dirty="0">
                <a:latin typeface="Times New Roman" panose="02020603050405020304" pitchFamily="18" charset="0"/>
                <a:ea typeface="Calibri" panose="020F0502020204030204" pitchFamily="34" charset="0"/>
                <a:cs typeface="Times New Roman" panose="02020603050405020304" pitchFamily="18" charset="0"/>
              </a:rPr>
              <a:t>2- Kurumsal ürün genişliği,  ürünlerin kategorilerini geliştirme umutları, yönetim kaynaklarına odaklanmak, geliri artırmak için ürün kategorilerinin gelişimini yükseltmek, iyi bir potansiyel sağlama açısından uzmanlaşmış üretimi teşvik etmek ve iyileştirmek, pazar rekabet gücünü artırmak.</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8528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518</TotalTime>
  <Words>406</Words>
  <Application>Microsoft Office PowerPoint</Application>
  <PresentationFormat>Geniş ekran</PresentationFormat>
  <Paragraphs>115</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Times New Roman</vt:lpstr>
      <vt:lpstr>Trebuchet MS</vt:lpstr>
      <vt:lpstr>Tw Cen MT</vt:lpstr>
      <vt:lpstr>Devre</vt:lpstr>
      <vt:lpstr>ÜRÜN </vt:lpstr>
      <vt:lpstr>ÜRÜN </vt:lpstr>
      <vt:lpstr>ÜRÜN </vt:lpstr>
      <vt:lpstr>ÜRÜN </vt:lpstr>
      <vt:lpstr>ÜRÜN </vt:lpstr>
      <vt:lpstr>ÜRÜN </vt:lpstr>
      <vt:lpstr>ÜRÜN </vt:lpstr>
      <vt:lpstr>ÜRÜN </vt:lpstr>
      <vt:lpstr>ÜRÜN </vt:lpstr>
      <vt:lpstr>ÜRÜN </vt:lpstr>
      <vt:lpstr>ÜRÜN </vt:lpstr>
      <vt:lpstr>ÜRÜN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161</cp:revision>
  <dcterms:created xsi:type="dcterms:W3CDTF">2018-11-16T06:39:51Z</dcterms:created>
  <dcterms:modified xsi:type="dcterms:W3CDTF">2018-11-23T10:40:57Z</dcterms:modified>
</cp:coreProperties>
</file>