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  <p:sldMasterId id="2147483673" r:id="rId2"/>
  </p:sldMasterIdLst>
  <p:notesMasterIdLst>
    <p:notesMasterId r:id="rId3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14</a:t>
            </a:fld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</a:t>
            </a:fld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Shape 288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29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 descr="electro 2-web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769775"/>
            <a:ext cx="9144000" cy="537253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>
            <a:spLocks noGrp="1"/>
          </p:cNvSpPr>
          <p:nvPr>
            <p:ph type="ctrTitle"/>
          </p:nvPr>
        </p:nvSpPr>
        <p:spPr>
          <a:xfrm>
            <a:off x="971550" y="-258763"/>
            <a:ext cx="77724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6000" b="1">
                <a:solidFill>
                  <a:srgbClr val="980000"/>
                </a:solidFill>
              </a:rPr>
              <a:t>Elektroterapi - 3</a:t>
            </a:r>
            <a:endParaRPr sz="6000" b="1">
              <a:solidFill>
                <a:srgbClr val="980000"/>
              </a:solidFill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subTitle" idx="1"/>
          </p:nvPr>
        </p:nvSpPr>
        <p:spPr>
          <a:xfrm>
            <a:off x="-50" y="5638800"/>
            <a:ext cx="9144000" cy="19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lang="en-US" sz="2600" b="1" dirty="0" err="1">
                <a:solidFill>
                  <a:srgbClr val="980000"/>
                </a:solidFill>
              </a:rPr>
              <a:t>Uzm</a:t>
            </a:r>
            <a:r>
              <a:rPr lang="en-US" sz="2600" b="1" dirty="0">
                <a:solidFill>
                  <a:srgbClr val="980000"/>
                </a:solidFill>
              </a:rPr>
              <a:t>. </a:t>
            </a:r>
            <a:r>
              <a:rPr lang="en-US" sz="2600" b="1" dirty="0" err="1">
                <a:solidFill>
                  <a:srgbClr val="980000"/>
                </a:solidFill>
              </a:rPr>
              <a:t>Fzt</a:t>
            </a:r>
            <a:r>
              <a:rPr lang="en-US" sz="2600" b="1" dirty="0">
                <a:solidFill>
                  <a:srgbClr val="980000"/>
                </a:solidFill>
              </a:rPr>
              <a:t>. </a:t>
            </a:r>
            <a:r>
              <a:rPr lang="en-US" sz="2600" b="1" dirty="0" err="1">
                <a:solidFill>
                  <a:srgbClr val="980000"/>
                </a:solidFill>
              </a:rPr>
              <a:t>Kağan</a:t>
            </a:r>
            <a:r>
              <a:rPr lang="en-US" sz="2600" b="1" dirty="0">
                <a:solidFill>
                  <a:srgbClr val="980000"/>
                </a:solidFill>
              </a:rPr>
              <a:t> </a:t>
            </a:r>
            <a:r>
              <a:rPr lang="en-US" sz="2600" b="1">
                <a:solidFill>
                  <a:srgbClr val="980000"/>
                </a:solidFill>
              </a:rPr>
              <a:t>YÜCEL </a:t>
            </a:r>
            <a:r>
              <a:rPr lang="en-US" sz="2600" b="1" smtClean="0">
                <a:solidFill>
                  <a:srgbClr val="980000"/>
                </a:solidFill>
              </a:rPr>
              <a:t>-. </a:t>
            </a:r>
            <a:endParaRPr sz="2600" b="1" dirty="0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RİTM SENKOP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401625" y="1760400"/>
            <a:ext cx="8553600" cy="43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Mono faze akımın birer saniye aralarla kesilmesiyle elde edilir.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Akımın geçiş ve kapanış süreleri  1 sn olup birbirine eşittir. Böylece inhibisyon  ve tolerans önlenerek, dinamojenik (uyarıcı) etkinin devamı sağlanır.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Barsak atonilerinde, kasları uyarmada ve ergoterapide kullanılır.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</a:pPr>
            <a:endParaRPr sz="24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Shape 176" descr="Y27"/>
          <p:cNvPicPr preferRelativeResize="0"/>
          <p:nvPr/>
        </p:nvPicPr>
        <p:blipFill rotWithShape="1">
          <a:blip r:embed="rId3">
            <a:alphaModFix/>
          </a:blip>
          <a:srcRect l="16404" t="76394" r="22966" b="8845"/>
          <a:stretch/>
        </p:blipFill>
        <p:spPr>
          <a:xfrm>
            <a:off x="304800" y="4629150"/>
            <a:ext cx="8553600" cy="20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71925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Elektrodlar sinir valleks noktalarına, paravertebral bölgeye, ağrılı noktalara yerleştirilebilir.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Tedavi süresi 4-6 dakika sürmelidir.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Yan etkileri yoktur. Yanık oluşturmazlar.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Shape 183" descr="Y30"/>
          <p:cNvPicPr preferRelativeResize="0"/>
          <p:nvPr/>
        </p:nvPicPr>
        <p:blipFill rotWithShape="1">
          <a:blip r:embed="rId3">
            <a:alphaModFix/>
          </a:blip>
          <a:srcRect l="24278" r="30183"/>
          <a:stretch/>
        </p:blipFill>
        <p:spPr>
          <a:xfrm>
            <a:off x="4929187" y="428625"/>
            <a:ext cx="3857625" cy="613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1150925" y="214304"/>
            <a:ext cx="7793100" cy="9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Endikasyonlar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457200" y="1285875"/>
            <a:ext cx="8229600" cy="484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Distorsiyon, kontüzyon, kas zedelenmeleri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(özellikle CP)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Nevraljiler, herpes zoster, miyaljiler, hiperestezi ve hipoesteziler,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Periferik dolaşım bzk (akrosiyanoz,varikozis,post-trombotik send.) ve ödemler,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(özellikle CP)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Artrozlarda, travma sonucu oluşan hareket kısıtlılıkları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(LP ve DF kombinasyonu+CP)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Omuz-el sendromu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(DF)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Barsak ve mide atonileri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(LP)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Elektrojimnastik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(RS)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Visseral ağrılar, tortikolis </a:t>
            </a: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(LP).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Kontrendikasyonlar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Pacemaker varsa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Deri devamlılığında bozulma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Duyu ve algılama bozukluklarında kontrendikedir.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980000"/>
                </a:solidFill>
              </a:rPr>
              <a:t>Fonksiyonel elektriksel stimülasyon (FES) </a:t>
            </a:r>
            <a:endParaRPr b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09924" y="2017700"/>
            <a:ext cx="8345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Fonksiyonel elektriksel stimülasyon (FES) sinirsel fonksiyonu bozulmuş (paralize) kasların fonksiyonel, yararlı bir hareketi gerçekleştirmeleri için elektrik akımı ile uyarılmalarıdır.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Tıpta FESin kullanım amaçları çok geniştir. Diagnostik, terapötik ve fonksiyonel olarak özetlenebilir.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FES’in  uygulama amaçları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580799" y="1643050"/>
            <a:ext cx="8374200" cy="44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aralize kasların fiziksel kondüsyonunu arttırmak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İstemli hareket denetiminin kendiliğinden iyileşme sürecini hızlandırmak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Merkezi sinir sistemi düzeyindeki temel motor mekanizmaların yeniden oluşmasını etkilemek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Ambulasyona yardımcı olmak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Erekt pozisyonu sağlamak (örn quadriceps kası stim ile)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Spastisiteyi azaltmak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Ortez ile kullanılarak kontrolü sağlamak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CPli çocuklarda nöromotor gelişmeyi hızlandırmak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</a:pPr>
            <a:endParaRPr sz="24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Lokomotor sistemde oluşan deformiteleri düzeltmek veya oluşmasını önlemek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711850" y="214300"/>
            <a:ext cx="82323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FES uygulamasında hasta seçim kriterleri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566249" y="1571625"/>
            <a:ext cx="8388900" cy="45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Psikososyal uyumluluk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İletişim kurulabilirlik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Alt motor nöron lezyonu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Ambulasyonun olabilirliği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Eklem kontraktürlerinin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Aşırı spastisitenin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Derin duyunun sağlam olması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Periferik dolaşım bozukluğunun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Cilt lezyonu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DM, polinöropati, alkolizm olmaması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Stimülatörun tolere edilebilmesi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595374" y="214300"/>
            <a:ext cx="83487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FES uygulanmasını engelleyen durumlar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06375" y="1789525"/>
            <a:ext cx="8348700" cy="43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Motivasyon azlığı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Deri irritasyonu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Oturma dengesinde bozukluk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İleri spastisite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Periferik lezyonlar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Osteoporoz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Bası yaraları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Ekstremite kısalıkları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Heterotopik ossifikasyon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İleri kas atrofileri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5516825" y="1920575"/>
            <a:ext cx="2941200" cy="21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73380" rtl="0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>
                <a:solidFill>
                  <a:srgbClr val="073763"/>
                </a:solidFill>
              </a:rPr>
              <a:t>Obezite</a:t>
            </a:r>
            <a:endParaRPr sz="2400">
              <a:solidFill>
                <a:srgbClr val="073763"/>
              </a:solidFill>
            </a:endParaRPr>
          </a:p>
          <a:p>
            <a:pPr marL="342900" lvl="0" indent="-373380" rtl="0"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>
                <a:solidFill>
                  <a:srgbClr val="073763"/>
                </a:solidFill>
              </a:rPr>
              <a:t>Kalp pili varlığı </a:t>
            </a:r>
            <a:endParaRPr sz="2400">
              <a:solidFill>
                <a:srgbClr val="073763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7376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980000"/>
                </a:solidFill>
              </a:rPr>
              <a:t>Alçak Frekanslı Akımlar</a:t>
            </a:r>
            <a:endParaRPr b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FES sisteminin özellikleri 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595374" y="2017700"/>
            <a:ext cx="8359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FES cihazı kontrol ünitesi, stimulatör ve elektrotlardan oluşur. Feedback mekanizması da vardır.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Stimülatörler kas kontraksiyonunu sağlayan elektriksel uyarıyı sağlarlar. Zorluk genellikle elektrotlardan sağlanır.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595375" y="1226525"/>
            <a:ext cx="8359800" cy="49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Elektrot tipleri: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1-Yüzeyel elektrotlar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2-Perkutan elektrotlar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3-İmplante elektrotlar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Yüzeyel elektrotlar günlük yerleştirilir ve çıkarılır. Cilt teması iyi olmalı, aradaki direnç az olmalıdır.  Bu nedenle jel sürülür.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FES uygulamaları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580799" y="2017700"/>
            <a:ext cx="8374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FES uygulamasında; unilateral tek kanallı, bilateral tek kanallı, iki kanallı ve çok kanallı stimülasyon şeklinde uygulanabilir.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FES tedavisi kas kalitesini arttırmak için paralizinin hemen sonrasında başlanmalıdır. Kas gücündeki artış oranı her kasta farklı gelişir. Bunun nedenleri: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Periferik sinir yaralanma olasılığı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Kasta sinir dağılımının değişik paternleri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İmplantasyon teknikleri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Elektrotların kırılma, yer değiştirme ve impedans farklılıkları neden olabilir.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1150925" y="214304"/>
            <a:ext cx="7793100" cy="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Endikasyonları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435200" y="1338150"/>
            <a:ext cx="8520000" cy="47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Ayakta durma: özellikle SKY hastalarda önemlidir. Ellerin yardımı olmadan ayağa kalmada kullanılan esas kaslar kuadriceps femoris, tibialis anterior ve paraspinal kaslardır.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Yürüme: Yürüme için gerekli hareketi sağlayan alt ekstremite kaslarını direkt stimüle etmek ya da direkt stimülasyonun yanı sıra refleks mekanizmayı harekete geçirmek yolu ile hareket oluşturmak şeklindedir.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Üst ekstremite fonksiyonel hareketlerin düzenlenmesi: elin kavrama ve gevşeme fonksiyonları için, sinir hasarlarında, hemiplejik hastalarda omuz subluksasyonunda, spastisitede kullanılır.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Üriner inkontinas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Spastisite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Frenik sinir stimülasyonunda: solunum fonksiyonu ve enduransında artma gözlenir.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Bası yaralarında: hem tedavisinde önemlidir. Hem de oluşumunu önler.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24475" y="959575"/>
            <a:ext cx="8330700" cy="51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Derin ven trombozu önleyici etkisi vardır. Tibialis ant ve gastrocnemius soleus kasları üzerine uygulanır. Venöz kan akımını arttırır.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Kardiyovasküler ve kas iskelet sistemi geliştirmede spinal kord yaralanmalı hastalarda etkilidir.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P’</a:t>
            </a: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li hastalarda yürüme ve üst ekstremite fonk arttırmada etkilidir.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Kronik ağrılı hastalarda kas güçsüzlüğü ile beraber olan postradikülopatinin tedavisinde kas gücünü arttırmada kullanılabilir.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1">
                <a:solidFill>
                  <a:srgbClr val="980000"/>
                </a:solidFill>
              </a:rPr>
              <a:t>teşekkür ederim...</a:t>
            </a:r>
            <a:endParaRPr sz="4800" b="1" i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67775" y="214300"/>
            <a:ext cx="8476200" cy="9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36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ALÇAK FREKANSLI AKIMLARIN KULLANIM ALANLARI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78875" y="1105175"/>
            <a:ext cx="8476200" cy="50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Sağlıklı kasın güçlendirilmesi, enduransının artırılması,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Denerve kasta atrofinin önlenmesi,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Elektrodiagnoz,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FES,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Spastisite tedavisi,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EHA nın artırılması,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Adezyonların önlenmesi,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 amacıyla,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Venöz ve lenfatik drenajın düzenlenmesi, ödemin azaltılması,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Üriner inkontinans,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Yara iyileşmesinin hızlanması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1150925" y="214306"/>
            <a:ext cx="77931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DİADİNAMİK AKIM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959500"/>
            <a:ext cx="8229600" cy="44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10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50-100 Hz frekanslı sinüzoidal tipte periyodik alternatif akımdır.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Akımın temel elemanı 10 ms süreli tek yönlü sinüzoidal akım oluşturur.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Di</a:t>
            </a:r>
            <a:r>
              <a:rPr lang="en-US" sz="240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adinamik akımların etkileri galvano faradik akım uygulamasına benzer.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Analjezik ve hiperemi yapıcı etkileri daha fazladır.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Bu özellikleri kombine edilen doğru ve alternatif akımların frekansının sürekli değişmesi nedeniyledir.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Analjezik etki uygulamanın ilk saniyelerinde başlar, olguya göre 2-24 saat sürer. 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Diadinamik akımın analjezik etkisi kapı-kontrol teorisine göre olmaktadır.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Shape 140" descr="Y27"/>
          <p:cNvPicPr preferRelativeResize="0"/>
          <p:nvPr/>
        </p:nvPicPr>
        <p:blipFill rotWithShape="1">
          <a:blip r:embed="rId3">
            <a:alphaModFix/>
          </a:blip>
          <a:srcRect l="13124" r="19685"/>
          <a:stretch/>
        </p:blipFill>
        <p:spPr>
          <a:xfrm>
            <a:off x="4814887" y="762000"/>
            <a:ext cx="4329112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Shape 141"/>
          <p:cNvSpPr txBox="1"/>
          <p:nvPr/>
        </p:nvSpPr>
        <p:spPr>
          <a:xfrm>
            <a:off x="288925" y="247650"/>
            <a:ext cx="5426075" cy="532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3200" b="1" i="0" u="none">
                <a:solidFill>
                  <a:srgbClr val="073763"/>
                </a:solidFill>
              </a:rPr>
              <a:t>Diadinamik akım türleri: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1800" b="1" i="0" u="none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1800" b="1" i="0" u="none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1800" b="1" i="0" u="none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A-Difaze fiks(DF)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2400" b="1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B-Monofaze fiks(MF)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2400" b="1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C-Court periyot(CP)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    (Kısa devreli modüle akım)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2400" b="1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D-Long periyot(LP)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    (Uzun devreli modüle akım)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2400" b="1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r>
              <a:rPr lang="en-US" sz="2400" b="1" i="0" u="none">
                <a:solidFill>
                  <a:srgbClr val="073763"/>
                </a:solidFill>
              </a:rPr>
              <a:t>E-Ritm senkop(RS)</a:t>
            </a:r>
            <a:endParaRPr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1800" b="1" i="0" u="none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ahoma"/>
              <a:buNone/>
            </a:pPr>
            <a:endParaRPr sz="1800" b="1" i="0" u="none">
              <a:solidFill>
                <a:srgbClr val="073763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rgbClr val="07376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1150925" y="214307"/>
            <a:ext cx="77931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DİFAZE FİKS (DF)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857800"/>
            <a:ext cx="8229600" cy="41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42671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Ardarda gelen iki fazlı 100 Hz frekanslı, 10 ms impuls süreli yarım sinüzoidal akım dalgalarından oluşur.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2671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İmpulslar arasında boşluk yoktur.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2671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İnhibisyon etkisi erken belirir, çabuk kaybolur, yani erken alışkanlık belirir.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2671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Uyarıcı etkisi de kısa sürer(15-30 sn.)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Bu nedenle DF akıma tolerans gelişmeye başlar başlamaz , MF akıma geçilmelidir. 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7432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</a:pPr>
            <a:endParaRPr sz="24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Shape 148" descr="Y27"/>
          <p:cNvPicPr preferRelativeResize="0"/>
          <p:nvPr/>
        </p:nvPicPr>
        <p:blipFill rotWithShape="1">
          <a:blip r:embed="rId3">
            <a:alphaModFix/>
          </a:blip>
          <a:srcRect l="13124" r="19685" b="73982"/>
          <a:stretch/>
        </p:blipFill>
        <p:spPr>
          <a:xfrm>
            <a:off x="133350" y="4083050"/>
            <a:ext cx="8858100" cy="262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1150925" y="214305"/>
            <a:ext cx="7793100" cy="8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MONOFAZE  FİKS (MF)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776300" y="1245987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50 Hz frekanslı, impuls ve pause süreleri 10 msn olan, tek yönlü sinüzoidal akımlardan oluşur.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Analjezik etki ön plandadır.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Kasları daha iyi uyarır, trofik etkisi vardır.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İnhibisyon geç oluştuğu için, tolerans da geç gelişir.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DF akıma tolerans gelişince MF akıma geçilir.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</a:pPr>
            <a:endParaRPr sz="24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Shape 155" descr="Y27"/>
          <p:cNvPicPr preferRelativeResize="0"/>
          <p:nvPr/>
        </p:nvPicPr>
        <p:blipFill rotWithShape="1">
          <a:blip r:embed="rId3">
            <a:alphaModFix/>
          </a:blip>
          <a:srcRect l="13124" t="25732" r="19685" b="57094"/>
          <a:stretch/>
        </p:blipFill>
        <p:spPr>
          <a:xfrm>
            <a:off x="609600" y="4495800"/>
            <a:ext cx="8105775" cy="2147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1150925" y="214302"/>
            <a:ext cx="77931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COURT PERİYOT</a:t>
            </a:r>
            <a:endParaRPr sz="4400" b="1" i="0" u="none" strike="noStrike" cap="non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(Kısa devreli modüle akım)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202225" y="1352700"/>
            <a:ext cx="8809200" cy="45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4038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DF ve MF akımların kombinasyonundan oluşur. 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Frekans 50 Hz ve 100 Hz arasında değiştiği için inhibisyon etkisi yoktur. 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Tolerans gelişmez.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 ve uyarımın birlikte gerekli olduğu durumlarda kullanılır.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■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Kas atonileri, burkulmalar, ağrılı eklem sertlikleri ve trofik bozukluklarda kullanılır. 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Shape 162" descr="Y27"/>
          <p:cNvPicPr preferRelativeResize="0"/>
          <p:nvPr/>
        </p:nvPicPr>
        <p:blipFill rotWithShape="1">
          <a:blip r:embed="rId3">
            <a:alphaModFix/>
          </a:blip>
          <a:srcRect l="15747" t="42620" r="19686" b="44730"/>
          <a:stretch/>
        </p:blipFill>
        <p:spPr>
          <a:xfrm>
            <a:off x="342900" y="4633902"/>
            <a:ext cx="8572500" cy="210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omic Sans MS"/>
              <a:buNone/>
            </a:pPr>
            <a:r>
              <a:rPr lang="en-US" sz="36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LONG  PERİYOT</a:t>
            </a:r>
            <a:br>
              <a:rPr lang="en-US" sz="36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(Uzun devreli modüle akım)</a:t>
            </a:r>
            <a:br>
              <a:rPr lang="en-US" sz="36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482575" y="1252450"/>
            <a:ext cx="8472600" cy="48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İki MF akımın birbiri içine girmesiyle elde edilir. Ancak bunlardan birinin amplitüdü periyodik olarak yavaş yavaş artar ve azalır.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Analjezik etki daha uzun sürer ve tolerans görülmez.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Uyarıcı etkisi düz kaslarda görülür, çizgili kaslarda görülmez.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Shape 169" descr="Y27"/>
          <p:cNvPicPr preferRelativeResize="0"/>
          <p:nvPr/>
        </p:nvPicPr>
        <p:blipFill rotWithShape="1">
          <a:blip r:embed="rId3">
            <a:alphaModFix/>
          </a:blip>
          <a:srcRect l="16404" t="58703" r="22966" b="24927"/>
          <a:stretch/>
        </p:blipFill>
        <p:spPr>
          <a:xfrm>
            <a:off x="366712" y="4910137"/>
            <a:ext cx="8472600" cy="164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1009</Words>
  <Application>Microsoft Office PowerPoint</Application>
  <PresentationFormat>Ekran Gösterisi (4:3)</PresentationFormat>
  <Paragraphs>151</Paragraphs>
  <Slides>29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29</vt:i4>
      </vt:variant>
    </vt:vector>
  </HeadingPairs>
  <TitlesOfParts>
    <vt:vector size="31" baseType="lpstr">
      <vt:lpstr>Simple Light</vt:lpstr>
      <vt:lpstr>Simple Light</vt:lpstr>
      <vt:lpstr>Elektroterapi - 3</vt:lpstr>
      <vt:lpstr>Alçak Frekanslı Akımlar</vt:lpstr>
      <vt:lpstr>ALÇAK FREKANSLI AKIMLARIN KULLANIM ALANLARI</vt:lpstr>
      <vt:lpstr>DİADİNAMİK AKIM</vt:lpstr>
      <vt:lpstr>Slayt 5</vt:lpstr>
      <vt:lpstr>DİFAZE FİKS (DF)</vt:lpstr>
      <vt:lpstr>MONOFAZE  FİKS (MF)</vt:lpstr>
      <vt:lpstr>COURT PERİYOT (Kısa devreli modüle akım)</vt:lpstr>
      <vt:lpstr>LONG  PERİYOT (Uzun devreli modüle akım) </vt:lpstr>
      <vt:lpstr>RİTM SENKOP</vt:lpstr>
      <vt:lpstr>Slayt 11</vt:lpstr>
      <vt:lpstr>Endikasyonlar</vt:lpstr>
      <vt:lpstr>Kontrendikasyonlar</vt:lpstr>
      <vt:lpstr>Fonksiyonel elektriksel stimülasyon (FES) </vt:lpstr>
      <vt:lpstr>Slayt 15</vt:lpstr>
      <vt:lpstr>FES’in  uygulama amaçları</vt:lpstr>
      <vt:lpstr>Slayt 17</vt:lpstr>
      <vt:lpstr>FES uygulamasında hasta seçim kriterleri</vt:lpstr>
      <vt:lpstr>FES uygulanmasını engelleyen durumlar</vt:lpstr>
      <vt:lpstr>FES sisteminin özellikleri </vt:lpstr>
      <vt:lpstr>Slayt 21</vt:lpstr>
      <vt:lpstr>FES uygulamaları</vt:lpstr>
      <vt:lpstr>Slayt 23</vt:lpstr>
      <vt:lpstr>Endikasyonları</vt:lpstr>
      <vt:lpstr>Slayt 25</vt:lpstr>
      <vt:lpstr>Slayt 26</vt:lpstr>
      <vt:lpstr>Slayt 27</vt:lpstr>
      <vt:lpstr>Slayt 28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Elektroterapi - 3</dc:title>
  <cp:lastModifiedBy>ayşegül</cp:lastModifiedBy>
  <cp:revision>1</cp:revision>
  <dcterms:modified xsi:type="dcterms:W3CDTF">2018-03-02T09:39:18Z</dcterms:modified>
</cp:coreProperties>
</file>