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7" r:id="rId2"/>
    <p:sldId id="264" r:id="rId3"/>
    <p:sldId id="258" r:id="rId4"/>
    <p:sldId id="265"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293178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947982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569515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3251291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159422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2520581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265093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683239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15742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916757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543833-A3C6-4932-85D1-39A8E63240DE}" type="datetimeFigureOut">
              <a:rPr lang="tr-TR" smtClean="0"/>
              <a:t>19.05.2020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004489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543833-A3C6-4932-85D1-39A8E63240DE}" type="datetimeFigureOut">
              <a:rPr lang="tr-TR" smtClean="0"/>
              <a:t>19.05.2020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719617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543833-A3C6-4932-85D1-39A8E63240DE}" type="datetimeFigureOut">
              <a:rPr lang="tr-TR" smtClean="0"/>
              <a:t>19.05.2020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132419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43833-A3C6-4932-85D1-39A8E63240DE}" type="datetimeFigureOut">
              <a:rPr lang="tr-TR" smtClean="0"/>
              <a:t>19.05.2020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334696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19.05.2020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359754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19.05.2020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52205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543833-A3C6-4932-85D1-39A8E63240DE}" type="datetimeFigureOut">
              <a:rPr lang="tr-TR" smtClean="0"/>
              <a:t>19.05.2020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9444F4-BBFC-4334-B55C-A7C9C3112478}" type="slidenum">
              <a:rPr lang="tr-TR" smtClean="0"/>
              <a:t>‹#›</a:t>
            </a:fld>
            <a:endParaRPr lang="tr-TR"/>
          </a:p>
        </p:txBody>
      </p:sp>
    </p:spTree>
    <p:extLst>
      <p:ext uri="{BB962C8B-B14F-4D97-AF65-F5344CB8AC3E}">
        <p14:creationId xmlns:p14="http://schemas.microsoft.com/office/powerpoint/2010/main" val="686979580"/>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D8A06D7-83EF-4E60-B870-B42173897506}"/>
              </a:ext>
            </a:extLst>
          </p:cNvPr>
          <p:cNvSpPr>
            <a:spLocks noGrp="1"/>
          </p:cNvSpPr>
          <p:nvPr>
            <p:ph idx="1"/>
          </p:nvPr>
        </p:nvSpPr>
        <p:spPr>
          <a:xfrm>
            <a:off x="677334" y="556591"/>
            <a:ext cx="8596668" cy="5484771"/>
          </a:xfrm>
        </p:spPr>
        <p:txBody>
          <a:bodyPr>
            <a:normAutofit fontScale="92500" lnSpcReduction="10000"/>
          </a:bodyPr>
          <a:lstStyle/>
          <a:p>
            <a:pPr marL="0" indent="0">
              <a:buNone/>
            </a:pPr>
            <a:r>
              <a:rPr lang="tr-TR" dirty="0"/>
              <a:t>	</a:t>
            </a:r>
            <a:r>
              <a:rPr lang="tr-TR" sz="4000" dirty="0"/>
              <a:t>	SAĞLIK BAKANLIĞI TARAFINDAN YAPILACAK HUKUKİ YARDIM</a:t>
            </a:r>
          </a:p>
          <a:p>
            <a:pPr marL="0" indent="0">
              <a:buNone/>
            </a:pPr>
            <a:r>
              <a:rPr lang="tr-TR" sz="4000" dirty="0"/>
              <a:t>	Son dönemde sağlık çalışanlarına yönelik artan şiddete karşı, Sağlık Bakanlığı 663 sayılı Sağlık Bakanlığı ve Bağlı Kuruluşlarının Teşkilat ve Görevleri Hakkında Kanun Hükmünde Kararname’nin 54. maddesinde sağlık çalışanlarına hukuki yardım konusu düzenlenmiştir.</a:t>
            </a:r>
          </a:p>
        </p:txBody>
      </p:sp>
    </p:spTree>
    <p:extLst>
      <p:ext uri="{BB962C8B-B14F-4D97-AF65-F5344CB8AC3E}">
        <p14:creationId xmlns:p14="http://schemas.microsoft.com/office/powerpoint/2010/main" val="742005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348E02-0E62-41C3-A047-08F7B624FCB1}"/>
              </a:ext>
            </a:extLst>
          </p:cNvPr>
          <p:cNvSpPr>
            <a:spLocks noGrp="1"/>
          </p:cNvSpPr>
          <p:nvPr>
            <p:ph idx="1"/>
          </p:nvPr>
        </p:nvSpPr>
        <p:spPr>
          <a:xfrm>
            <a:off x="743595" y="490330"/>
            <a:ext cx="8596668" cy="5723311"/>
          </a:xfrm>
        </p:spPr>
        <p:txBody>
          <a:bodyPr>
            <a:normAutofit lnSpcReduction="10000"/>
          </a:bodyPr>
          <a:lstStyle/>
          <a:p>
            <a:pPr marL="0" indent="0">
              <a:buNone/>
            </a:pPr>
            <a:r>
              <a:rPr lang="tr-TR" dirty="0"/>
              <a:t>		</a:t>
            </a:r>
            <a:r>
              <a:rPr lang="tr-TR" sz="4000" dirty="0"/>
              <a:t>m. 54’e göre; </a:t>
            </a:r>
            <a:r>
              <a:rPr lang="tr-TR" sz="4000" i="1" dirty="0"/>
              <a:t>«bakanlık ve bağlı kuruluşlarında; sağlık hizmeti sunumu sırasında veya bu görevlerden dolayı personele karşı işlenen suçlar sebebiyle ceza hukuku kapsamında yürütülmekte olan işlemler ve davalarda personelin talebi üzerine Bakanlık ve bağlı kuruluşlarınca hukukî yardım yapılır»</a:t>
            </a:r>
            <a:endParaRPr lang="tr-TR" i="1" dirty="0"/>
          </a:p>
        </p:txBody>
      </p:sp>
    </p:spTree>
    <p:extLst>
      <p:ext uri="{BB962C8B-B14F-4D97-AF65-F5344CB8AC3E}">
        <p14:creationId xmlns:p14="http://schemas.microsoft.com/office/powerpoint/2010/main" val="2677401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1368D9-5C5B-4388-A657-93AA0089CB6D}"/>
              </a:ext>
            </a:extLst>
          </p:cNvPr>
          <p:cNvSpPr>
            <a:spLocks noGrp="1"/>
          </p:cNvSpPr>
          <p:nvPr>
            <p:ph idx="1"/>
          </p:nvPr>
        </p:nvSpPr>
        <p:spPr>
          <a:xfrm>
            <a:off x="677334" y="768627"/>
            <a:ext cx="8596668" cy="5272736"/>
          </a:xfrm>
        </p:spPr>
        <p:txBody>
          <a:bodyPr>
            <a:normAutofit fontScale="92500" lnSpcReduction="20000"/>
          </a:bodyPr>
          <a:lstStyle/>
          <a:p>
            <a:pPr marL="0" indent="0">
              <a:buNone/>
            </a:pPr>
            <a:r>
              <a:rPr lang="tr-TR" dirty="0"/>
              <a:t>		</a:t>
            </a:r>
            <a:r>
              <a:rPr lang="tr-TR" sz="6000" i="1" dirty="0"/>
              <a:t>«devlet ve vakıf üniversitelerine ait birimlerde görevli sağlık çalışanlarına da birinci fıkra çerçevesinde ilgili üniversite tarafından hukukî yardım yapılır.»</a:t>
            </a:r>
            <a:endParaRPr lang="tr-TR" i="1" dirty="0"/>
          </a:p>
        </p:txBody>
      </p:sp>
    </p:spTree>
    <p:extLst>
      <p:ext uri="{BB962C8B-B14F-4D97-AF65-F5344CB8AC3E}">
        <p14:creationId xmlns:p14="http://schemas.microsoft.com/office/powerpoint/2010/main" val="3115095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924F33C-8AB2-46F0-941F-927C18195D6B}"/>
              </a:ext>
            </a:extLst>
          </p:cNvPr>
          <p:cNvSpPr>
            <a:spLocks noGrp="1"/>
          </p:cNvSpPr>
          <p:nvPr>
            <p:ph idx="1"/>
          </p:nvPr>
        </p:nvSpPr>
        <p:spPr>
          <a:xfrm>
            <a:off x="677334" y="728871"/>
            <a:ext cx="8596668" cy="5312492"/>
          </a:xfrm>
        </p:spPr>
        <p:txBody>
          <a:bodyPr>
            <a:normAutofit fontScale="92500" lnSpcReduction="20000"/>
          </a:bodyPr>
          <a:lstStyle/>
          <a:p>
            <a:pPr marL="0" indent="0">
              <a:buNone/>
            </a:pPr>
            <a:r>
              <a:rPr lang="tr-TR" dirty="0"/>
              <a:t>	</a:t>
            </a:r>
            <a:r>
              <a:rPr lang="tr-TR" sz="3500" dirty="0"/>
              <a:t>	28 Nisan 2012 tarihinde Resmi Gazetede yayınlanan yönetmelik gereği hukukî yardım sağlanacak hâller şöyledir:</a:t>
            </a:r>
          </a:p>
          <a:p>
            <a:pPr>
              <a:buFont typeface="+mj-lt"/>
              <a:buAutoNum type="arabicParenR"/>
            </a:pPr>
            <a:r>
              <a:rPr lang="tr-TR" sz="3500" dirty="0"/>
              <a:t>Sağlık hizmeti sunumu sırasında veya bu görevlerinden dolayı personele karşı kanunlarda suç olarak tanımlanan bir fiilin gerçekleştirilmiş olması.</a:t>
            </a:r>
          </a:p>
          <a:p>
            <a:pPr>
              <a:buFont typeface="+mj-lt"/>
              <a:buAutoNum type="arabicParenR"/>
            </a:pPr>
            <a:r>
              <a:rPr lang="tr-TR" sz="3500" dirty="0"/>
              <a:t>İlgilinin veya kanunî mirasçılarının talepte bulunması.</a:t>
            </a:r>
          </a:p>
          <a:p>
            <a:pPr>
              <a:buFont typeface="+mj-lt"/>
              <a:buAutoNum type="arabicParenR"/>
            </a:pPr>
            <a:r>
              <a:rPr lang="tr-TR" sz="3500" dirty="0"/>
              <a:t>İlgili personelin soruşturma safhasında şüpheli, kovuşturma safhasında ise sanık durumunda bulunmaması.</a:t>
            </a:r>
          </a:p>
        </p:txBody>
      </p:sp>
    </p:spTree>
    <p:extLst>
      <p:ext uri="{BB962C8B-B14F-4D97-AF65-F5344CB8AC3E}">
        <p14:creationId xmlns:p14="http://schemas.microsoft.com/office/powerpoint/2010/main" val="128780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8A02F0-981B-418E-B8B2-205BA7453537}"/>
              </a:ext>
            </a:extLst>
          </p:cNvPr>
          <p:cNvSpPr>
            <a:spLocks noGrp="1"/>
          </p:cNvSpPr>
          <p:nvPr>
            <p:ph idx="1"/>
          </p:nvPr>
        </p:nvSpPr>
        <p:spPr>
          <a:xfrm>
            <a:off x="677334" y="636105"/>
            <a:ext cx="8596668" cy="5405258"/>
          </a:xfrm>
        </p:spPr>
        <p:txBody>
          <a:bodyPr>
            <a:normAutofit fontScale="92500"/>
          </a:bodyPr>
          <a:lstStyle/>
          <a:p>
            <a:pPr marL="0" indent="0">
              <a:buNone/>
            </a:pPr>
            <a:r>
              <a:rPr lang="tr-TR" dirty="0"/>
              <a:t>		</a:t>
            </a:r>
            <a:r>
              <a:rPr lang="tr-TR" sz="4400" dirty="0"/>
              <a:t>Yönetmelik, gerek bakanlık kadrolarında çalışan avukatları ve gerekse hizmet alımı suretiyle görev yapan avukatları, ayrıca vekâletname ibrazı gerekmeksizin ilgili personelin veya kanuni mirasçılarının vekili sıfatıyla işlem yapmaya yetkili kılmaktadır.</a:t>
            </a:r>
            <a:endParaRPr lang="tr-TR" dirty="0"/>
          </a:p>
        </p:txBody>
      </p:sp>
    </p:spTree>
    <p:extLst>
      <p:ext uri="{BB962C8B-B14F-4D97-AF65-F5344CB8AC3E}">
        <p14:creationId xmlns:p14="http://schemas.microsoft.com/office/powerpoint/2010/main" val="1753674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74DFF3-6A02-4BE2-9AFF-B4B2C99E0357}"/>
              </a:ext>
            </a:extLst>
          </p:cNvPr>
          <p:cNvSpPr>
            <a:spLocks noGrp="1"/>
          </p:cNvSpPr>
          <p:nvPr>
            <p:ph idx="1"/>
          </p:nvPr>
        </p:nvSpPr>
        <p:spPr>
          <a:xfrm>
            <a:off x="518308" y="407504"/>
            <a:ext cx="8596668" cy="6042991"/>
          </a:xfrm>
        </p:spPr>
        <p:txBody>
          <a:bodyPr>
            <a:normAutofit fontScale="85000" lnSpcReduction="10000"/>
          </a:bodyPr>
          <a:lstStyle/>
          <a:p>
            <a:pPr marL="0" indent="0">
              <a:buNone/>
            </a:pPr>
            <a:r>
              <a:rPr lang="tr-TR" dirty="0"/>
              <a:t>		</a:t>
            </a:r>
            <a:r>
              <a:rPr lang="tr-TR" sz="4200" dirty="0"/>
              <a:t>Personele karşı kanunlarda suç olarak tanımlanan bir fiilin </a:t>
            </a:r>
            <a:r>
              <a:rPr lang="tr-TR" sz="4200" dirty="0" err="1"/>
              <a:t>işlenildiği</a:t>
            </a:r>
            <a:r>
              <a:rPr lang="tr-TR" sz="4200" dirty="0"/>
              <a:t> herhangi bir şekilde öğrenildiğinde, Bakanlık taşra teşkilatı için il sağlık müdürlerince, bağlı kuruluş taşra </a:t>
            </a:r>
            <a:r>
              <a:rPr lang="tr-TR" sz="4200" dirty="0" err="1"/>
              <a:t>taşra</a:t>
            </a:r>
            <a:r>
              <a:rPr lang="tr-TR" sz="4200" dirty="0"/>
              <a:t> teşkilatı için bu kuruluşların taşra teşkilatı birim amirlerince yönetmelik hükümleri resen uygulanır ve ilgili personelin veya kanuni mirasçılarının hukuki yardım müessesesini etkin bir şekilde kullanabilmesi için gerekli tedbirler alınır.</a:t>
            </a:r>
            <a:endParaRPr lang="tr-TR" dirty="0"/>
          </a:p>
        </p:txBody>
      </p:sp>
    </p:spTree>
    <p:extLst>
      <p:ext uri="{BB962C8B-B14F-4D97-AF65-F5344CB8AC3E}">
        <p14:creationId xmlns:p14="http://schemas.microsoft.com/office/powerpoint/2010/main" val="882085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76C014-C019-4641-90AB-7B854023E5E7}"/>
              </a:ext>
            </a:extLst>
          </p:cNvPr>
          <p:cNvSpPr>
            <a:spLocks noGrp="1"/>
          </p:cNvSpPr>
          <p:nvPr>
            <p:ph idx="1"/>
          </p:nvPr>
        </p:nvSpPr>
        <p:spPr>
          <a:xfrm>
            <a:off x="677334" y="556591"/>
            <a:ext cx="8596668" cy="6003235"/>
          </a:xfrm>
        </p:spPr>
        <p:txBody>
          <a:bodyPr>
            <a:normAutofit fontScale="77500" lnSpcReduction="20000"/>
          </a:bodyPr>
          <a:lstStyle/>
          <a:p>
            <a:pPr marL="0" indent="0">
              <a:buNone/>
            </a:pPr>
            <a:r>
              <a:rPr lang="tr-TR" dirty="0"/>
              <a:t>	</a:t>
            </a:r>
            <a:r>
              <a:rPr lang="tr-TR" sz="5700" dirty="0"/>
              <a:t>ÇALIŞAN GÜVENLİĞİ GENELGESİ</a:t>
            </a:r>
          </a:p>
          <a:p>
            <a:pPr marL="0" indent="0">
              <a:buNone/>
            </a:pPr>
            <a:r>
              <a:rPr lang="tr-TR" sz="5700" dirty="0"/>
              <a:t>	Sağlık Bakanlığı sağlık çalışanlarının güvenli ortamlarda çalışmasını temin etmek amacıyla, Hasta ve Çalışan Güvenliğinin Sağlanmasına Dair Yönetmelik doğrultusunda bir Çalışan Güvenliği Genelgesi çıkarmıştır.</a:t>
            </a:r>
          </a:p>
        </p:txBody>
      </p:sp>
    </p:spTree>
    <p:extLst>
      <p:ext uri="{BB962C8B-B14F-4D97-AF65-F5344CB8AC3E}">
        <p14:creationId xmlns:p14="http://schemas.microsoft.com/office/powerpoint/2010/main" val="3327748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5F7A3E-EE8E-412A-8379-DE3D19E66853}"/>
              </a:ext>
            </a:extLst>
          </p:cNvPr>
          <p:cNvSpPr>
            <a:spLocks noGrp="1"/>
          </p:cNvSpPr>
          <p:nvPr>
            <p:ph idx="1"/>
          </p:nvPr>
        </p:nvSpPr>
        <p:spPr>
          <a:xfrm>
            <a:off x="677334" y="795131"/>
            <a:ext cx="8596668" cy="5246232"/>
          </a:xfrm>
        </p:spPr>
        <p:txBody>
          <a:bodyPr>
            <a:normAutofit fontScale="92500"/>
          </a:bodyPr>
          <a:lstStyle/>
          <a:p>
            <a:pPr marL="0" indent="0">
              <a:buNone/>
            </a:pPr>
            <a:r>
              <a:rPr lang="tr-TR" dirty="0"/>
              <a:t>		</a:t>
            </a:r>
            <a:r>
              <a:rPr lang="tr-TR" sz="5400" dirty="0"/>
              <a:t>Bu genelgeye göre, beyaz kod uygulaması getirilmiştir. Beyaz kod verildiğinde, görevli müdahale ekiplerinin olay yerine en kısa zamanda ulaşması sağlanacaktır.</a:t>
            </a:r>
            <a:endParaRPr lang="tr-TR" dirty="0"/>
          </a:p>
        </p:txBody>
      </p:sp>
    </p:spTree>
    <p:extLst>
      <p:ext uri="{BB962C8B-B14F-4D97-AF65-F5344CB8AC3E}">
        <p14:creationId xmlns:p14="http://schemas.microsoft.com/office/powerpoint/2010/main" val="917457734"/>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93</TotalTime>
  <Words>316</Words>
  <Application>Microsoft Office PowerPoint</Application>
  <PresentationFormat>Geniş ekran</PresentationFormat>
  <Paragraphs>13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Trebuchet MS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18</cp:revision>
  <dcterms:created xsi:type="dcterms:W3CDTF">2020-05-12T10:57:22Z</dcterms:created>
  <dcterms:modified xsi:type="dcterms:W3CDTF">2020-05-19T11:53:05Z</dcterms:modified>
</cp:coreProperties>
</file>